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68" r:id="rId2"/>
  </p:sldMasterIdLst>
  <p:notesMasterIdLst>
    <p:notesMasterId r:id="rId42"/>
  </p:notesMasterIdLst>
  <p:handoutMasterIdLst>
    <p:handoutMasterId r:id="rId43"/>
  </p:handoutMasterIdLst>
  <p:sldIdLst>
    <p:sldId id="546" r:id="rId3"/>
    <p:sldId id="567" r:id="rId4"/>
    <p:sldId id="560" r:id="rId5"/>
    <p:sldId id="541" r:id="rId6"/>
    <p:sldId id="568" r:id="rId7"/>
    <p:sldId id="566" r:id="rId8"/>
    <p:sldId id="563" r:id="rId9"/>
    <p:sldId id="564" r:id="rId10"/>
    <p:sldId id="565" r:id="rId11"/>
    <p:sldId id="569" r:id="rId12"/>
    <p:sldId id="590" r:id="rId13"/>
    <p:sldId id="584" r:id="rId14"/>
    <p:sldId id="558" r:id="rId15"/>
    <p:sldId id="550" r:id="rId16"/>
    <p:sldId id="551" r:id="rId17"/>
    <p:sldId id="553" r:id="rId18"/>
    <p:sldId id="555" r:id="rId19"/>
    <p:sldId id="582" r:id="rId20"/>
    <p:sldId id="583" r:id="rId21"/>
    <p:sldId id="570" r:id="rId22"/>
    <p:sldId id="585" r:id="rId23"/>
    <p:sldId id="586" r:id="rId24"/>
    <p:sldId id="587" r:id="rId25"/>
    <p:sldId id="548" r:id="rId26"/>
    <p:sldId id="561" r:id="rId27"/>
    <p:sldId id="588" r:id="rId28"/>
    <p:sldId id="562" r:id="rId29"/>
    <p:sldId id="589" r:id="rId30"/>
    <p:sldId id="571" r:id="rId31"/>
    <p:sldId id="572" r:id="rId32"/>
    <p:sldId id="573" r:id="rId33"/>
    <p:sldId id="574" r:id="rId34"/>
    <p:sldId id="575" r:id="rId35"/>
    <p:sldId id="576" r:id="rId36"/>
    <p:sldId id="577" r:id="rId37"/>
    <p:sldId id="578" r:id="rId38"/>
    <p:sldId id="579" r:id="rId39"/>
    <p:sldId id="580" r:id="rId40"/>
    <p:sldId id="581" r:id="rId41"/>
  </p:sldIdLst>
  <p:sldSz cx="9144000" cy="6858000" type="screen4x3"/>
  <p:notesSz cx="6810375" cy="99425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08F"/>
    <a:srgbClr val="C134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7887" autoAdjust="0"/>
  </p:normalViewPr>
  <p:slideViewPr>
    <p:cSldViewPr>
      <p:cViewPr varScale="1">
        <p:scale>
          <a:sx n="102" d="100"/>
          <a:sy n="102" d="100"/>
        </p:scale>
        <p:origin x="-92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625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6220B-8D27-4149-A7E5-8B13FCB5120B}" type="datetimeFigureOut">
              <a:rPr lang="en-US" smtClean="0"/>
              <a:t>22/10/14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625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007CD-0A1E-4B62-B5DD-4CEECA8A6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12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757E8-BBA5-4017-A843-EB7DE70001A5}" type="datetimeFigureOut">
              <a:rPr lang="en-US" smtClean="0"/>
              <a:pPr/>
              <a:t>22/10/14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7F8AD-33BB-4EDC-B921-541CE899FC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8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7625" y="9442450"/>
            <a:ext cx="2951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95" tIns="45798" rIns="91595" bIns="45798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fld id="{9F4F804C-CA0B-6E41-BE60-304D620C8826}" type="slidenum">
              <a:rPr lang="en-GB" sz="1200">
                <a:latin typeface="Times" charset="0"/>
              </a:rPr>
              <a:pPr algn="r" eaLnBrk="1" hangingPunct="1"/>
              <a:t>8</a:t>
            </a:fld>
            <a:endParaRPr lang="en-GB" sz="1200">
              <a:latin typeface="Times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70463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038" y="4722813"/>
            <a:ext cx="5448300" cy="44719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8875" cy="37274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F3555-2D68-4C2C-855B-FEF36C5EA65F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4800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0" y="746125"/>
            <a:ext cx="4968875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>
              <a:latin typeface="Calibri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fld id="{20ABD3E3-8980-8A4F-A842-36E9D5F0ADEC}" type="slidenum">
              <a:rPr lang="en-US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082551"/>
          </a:xfrm>
        </p:spPr>
        <p:txBody>
          <a:bodyPr/>
          <a:lstStyle>
            <a:lvl1pPr>
              <a:defRPr>
                <a:solidFill>
                  <a:srgbClr val="25408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6400800" cy="648072"/>
          </a:xfrm>
        </p:spPr>
        <p:txBody>
          <a:bodyPr/>
          <a:lstStyle>
            <a:lvl1pPr marL="0" indent="0" algn="ctr">
              <a:buNone/>
              <a:defRPr>
                <a:solidFill>
                  <a:srgbClr val="C1342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1640" y="6356351"/>
            <a:ext cx="4896544" cy="365125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1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445225"/>
            <a:ext cx="928688" cy="757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0321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7579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6713"/>
            <a:ext cx="2057400" cy="52894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6713"/>
            <a:ext cx="6019800" cy="5289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3871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9F93182-D9F2-6E40-8214-1A56368DB4D7}" type="datetimeFigureOut">
              <a:rPr lang="en-US"/>
              <a:pPr/>
              <a:t>22/10/14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C2F92A9-E82B-B34C-9529-393D45B268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297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41552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4613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47664" y="6309320"/>
            <a:ext cx="4608512" cy="432048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8886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7554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0772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6864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5" y="1628777"/>
            <a:ext cx="8207375" cy="460851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502286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4711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836714"/>
            <a:ext cx="3008313" cy="10501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36713"/>
            <a:ext cx="5111750" cy="52894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886855"/>
            <a:ext cx="3008313" cy="423930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A664348-DC2E-4C46-A357-1ED243B754D0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3622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36713"/>
            <a:ext cx="5486400" cy="38908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4739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317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28801"/>
            <a:ext cx="8229600" cy="44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03648" y="6309320"/>
            <a:ext cx="4752528" cy="432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4" y="6237313"/>
            <a:ext cx="895023" cy="53854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29651E4-DA85-47A1-9944-35D0B5406138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7129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rgbClr val="C13424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rgbClr val="25408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25408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25408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25408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25408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363" y="0"/>
            <a:ext cx="76692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969002"/>
            <a:ext cx="838200" cy="66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538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2.jpeg"/></Relationships>
</file>

<file path=ppt/slides/_rels/slide12.xml.rels><?xml version="1.0" encoding="UTF-8" standalone="yes"?>
<Relationships xmlns="http://schemas.openxmlformats.org/package/2006/relationships"><Relationship Id="rId20" Type="http://schemas.openxmlformats.org/officeDocument/2006/relationships/image" Target="../media/image24.png"/><Relationship Id="rId21" Type="http://schemas.openxmlformats.org/officeDocument/2006/relationships/image" Target="../media/image25.png"/><Relationship Id="rId22" Type="http://schemas.openxmlformats.org/officeDocument/2006/relationships/image" Target="../media/image26.jpeg"/><Relationship Id="rId23" Type="http://schemas.openxmlformats.org/officeDocument/2006/relationships/image" Target="../media/image27.jpeg"/><Relationship Id="rId24" Type="http://schemas.openxmlformats.org/officeDocument/2006/relationships/image" Target="../media/image28.gif"/><Relationship Id="rId25" Type="http://schemas.openxmlformats.org/officeDocument/2006/relationships/image" Target="../media/image29.png"/><Relationship Id="rId26" Type="http://schemas.openxmlformats.org/officeDocument/2006/relationships/image" Target="../media/image30.jpeg"/><Relationship Id="rId27" Type="http://schemas.openxmlformats.org/officeDocument/2006/relationships/image" Target="../media/image31.jpeg"/><Relationship Id="rId28" Type="http://schemas.openxmlformats.org/officeDocument/2006/relationships/image" Target="../media/image32.png"/><Relationship Id="rId29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30" Type="http://schemas.openxmlformats.org/officeDocument/2006/relationships/image" Target="../media/image34.jpeg"/><Relationship Id="rId31" Type="http://schemas.openxmlformats.org/officeDocument/2006/relationships/image" Target="../media/image35.png"/><Relationship Id="rId32" Type="http://schemas.openxmlformats.org/officeDocument/2006/relationships/image" Target="../media/image36.jpeg"/><Relationship Id="rId9" Type="http://schemas.openxmlformats.org/officeDocument/2006/relationships/image" Target="../media/image13.pn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jpeg"/><Relationship Id="rId33" Type="http://schemas.openxmlformats.org/officeDocument/2006/relationships/image" Target="../media/image37.png"/><Relationship Id="rId34" Type="http://schemas.openxmlformats.org/officeDocument/2006/relationships/image" Target="../media/image38.jpeg"/><Relationship Id="rId35" Type="http://schemas.openxmlformats.org/officeDocument/2006/relationships/image" Target="../media/image39.jpeg"/><Relationship Id="rId36" Type="http://schemas.openxmlformats.org/officeDocument/2006/relationships/image" Target="../media/image40.gif"/><Relationship Id="rId10" Type="http://schemas.openxmlformats.org/officeDocument/2006/relationships/image" Target="../media/image14.png"/><Relationship Id="rId11" Type="http://schemas.openxmlformats.org/officeDocument/2006/relationships/image" Target="../media/image15.png"/><Relationship Id="rId12" Type="http://schemas.openxmlformats.org/officeDocument/2006/relationships/image" Target="../media/image16.jpeg"/><Relationship Id="rId13" Type="http://schemas.openxmlformats.org/officeDocument/2006/relationships/image" Target="../media/image17.png"/><Relationship Id="rId14" Type="http://schemas.openxmlformats.org/officeDocument/2006/relationships/image" Target="../media/image18.gif"/><Relationship Id="rId15" Type="http://schemas.openxmlformats.org/officeDocument/2006/relationships/image" Target="../media/image19.png"/><Relationship Id="rId16" Type="http://schemas.openxmlformats.org/officeDocument/2006/relationships/image" Target="../media/image20.jpeg"/><Relationship Id="rId17" Type="http://schemas.openxmlformats.org/officeDocument/2006/relationships/image" Target="../media/image21.jpeg"/><Relationship Id="rId18" Type="http://schemas.openxmlformats.org/officeDocument/2006/relationships/image" Target="../media/image22.jpeg"/><Relationship Id="rId19" Type="http://schemas.openxmlformats.org/officeDocument/2006/relationships/image" Target="../media/image23.jpeg"/><Relationship Id="rId37" Type="http://schemas.openxmlformats.org/officeDocument/2006/relationships/image" Target="../media/image41.jpeg"/><Relationship Id="rId38" Type="http://schemas.openxmlformats.org/officeDocument/2006/relationships/image" Target="../media/image42.jpeg"/><Relationship Id="rId39" Type="http://schemas.openxmlformats.org/officeDocument/2006/relationships/image" Target="../media/image43.jpeg"/><Relationship Id="rId40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14.xml.rels><?xml version="1.0" encoding="UTF-8" standalone="yes"?>
<Relationships xmlns="http://schemas.openxmlformats.org/package/2006/relationships"><Relationship Id="rId20" Type="http://schemas.openxmlformats.org/officeDocument/2006/relationships/image" Target="../media/image29.png"/><Relationship Id="rId21" Type="http://schemas.openxmlformats.org/officeDocument/2006/relationships/image" Target="../media/image30.jpeg"/><Relationship Id="rId22" Type="http://schemas.openxmlformats.org/officeDocument/2006/relationships/image" Target="../media/image31.jpeg"/><Relationship Id="rId23" Type="http://schemas.openxmlformats.org/officeDocument/2006/relationships/image" Target="../media/image32.png"/><Relationship Id="rId24" Type="http://schemas.openxmlformats.org/officeDocument/2006/relationships/image" Target="../media/image33.jpeg"/><Relationship Id="rId25" Type="http://schemas.openxmlformats.org/officeDocument/2006/relationships/image" Target="../media/image34.jpeg"/><Relationship Id="rId26" Type="http://schemas.openxmlformats.org/officeDocument/2006/relationships/image" Target="../media/image35.png"/><Relationship Id="rId27" Type="http://schemas.openxmlformats.org/officeDocument/2006/relationships/image" Target="../media/image36.jpeg"/><Relationship Id="rId28" Type="http://schemas.openxmlformats.org/officeDocument/2006/relationships/image" Target="../media/image37.png"/><Relationship Id="rId29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30" Type="http://schemas.openxmlformats.org/officeDocument/2006/relationships/image" Target="../media/image39.jpeg"/><Relationship Id="rId31" Type="http://schemas.openxmlformats.org/officeDocument/2006/relationships/image" Target="../media/image40.gif"/><Relationship Id="rId32" Type="http://schemas.openxmlformats.org/officeDocument/2006/relationships/image" Target="../media/image41.jpeg"/><Relationship Id="rId9" Type="http://schemas.openxmlformats.org/officeDocument/2006/relationships/image" Target="../media/image18.gif"/><Relationship Id="rId6" Type="http://schemas.openxmlformats.org/officeDocument/2006/relationships/image" Target="../media/image15.png"/><Relationship Id="rId7" Type="http://schemas.openxmlformats.org/officeDocument/2006/relationships/image" Target="../media/image16.jpeg"/><Relationship Id="rId8" Type="http://schemas.openxmlformats.org/officeDocument/2006/relationships/image" Target="../media/image17.png"/><Relationship Id="rId33" Type="http://schemas.openxmlformats.org/officeDocument/2006/relationships/image" Target="../media/image42.jpeg"/><Relationship Id="rId34" Type="http://schemas.openxmlformats.org/officeDocument/2006/relationships/image" Target="../media/image74.png"/><Relationship Id="rId35" Type="http://schemas.openxmlformats.org/officeDocument/2006/relationships/image" Target="../media/image75.png"/><Relationship Id="rId36" Type="http://schemas.openxmlformats.org/officeDocument/2006/relationships/image" Target="../media/image76.png"/><Relationship Id="rId10" Type="http://schemas.openxmlformats.org/officeDocument/2006/relationships/image" Target="../media/image45.png"/><Relationship Id="rId11" Type="http://schemas.openxmlformats.org/officeDocument/2006/relationships/image" Target="../media/image20.jpeg"/><Relationship Id="rId12" Type="http://schemas.openxmlformats.org/officeDocument/2006/relationships/image" Target="../media/image21.jpeg"/><Relationship Id="rId13" Type="http://schemas.openxmlformats.org/officeDocument/2006/relationships/image" Target="../media/image22.jpeg"/><Relationship Id="rId14" Type="http://schemas.openxmlformats.org/officeDocument/2006/relationships/image" Target="../media/image23.jpeg"/><Relationship Id="rId15" Type="http://schemas.openxmlformats.org/officeDocument/2006/relationships/image" Target="../media/image24.png"/><Relationship Id="rId16" Type="http://schemas.openxmlformats.org/officeDocument/2006/relationships/image" Target="../media/image25.png"/><Relationship Id="rId17" Type="http://schemas.openxmlformats.org/officeDocument/2006/relationships/image" Target="../media/image26.jpeg"/><Relationship Id="rId18" Type="http://schemas.openxmlformats.org/officeDocument/2006/relationships/image" Target="../media/image27.jpeg"/><Relationship Id="rId19" Type="http://schemas.openxmlformats.org/officeDocument/2006/relationships/image" Target="../media/image28.gif"/><Relationship Id="rId37" Type="http://schemas.openxmlformats.org/officeDocument/2006/relationships/image" Target="../media/image77.png"/><Relationship Id="rId38" Type="http://schemas.openxmlformats.org/officeDocument/2006/relationships/image" Target="../media/image78.png"/><Relationship Id="rId39" Type="http://schemas.openxmlformats.org/officeDocument/2006/relationships/image" Target="../media/image79.png"/><Relationship Id="rId40" Type="http://schemas.openxmlformats.org/officeDocument/2006/relationships/image" Target="../media/image8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5" Type="http://schemas.openxmlformats.org/officeDocument/2006/relationships/image" Target="../media/image84.jpeg"/><Relationship Id="rId6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google.com/url?sa=i&amp;rct=j&amp;q=&amp;esrc=s&amp;frm=1&amp;source=images&amp;cd=&amp;cad=rja&amp;uact=8&amp;docid=2wQTo7kKvn3O0M&amp;tbnid=8WSy0lomFC0MvM:&amp;ved=0CAUQjRw&amp;url=https://europe.rd-alliance.org/Content/NewsRoom.aspx?Cat=0!3!0&amp;ei=kvp6U-L7KY2EyQOd1YGAAg&amp;bvm=bv.67229260,d.bGQ&amp;psig=AFQjCNFhIRyE_fzrrxJn5wk7NjOieqpsew&amp;ust=1400654852449272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4" Type="http://schemas.openxmlformats.org/officeDocument/2006/relationships/image" Target="../media/image89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m/url?sa=i&amp;rct=j&amp;q=&amp;esrc=s&amp;frm=1&amp;source=images&amp;cd=&amp;cad=rja&amp;uact=8&amp;docid=KnlwnNPc6BVgLM&amp;tbnid=F2YMJkTq3r-AFM:&amp;ved=0CAUQjRw&amp;url=http://devblog.springest.com/holacracy-ii-roles-and-responsibilities-in-development&amp;ei=_z57U6GqJo7X7Abi2IHoDw&amp;psig=AFQjCNF1GMx9Y2VIBgib41jQydL_1Y-AvA&amp;ust=1400672272871080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69.gif"/><Relationship Id="rId5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emf"/><Relationship Id="rId3" Type="http://schemas.openxmlformats.org/officeDocument/2006/relationships/image" Target="../media/image9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9.jpeg"/><Relationship Id="rId20" Type="http://schemas.openxmlformats.org/officeDocument/2006/relationships/image" Target="../media/image110.jpeg"/><Relationship Id="rId21" Type="http://schemas.openxmlformats.org/officeDocument/2006/relationships/image" Target="../media/image111.jpeg"/><Relationship Id="rId22" Type="http://schemas.openxmlformats.org/officeDocument/2006/relationships/image" Target="../media/image112.png"/><Relationship Id="rId23" Type="http://schemas.openxmlformats.org/officeDocument/2006/relationships/image" Target="../media/image113.jpeg"/><Relationship Id="rId24" Type="http://schemas.openxmlformats.org/officeDocument/2006/relationships/image" Target="../media/image114.jpeg"/><Relationship Id="rId25" Type="http://schemas.openxmlformats.org/officeDocument/2006/relationships/image" Target="../media/image115.jpeg"/><Relationship Id="rId26" Type="http://schemas.openxmlformats.org/officeDocument/2006/relationships/image" Target="../media/image116.jpeg"/><Relationship Id="rId27" Type="http://schemas.openxmlformats.org/officeDocument/2006/relationships/image" Target="../media/image117.jpeg"/><Relationship Id="rId28" Type="http://schemas.openxmlformats.org/officeDocument/2006/relationships/image" Target="../media/image118.png"/><Relationship Id="rId10" Type="http://schemas.openxmlformats.org/officeDocument/2006/relationships/image" Target="../media/image100.jpeg"/><Relationship Id="rId11" Type="http://schemas.openxmlformats.org/officeDocument/2006/relationships/image" Target="../media/image101.jpeg"/><Relationship Id="rId12" Type="http://schemas.openxmlformats.org/officeDocument/2006/relationships/image" Target="../media/image102.jpeg"/><Relationship Id="rId13" Type="http://schemas.openxmlformats.org/officeDocument/2006/relationships/image" Target="../media/image103.jpeg"/><Relationship Id="rId14" Type="http://schemas.openxmlformats.org/officeDocument/2006/relationships/image" Target="../media/image104.jpeg"/><Relationship Id="rId15" Type="http://schemas.openxmlformats.org/officeDocument/2006/relationships/image" Target="../media/image105.jpeg"/><Relationship Id="rId16" Type="http://schemas.openxmlformats.org/officeDocument/2006/relationships/image" Target="../media/image106.jpeg"/><Relationship Id="rId17" Type="http://schemas.openxmlformats.org/officeDocument/2006/relationships/image" Target="../media/image107.jpeg"/><Relationship Id="rId18" Type="http://schemas.openxmlformats.org/officeDocument/2006/relationships/image" Target="../media/image108.jpeg"/><Relationship Id="rId19" Type="http://schemas.openxmlformats.org/officeDocument/2006/relationships/image" Target="../media/image10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jpeg"/><Relationship Id="rId3" Type="http://schemas.openxmlformats.org/officeDocument/2006/relationships/image" Target="../media/image93.jpeg"/><Relationship Id="rId4" Type="http://schemas.openxmlformats.org/officeDocument/2006/relationships/image" Target="../media/image94.jpeg"/><Relationship Id="rId5" Type="http://schemas.openxmlformats.org/officeDocument/2006/relationships/image" Target="../media/image95.jpeg"/><Relationship Id="rId6" Type="http://schemas.openxmlformats.org/officeDocument/2006/relationships/image" Target="../media/image96.jpeg"/><Relationship Id="rId7" Type="http://schemas.openxmlformats.org/officeDocument/2006/relationships/image" Target="../media/image97.jpeg"/><Relationship Id="rId8" Type="http://schemas.openxmlformats.org/officeDocument/2006/relationships/image" Target="../media/image9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4" Type="http://schemas.openxmlformats.org/officeDocument/2006/relationships/image" Target="../media/image122.png"/><Relationship Id="rId5" Type="http://schemas.openxmlformats.org/officeDocument/2006/relationships/image" Target="../media/image123.png"/><Relationship Id="rId6" Type="http://schemas.openxmlformats.org/officeDocument/2006/relationships/image" Target="../media/image124.png"/><Relationship Id="rId7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hdl.handle.net/11304/0b51c322-5938-11e4-81ac-dcbd1b51435e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28.png"/><Relationship Id="rId5" Type="http://schemas.openxmlformats.org/officeDocument/2006/relationships/image" Target="../media/image129.png"/><Relationship Id="rId6" Type="http://schemas.openxmlformats.org/officeDocument/2006/relationships/image" Target="../media/image130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7.png"/></Relationships>
</file>

<file path=ppt/slides/_rels/slide3.xml.rels><?xml version="1.0" encoding="UTF-8" standalone="yes"?>
<Relationships xmlns="http://schemas.openxmlformats.org/package/2006/relationships"><Relationship Id="rId20" Type="http://schemas.openxmlformats.org/officeDocument/2006/relationships/image" Target="../media/image24.png"/><Relationship Id="rId21" Type="http://schemas.openxmlformats.org/officeDocument/2006/relationships/image" Target="../media/image25.png"/><Relationship Id="rId22" Type="http://schemas.openxmlformats.org/officeDocument/2006/relationships/image" Target="../media/image26.jpeg"/><Relationship Id="rId23" Type="http://schemas.openxmlformats.org/officeDocument/2006/relationships/image" Target="../media/image27.jpeg"/><Relationship Id="rId24" Type="http://schemas.openxmlformats.org/officeDocument/2006/relationships/image" Target="../media/image28.gif"/><Relationship Id="rId25" Type="http://schemas.openxmlformats.org/officeDocument/2006/relationships/image" Target="../media/image29.png"/><Relationship Id="rId26" Type="http://schemas.openxmlformats.org/officeDocument/2006/relationships/image" Target="../media/image30.jpeg"/><Relationship Id="rId27" Type="http://schemas.openxmlformats.org/officeDocument/2006/relationships/image" Target="../media/image31.jpeg"/><Relationship Id="rId28" Type="http://schemas.openxmlformats.org/officeDocument/2006/relationships/image" Target="../media/image32.png"/><Relationship Id="rId29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30" Type="http://schemas.openxmlformats.org/officeDocument/2006/relationships/image" Target="../media/image34.jpeg"/><Relationship Id="rId31" Type="http://schemas.openxmlformats.org/officeDocument/2006/relationships/image" Target="../media/image35.png"/><Relationship Id="rId32" Type="http://schemas.openxmlformats.org/officeDocument/2006/relationships/image" Target="../media/image36.jpeg"/><Relationship Id="rId9" Type="http://schemas.openxmlformats.org/officeDocument/2006/relationships/image" Target="../media/image13.pn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image" Target="../media/image12.jpeg"/><Relationship Id="rId33" Type="http://schemas.openxmlformats.org/officeDocument/2006/relationships/image" Target="../media/image37.png"/><Relationship Id="rId34" Type="http://schemas.openxmlformats.org/officeDocument/2006/relationships/image" Target="../media/image38.jpeg"/><Relationship Id="rId35" Type="http://schemas.openxmlformats.org/officeDocument/2006/relationships/image" Target="../media/image39.jpeg"/><Relationship Id="rId36" Type="http://schemas.openxmlformats.org/officeDocument/2006/relationships/image" Target="../media/image40.gif"/><Relationship Id="rId10" Type="http://schemas.openxmlformats.org/officeDocument/2006/relationships/image" Target="../media/image14.png"/><Relationship Id="rId11" Type="http://schemas.openxmlformats.org/officeDocument/2006/relationships/image" Target="../media/image15.png"/><Relationship Id="rId12" Type="http://schemas.openxmlformats.org/officeDocument/2006/relationships/image" Target="../media/image16.jpeg"/><Relationship Id="rId13" Type="http://schemas.openxmlformats.org/officeDocument/2006/relationships/image" Target="../media/image17.png"/><Relationship Id="rId14" Type="http://schemas.openxmlformats.org/officeDocument/2006/relationships/image" Target="../media/image18.gif"/><Relationship Id="rId15" Type="http://schemas.openxmlformats.org/officeDocument/2006/relationships/image" Target="../media/image19.png"/><Relationship Id="rId16" Type="http://schemas.openxmlformats.org/officeDocument/2006/relationships/image" Target="../media/image20.jpeg"/><Relationship Id="rId17" Type="http://schemas.openxmlformats.org/officeDocument/2006/relationships/image" Target="../media/image21.jpeg"/><Relationship Id="rId18" Type="http://schemas.openxmlformats.org/officeDocument/2006/relationships/image" Target="../media/image22.jpeg"/><Relationship Id="rId19" Type="http://schemas.openxmlformats.org/officeDocument/2006/relationships/image" Target="../media/image23.jpeg"/><Relationship Id="rId37" Type="http://schemas.openxmlformats.org/officeDocument/2006/relationships/image" Target="../media/image41.jpeg"/><Relationship Id="rId38" Type="http://schemas.openxmlformats.org/officeDocument/2006/relationships/image" Target="../media/image42.jpeg"/><Relationship Id="rId39" Type="http://schemas.openxmlformats.org/officeDocument/2006/relationships/image" Target="../media/image43.jpeg"/><Relationship Id="rId40" Type="http://schemas.openxmlformats.org/officeDocument/2006/relationships/image" Target="../media/image4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8.png"/><Relationship Id="rId3" Type="http://schemas.openxmlformats.org/officeDocument/2006/relationships/image" Target="../media/image13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4" Type="http://schemas.openxmlformats.org/officeDocument/2006/relationships/image" Target="../media/image131.png"/><Relationship Id="rId5" Type="http://schemas.openxmlformats.org/officeDocument/2006/relationships/image" Target="../media/image132.png"/><Relationship Id="rId6" Type="http://schemas.openxmlformats.org/officeDocument/2006/relationships/image" Target="../media/image5.png"/><Relationship Id="rId7" Type="http://schemas.openxmlformats.org/officeDocument/2006/relationships/image" Target="../media/image133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4" Type="http://schemas.openxmlformats.org/officeDocument/2006/relationships/image" Target="../media/image135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6.png"/><Relationship Id="rId3" Type="http://schemas.openxmlformats.org/officeDocument/2006/relationships/image" Target="../media/image13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37.png"/><Relationship Id="rId5" Type="http://schemas.openxmlformats.org/officeDocument/2006/relationships/image" Target="../media/image138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9.png"/><Relationship Id="rId3" Type="http://schemas.openxmlformats.org/officeDocument/2006/relationships/image" Target="../media/image13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4" Type="http://schemas.openxmlformats.org/officeDocument/2006/relationships/image" Target="../media/image5.png"/><Relationship Id="rId5" Type="http://schemas.openxmlformats.org/officeDocument/2006/relationships/image" Target="../media/image140.png"/><Relationship Id="rId6" Type="http://schemas.openxmlformats.org/officeDocument/2006/relationships/image" Target="../media/image141.png"/><Relationship Id="rId7" Type="http://schemas.openxmlformats.org/officeDocument/2006/relationships/image" Target="../media/image142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41.png"/></Relationships>
</file>

<file path=ppt/slides/_rels/slide4.xml.rels><?xml version="1.0" encoding="UTF-8" standalone="yes"?>
<Relationships xmlns="http://schemas.openxmlformats.org/package/2006/relationships"><Relationship Id="rId20" Type="http://schemas.openxmlformats.org/officeDocument/2006/relationships/image" Target="../media/image29.png"/><Relationship Id="rId21" Type="http://schemas.openxmlformats.org/officeDocument/2006/relationships/image" Target="../media/image30.jpeg"/><Relationship Id="rId22" Type="http://schemas.openxmlformats.org/officeDocument/2006/relationships/image" Target="../media/image31.jpeg"/><Relationship Id="rId23" Type="http://schemas.openxmlformats.org/officeDocument/2006/relationships/image" Target="../media/image32.png"/><Relationship Id="rId24" Type="http://schemas.openxmlformats.org/officeDocument/2006/relationships/image" Target="../media/image33.jpeg"/><Relationship Id="rId25" Type="http://schemas.openxmlformats.org/officeDocument/2006/relationships/image" Target="../media/image34.jpeg"/><Relationship Id="rId26" Type="http://schemas.openxmlformats.org/officeDocument/2006/relationships/image" Target="../media/image35.png"/><Relationship Id="rId27" Type="http://schemas.openxmlformats.org/officeDocument/2006/relationships/image" Target="../media/image36.jpeg"/><Relationship Id="rId28" Type="http://schemas.openxmlformats.org/officeDocument/2006/relationships/image" Target="../media/image37.png"/><Relationship Id="rId29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30" Type="http://schemas.openxmlformats.org/officeDocument/2006/relationships/image" Target="../media/image39.jpeg"/><Relationship Id="rId31" Type="http://schemas.openxmlformats.org/officeDocument/2006/relationships/image" Target="../media/image40.gif"/><Relationship Id="rId32" Type="http://schemas.openxmlformats.org/officeDocument/2006/relationships/image" Target="../media/image41.jpeg"/><Relationship Id="rId9" Type="http://schemas.openxmlformats.org/officeDocument/2006/relationships/image" Target="../media/image18.gif"/><Relationship Id="rId6" Type="http://schemas.openxmlformats.org/officeDocument/2006/relationships/image" Target="../media/image15.png"/><Relationship Id="rId7" Type="http://schemas.openxmlformats.org/officeDocument/2006/relationships/image" Target="../media/image16.jpeg"/><Relationship Id="rId8" Type="http://schemas.openxmlformats.org/officeDocument/2006/relationships/image" Target="../media/image17.png"/><Relationship Id="rId33" Type="http://schemas.openxmlformats.org/officeDocument/2006/relationships/image" Target="../media/image42.jpeg"/><Relationship Id="rId34" Type="http://schemas.openxmlformats.org/officeDocument/2006/relationships/image" Target="../media/image46.jpeg"/><Relationship Id="rId35" Type="http://schemas.openxmlformats.org/officeDocument/2006/relationships/image" Target="../media/image47.jpeg"/><Relationship Id="rId36" Type="http://schemas.openxmlformats.org/officeDocument/2006/relationships/image" Target="../media/image48.jpeg"/><Relationship Id="rId10" Type="http://schemas.openxmlformats.org/officeDocument/2006/relationships/image" Target="../media/image45.png"/><Relationship Id="rId11" Type="http://schemas.openxmlformats.org/officeDocument/2006/relationships/image" Target="../media/image20.jpeg"/><Relationship Id="rId12" Type="http://schemas.openxmlformats.org/officeDocument/2006/relationships/image" Target="../media/image21.jpeg"/><Relationship Id="rId13" Type="http://schemas.openxmlformats.org/officeDocument/2006/relationships/image" Target="../media/image22.jpeg"/><Relationship Id="rId14" Type="http://schemas.openxmlformats.org/officeDocument/2006/relationships/image" Target="../media/image23.jpeg"/><Relationship Id="rId15" Type="http://schemas.openxmlformats.org/officeDocument/2006/relationships/image" Target="../media/image24.png"/><Relationship Id="rId16" Type="http://schemas.openxmlformats.org/officeDocument/2006/relationships/image" Target="../media/image25.png"/><Relationship Id="rId17" Type="http://schemas.openxmlformats.org/officeDocument/2006/relationships/image" Target="../media/image26.jpeg"/><Relationship Id="rId18" Type="http://schemas.openxmlformats.org/officeDocument/2006/relationships/image" Target="../media/image27.jpeg"/><Relationship Id="rId19" Type="http://schemas.openxmlformats.org/officeDocument/2006/relationships/image" Target="../media/image28.gif"/><Relationship Id="rId37" Type="http://schemas.openxmlformats.org/officeDocument/2006/relationships/image" Target="../media/image49.jpeg"/><Relationship Id="rId38" Type="http://schemas.openxmlformats.org/officeDocument/2006/relationships/image" Target="../media/image50.jpeg"/><Relationship Id="rId39" Type="http://schemas.openxmlformats.org/officeDocument/2006/relationships/image" Target="../media/image51.jpeg"/><Relationship Id="rId40" Type="http://schemas.openxmlformats.org/officeDocument/2006/relationships/image" Target="../media/image52.jpeg"/><Relationship Id="rId41" Type="http://schemas.openxmlformats.org/officeDocument/2006/relationships/image" Target="../media/image53.jpeg"/><Relationship Id="rId42" Type="http://schemas.openxmlformats.org/officeDocument/2006/relationships/image" Target="../media/image54.png"/><Relationship Id="rId43" Type="http://schemas.openxmlformats.org/officeDocument/2006/relationships/image" Target="../media/image5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7.emf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4.jpeg"/><Relationship Id="rId12" Type="http://schemas.openxmlformats.org/officeDocument/2006/relationships/image" Target="../media/image65.jpeg"/><Relationship Id="rId13" Type="http://schemas.openxmlformats.org/officeDocument/2006/relationships/hyperlink" Target="http://www.e-science.clrc.ac.uk/documents/projects/hpcxsupport/HPCxPhoto.jpg" TargetMode="External"/><Relationship Id="rId14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8.jpeg"/><Relationship Id="rId4" Type="http://schemas.openxmlformats.org/officeDocument/2006/relationships/image" Target="../media/image59.png"/><Relationship Id="rId5" Type="http://schemas.openxmlformats.org/officeDocument/2006/relationships/image" Target="../media/image60.jpeg"/><Relationship Id="rId6" Type="http://schemas.openxmlformats.org/officeDocument/2006/relationships/hyperlink" Target="http://www.lmc.ethz.ch/Instruments/Zeiss510" TargetMode="External"/><Relationship Id="rId7" Type="http://schemas.openxmlformats.org/officeDocument/2006/relationships/image" Target="../media/image61.jpeg"/><Relationship Id="rId8" Type="http://schemas.openxmlformats.org/officeDocument/2006/relationships/image" Target="../media/image62.png"/><Relationship Id="rId9" Type="http://schemas.openxmlformats.org/officeDocument/2006/relationships/image" Target="../media/image63.png"/><Relationship Id="rId10" Type="http://schemas.openxmlformats.org/officeDocument/2006/relationships/hyperlink" Target="http://www.affordablespaceflight.com/SE00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gif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ctrTitle"/>
          </p:nvPr>
        </p:nvSpPr>
        <p:spPr>
          <a:xfrm>
            <a:off x="827584" y="2708922"/>
            <a:ext cx="7772400" cy="57849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GB" sz="7200" b="1" dirty="0" smtClean="0"/>
              <a:t>EUDAT</a:t>
            </a:r>
            <a:br>
              <a:rPr lang="en-GB" sz="7200" b="1" dirty="0" smtClean="0"/>
            </a:br>
            <a:r>
              <a:rPr lang="en-GB" sz="5400" b="1" dirty="0" smtClean="0"/>
              <a:t> </a:t>
            </a:r>
            <a:r>
              <a:rPr lang="en-GB" sz="4400" b="1" dirty="0" smtClean="0"/>
              <a:t>Data Services for </a:t>
            </a:r>
            <a:r>
              <a:rPr lang="en-GB" sz="4400" b="1" dirty="0" smtClean="0"/>
              <a:t>Research</a:t>
            </a:r>
            <a:br>
              <a:rPr lang="en-GB" sz="4400" b="1" dirty="0" smtClean="0"/>
            </a:br>
            <a:r>
              <a:rPr lang="en-GB" sz="4400" b="1" dirty="0" smtClean="0"/>
              <a:t>“The Story”</a:t>
            </a:r>
            <a:r>
              <a:rPr lang="en-GB" sz="5400" b="1" dirty="0" smtClean="0"/>
              <a:t> </a:t>
            </a:r>
            <a:r>
              <a:rPr lang="en-US" sz="5400" dirty="0" smtClean="0"/>
              <a:t/>
            </a:r>
            <a:br>
              <a:rPr lang="en-US" sz="5400" dirty="0" smtClean="0"/>
            </a:br>
            <a:endParaRPr sz="5400" dirty="0" smtClean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339752" y="5373216"/>
            <a:ext cx="6616824" cy="93025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sz="1600" smtClean="0">
                <a:latin typeface="Arial" pitchFamily="34" charset="0"/>
                <a:cs typeface="Arial" pitchFamily="34" charset="0"/>
              </a:rPr>
              <a:t>Per Öster</a:t>
            </a:r>
          </a:p>
          <a:p>
            <a:pPr marL="0" indent="0" algn="r">
              <a:buNone/>
            </a:pPr>
            <a:r>
              <a:rPr lang="en-GB" sz="1600" smtClean="0">
                <a:latin typeface="Arial" pitchFamily="34" charset="0"/>
                <a:cs typeface="Arial" pitchFamily="34" charset="0"/>
              </a:rPr>
              <a:t>Director, Research Infrastructures</a:t>
            </a:r>
          </a:p>
          <a:p>
            <a:pPr marL="0" indent="0" algn="r">
              <a:buNone/>
            </a:pPr>
            <a:r>
              <a:rPr lang="en-GB" sz="1600" smtClean="0">
                <a:latin typeface="Arial" pitchFamily="34" charset="0"/>
                <a:cs typeface="Arial" pitchFamily="34" charset="0"/>
              </a:rPr>
              <a:t>CSC – IT Center for Science Ltd</a:t>
            </a:r>
            <a:endParaRPr lang="en-GB" sz="160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569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analysis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About the big </a:t>
            </a:r>
            <a:r>
              <a:rPr lang="en-US" dirty="0" smtClean="0"/>
              <a:t>picture, EUDAT and EUDAT 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4348-DC2E-4C46-A357-1ED243B754D0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0008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roc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92831"/>
            <a:ext cx="5616624" cy="397663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Complex Collaborations – Complex Workflows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067944" y="3843045"/>
            <a:ext cx="2448272" cy="954107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 dirty="0" smtClean="0"/>
              <a:t>Complex workflows encompassing experimentation, simulation, analysis and publication!</a:t>
            </a:r>
            <a:endParaRPr lang="en-US" sz="1400" i="1" dirty="0"/>
          </a:p>
        </p:txBody>
      </p:sp>
      <p:sp>
        <p:nvSpPr>
          <p:cNvPr id="8" name="Right Arrow 7"/>
          <p:cNvSpPr/>
          <p:nvPr/>
        </p:nvSpPr>
        <p:spPr>
          <a:xfrm>
            <a:off x="6732240" y="4059068"/>
            <a:ext cx="432048" cy="576064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308304" y="4059068"/>
            <a:ext cx="936104" cy="523220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 dirty="0" smtClean="0"/>
              <a:t>Data is the asset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790764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363272" cy="7200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Research Infrastructures – Where is it going?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4348-DC2E-4C46-A357-1ED243B754D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2" descr="scriptorium-monk-at-work-1142x1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190478"/>
            <a:ext cx="691072" cy="503639"/>
          </a:xfrm>
          <a:prstGeom prst="rect">
            <a:avLst/>
          </a:prstGeom>
          <a:noFill/>
        </p:spPr>
      </p:pic>
      <p:pic>
        <p:nvPicPr>
          <p:cNvPr id="8" name="Picture 6" descr="http://www.windows2universe.org/earth/images/radarhistory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8794" y="4331490"/>
            <a:ext cx="685074" cy="657533"/>
          </a:xfrm>
          <a:prstGeom prst="rect">
            <a:avLst/>
          </a:prstGeom>
          <a:noFill/>
        </p:spPr>
      </p:pic>
      <p:pic>
        <p:nvPicPr>
          <p:cNvPr id="9" name="Picture 8" descr="http://congrexprojects.com/images/12c15/esa.jpg?sfvrsn=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5" y="4183203"/>
            <a:ext cx="775723" cy="251819"/>
          </a:xfrm>
          <a:prstGeom prst="rect">
            <a:avLst/>
          </a:prstGeom>
          <a:noFill/>
        </p:spPr>
      </p:pic>
      <p:pic>
        <p:nvPicPr>
          <p:cNvPr id="10" name="Picture 10" descr="http://ictr-phe12.web.cern.ch/ICTR-PHE12/images/logos/cer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48675" y="3881019"/>
            <a:ext cx="521562" cy="352547"/>
          </a:xfrm>
          <a:prstGeom prst="rect">
            <a:avLst/>
          </a:prstGeom>
          <a:noFill/>
        </p:spPr>
      </p:pic>
      <p:pic>
        <p:nvPicPr>
          <p:cNvPr id="11" name="Picture 12" descr="http://www.spacetelescope.org/static/archives/logos/medium/eso_colou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02325" y="3780292"/>
            <a:ext cx="447590" cy="453275"/>
          </a:xfrm>
          <a:prstGeom prst="rect">
            <a:avLst/>
          </a:prstGeom>
          <a:noFill/>
        </p:spPr>
      </p:pic>
      <p:grpSp>
        <p:nvGrpSpPr>
          <p:cNvPr id="3" name="Group 45"/>
          <p:cNvGrpSpPr/>
          <p:nvPr/>
        </p:nvGrpSpPr>
        <p:grpSpPr>
          <a:xfrm>
            <a:off x="4420785" y="1700809"/>
            <a:ext cx="4049993" cy="2432031"/>
            <a:chOff x="4644008" y="548680"/>
            <a:chExt cx="4499992" cy="3168352"/>
          </a:xfrm>
        </p:grpSpPr>
        <p:pic>
          <p:nvPicPr>
            <p:cNvPr id="14" name="Picture 2" descr="http://crdo.up.univ-aix.fr/logo/CLARIN-logo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18143" y="2799877"/>
              <a:ext cx="654633" cy="750400"/>
            </a:xfrm>
            <a:prstGeom prst="rect">
              <a:avLst/>
            </a:prstGeom>
            <a:noFill/>
          </p:spPr>
        </p:pic>
        <p:pic>
          <p:nvPicPr>
            <p:cNvPr id="15" name="Picture 4" descr="http://www.gcdh.de/files/cache/0b281aff3bb4aab864ed2cee38cbab0c.jp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64697" y="1048946"/>
              <a:ext cx="1034476" cy="333510"/>
            </a:xfrm>
            <a:prstGeom prst="rect">
              <a:avLst/>
            </a:prstGeom>
            <a:noFill/>
          </p:spPr>
        </p:pic>
        <p:pic>
          <p:nvPicPr>
            <p:cNvPr id="16" name="Picture 6" descr="http://www.eufar.net/images/img/transparent_COPAL_logo_couleur_small.pn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91433" y="798813"/>
              <a:ext cx="1112915" cy="583644"/>
            </a:xfrm>
            <a:prstGeom prst="rect">
              <a:avLst/>
            </a:prstGeom>
            <a:noFill/>
          </p:spPr>
        </p:pic>
        <p:pic>
          <p:nvPicPr>
            <p:cNvPr id="17" name="Picture 8" descr="http://3.bp.blogspot.com/--tMlJmgG9Yc/To2nD_0p2PI/AAAAAAAAACc/DTnNQluhWIg/s1600/e3d_logo.pn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94004" y="1048946"/>
              <a:ext cx="1094757" cy="583644"/>
            </a:xfrm>
            <a:prstGeom prst="rect">
              <a:avLst/>
            </a:prstGeom>
            <a:noFill/>
          </p:spPr>
        </p:pic>
        <p:pic>
          <p:nvPicPr>
            <p:cNvPr id="18" name="Picture 12" descr="http://www.esonetyellowpages.com/img/emso-logo.png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18143" y="2216234"/>
              <a:ext cx="1703106" cy="500266"/>
            </a:xfrm>
            <a:prstGeom prst="rect">
              <a:avLst/>
            </a:prstGeom>
            <a:noFill/>
          </p:spPr>
        </p:pic>
        <p:pic>
          <p:nvPicPr>
            <p:cNvPr id="19" name="Picture 2" descr="http://openlandscapes.zalf.de/ImagesWiki/EPOS_Logo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954352" y="2716500"/>
              <a:ext cx="702491" cy="333511"/>
            </a:xfrm>
            <a:prstGeom prst="rect">
              <a:avLst/>
            </a:prstGeom>
            <a:noFill/>
          </p:spPr>
        </p:pic>
        <p:pic>
          <p:nvPicPr>
            <p:cNvPr id="20" name="Picture 14" descr="http://www.iagos.org/lw_resource/datapool/_items/item_224/iagos-eri-logo-blue-on-white.png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290553" y="1715968"/>
              <a:ext cx="778053" cy="250133"/>
            </a:xfrm>
            <a:prstGeom prst="rect">
              <a:avLst/>
            </a:prstGeom>
            <a:noFill/>
          </p:spPr>
        </p:pic>
        <p:pic>
          <p:nvPicPr>
            <p:cNvPr id="21" name="Picture 16" descr="http://www.europe-fluxdata.eu/images/default-album/logotransparenticos.gif?sfvrsn=0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747451" y="965568"/>
              <a:ext cx="985187" cy="333511"/>
            </a:xfrm>
            <a:prstGeom prst="rect">
              <a:avLst/>
            </a:prstGeom>
            <a:noFill/>
          </p:spPr>
        </p:pic>
        <p:pic>
          <p:nvPicPr>
            <p:cNvPr id="22" name="Picture 2" descr="C:\Users\rmb\Documents\EPCC\Projects\EUDAT\presentations\img_header.png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2216234"/>
              <a:ext cx="903399" cy="4168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8" descr="http://www.nersc.no/sites/www.nersc.no/files/imagecache/one_third/SIOS-logo.jpg"/>
            <p:cNvPicPr>
              <a:picLocks noChangeAspect="1" noChangeArrowheads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87110" y="1966101"/>
              <a:ext cx="872842" cy="667021"/>
            </a:xfrm>
            <a:prstGeom prst="rect">
              <a:avLst/>
            </a:prstGeom>
            <a:noFill/>
          </p:spPr>
        </p:pic>
        <p:pic>
          <p:nvPicPr>
            <p:cNvPr id="24" name="Picture 23" descr="http://t1.gstatic.com/images?q=tbn:ANd9GcRIgE6np5yqCwBHOtk5w18Jdhojn7Qw-uGysTXH-uZuTtHNtB8Kkaf4glr9"/>
            <p:cNvPicPr>
              <a:picLocks noChangeAspect="1" noChangeArrowheads="1"/>
            </p:cNvPicPr>
            <p:nvPr/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25037" y="2799877"/>
              <a:ext cx="1247039" cy="500266"/>
            </a:xfrm>
            <a:prstGeom prst="rect">
              <a:avLst/>
            </a:prstGeom>
            <a:noFill/>
          </p:spPr>
        </p:pic>
        <p:pic>
          <p:nvPicPr>
            <p:cNvPr id="25" name="Picture 26" descr="http://www.ctaer.com/sites/default/files/styles/large/public/proyectos/logo.jpg"/>
            <p:cNvPicPr>
              <a:picLocks noChangeAspect="1" noChangeArrowheads="1"/>
            </p:cNvPicPr>
            <p:nvPr/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952000" y="635848"/>
              <a:ext cx="860360" cy="416888"/>
            </a:xfrm>
            <a:prstGeom prst="rect">
              <a:avLst/>
            </a:prstGeom>
            <a:noFill/>
          </p:spPr>
        </p:pic>
        <p:pic>
          <p:nvPicPr>
            <p:cNvPr id="26" name="Picture 30" descr="http://www.fzu.cz/sites/default/files/imagecache/obr_clanek_odd_nahled/Hiper-Logo_cmyk.jpg"/>
            <p:cNvPicPr>
              <a:picLocks noChangeAspect="1" noChangeArrowheads="1"/>
            </p:cNvPicPr>
            <p:nvPr/>
          </p:nvPicPr>
          <p:blipFill>
            <a:blip r:embed="rId19" cstate="print">
              <a:clrChange>
                <a:clrFrom>
                  <a:srgbClr val="FEFFFD"/>
                </a:clrFrom>
                <a:clrTo>
                  <a:srgbClr val="FE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97455" y="2466367"/>
              <a:ext cx="1136636" cy="416888"/>
            </a:xfrm>
            <a:prstGeom prst="rect">
              <a:avLst/>
            </a:prstGeom>
            <a:noFill/>
          </p:spPr>
        </p:pic>
        <p:pic>
          <p:nvPicPr>
            <p:cNvPr id="27" name="Picture 32" descr="http://ung.in.ua/upload/user_files/Infrastructure/Energy/IFMIF.png"/>
            <p:cNvPicPr>
              <a:picLocks noChangeAspect="1" noChangeArrowheads="1"/>
            </p:cNvPicPr>
            <p:nvPr/>
          </p:nvPicPr>
          <p:blipFill>
            <a:blip r:embed="rId20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87110" y="1382457"/>
              <a:ext cx="1011122" cy="583644"/>
            </a:xfrm>
            <a:prstGeom prst="rect">
              <a:avLst/>
            </a:prstGeom>
            <a:noFill/>
          </p:spPr>
        </p:pic>
        <p:pic>
          <p:nvPicPr>
            <p:cNvPr id="28" name="Picture 34" descr="http://www.adexcop.com/images/information-center/logomyrrha.png_1.png"/>
            <p:cNvPicPr>
              <a:picLocks noChangeAspect="1" noChangeArrowheads="1"/>
            </p:cNvPicPr>
            <p:nvPr/>
          </p:nvPicPr>
          <p:blipFill>
            <a:blip r:embed="rId21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94004" y="3050011"/>
              <a:ext cx="607705" cy="583644"/>
            </a:xfrm>
            <a:prstGeom prst="rect">
              <a:avLst/>
            </a:prstGeom>
            <a:noFill/>
          </p:spPr>
        </p:pic>
        <p:pic>
          <p:nvPicPr>
            <p:cNvPr id="29" name="Picture 36" descr="http://www.poitou-charentes.inra.fr/var/poitoucharentes/storage/htmlarea/Actualites/ANAEElogo.jpg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09524" y="3300144"/>
              <a:ext cx="949004" cy="416888"/>
            </a:xfrm>
            <a:prstGeom prst="rect">
              <a:avLst/>
            </a:prstGeom>
            <a:noFill/>
          </p:spPr>
        </p:pic>
        <p:pic>
          <p:nvPicPr>
            <p:cNvPr id="30" name="Picture 38" descr="http://www.medicaldevice-network.com/uploads/feature/feature97507/2-2.jpg"/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99180" y="1632590"/>
              <a:ext cx="1005144" cy="583644"/>
            </a:xfrm>
            <a:prstGeom prst="rect">
              <a:avLst/>
            </a:prstGeom>
            <a:noFill/>
          </p:spPr>
        </p:pic>
        <p:pic>
          <p:nvPicPr>
            <p:cNvPr id="31" name="Picture 42" descr="ECRIN - European Clinical Research Infrastructures Network"/>
            <p:cNvPicPr>
              <a:picLocks noChangeAspect="1" noChangeArrowheads="1"/>
            </p:cNvPicPr>
            <p:nvPr/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980209" y="1299079"/>
              <a:ext cx="698275" cy="291997"/>
            </a:xfrm>
            <a:prstGeom prst="rect">
              <a:avLst/>
            </a:prstGeom>
            <a:noFill/>
          </p:spPr>
        </p:pic>
        <p:pic>
          <p:nvPicPr>
            <p:cNvPr id="32" name="Picture 44" descr="Home"/>
            <p:cNvPicPr>
              <a:picLocks noChangeAspect="1" noChangeArrowheads="1"/>
            </p:cNvPicPr>
            <p:nvPr/>
          </p:nvPicPr>
          <p:blipFill>
            <a:blip r:embed="rId25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97455" y="798813"/>
              <a:ext cx="919568" cy="520880"/>
            </a:xfrm>
            <a:prstGeom prst="rect">
              <a:avLst/>
            </a:prstGeom>
            <a:noFill/>
          </p:spPr>
        </p:pic>
        <p:pic>
          <p:nvPicPr>
            <p:cNvPr id="33" name="Picture 46" descr="http://193.205.231.137/SZNWeb/site/custResource/cms/EMBRC_horizontal%20110419135309%20.jpg"/>
            <p:cNvPicPr>
              <a:picLocks noChangeAspect="1" noChangeArrowheads="1"/>
            </p:cNvPicPr>
            <p:nvPr/>
          </p:nvPicPr>
          <p:blipFill>
            <a:blip r:embed="rId26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83660" y="1799345"/>
              <a:ext cx="1030631" cy="667021"/>
            </a:xfrm>
            <a:prstGeom prst="rect">
              <a:avLst/>
            </a:prstGeom>
            <a:noFill/>
          </p:spPr>
        </p:pic>
        <p:pic>
          <p:nvPicPr>
            <p:cNvPr id="34" name="Picture 48" descr="http://t0.gstatic.com/images?q=tbn:ANd9GcQHyOTQXkQuO_gfN4Yk0-X9AHeFXWHNHi3NrwCTqZJ-Uw6giEiE&amp;t=1"/>
            <p:cNvPicPr>
              <a:picLocks noChangeAspect="1" noChangeArrowheads="1"/>
            </p:cNvPicPr>
            <p:nvPr/>
          </p:nvPicPr>
          <p:blipFill>
            <a:blip r:embed="rId2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290553" y="2216234"/>
              <a:ext cx="853447" cy="216385"/>
            </a:xfrm>
            <a:prstGeom prst="rect">
              <a:avLst/>
            </a:prstGeom>
            <a:noFill/>
          </p:spPr>
        </p:pic>
        <p:pic>
          <p:nvPicPr>
            <p:cNvPr id="35" name="Picture 50" descr="http://www.fmp-berlin.info/typo3temp/pics/0abd907ec4.png"/>
            <p:cNvPicPr>
              <a:picLocks noChangeAspect="1" noChangeArrowheads="1"/>
            </p:cNvPicPr>
            <p:nvPr/>
          </p:nvPicPr>
          <p:blipFill>
            <a:blip r:embed="rId2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38832" y="2633122"/>
              <a:ext cx="1098454" cy="416888"/>
            </a:xfrm>
            <a:prstGeom prst="rect">
              <a:avLst/>
            </a:prstGeom>
            <a:noFill/>
          </p:spPr>
        </p:pic>
        <p:pic>
          <p:nvPicPr>
            <p:cNvPr id="36" name="Picture 52" descr="About Euro-BioImaging"/>
            <p:cNvPicPr>
              <a:picLocks noChangeAspect="1" noChangeArrowheads="1"/>
            </p:cNvPicPr>
            <p:nvPr/>
          </p:nvPicPr>
          <p:blipFill>
            <a:blip r:embed="rId2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14693" y="1966101"/>
              <a:ext cx="1339586" cy="333511"/>
            </a:xfrm>
            <a:prstGeom prst="rect">
              <a:avLst/>
            </a:prstGeom>
            <a:noFill/>
          </p:spPr>
        </p:pic>
        <p:pic>
          <p:nvPicPr>
            <p:cNvPr id="37" name="Picture 56" descr="http://www.designweek.co.uk/Pictures/web/o/z/o/Instruct_Logo_Ne_482.jpg"/>
            <p:cNvPicPr>
              <a:picLocks noChangeAspect="1" noChangeArrowheads="1"/>
            </p:cNvPicPr>
            <p:nvPr/>
          </p:nvPicPr>
          <p:blipFill>
            <a:blip r:embed="rId3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25037" y="548680"/>
              <a:ext cx="931033" cy="537630"/>
            </a:xfrm>
            <a:prstGeom prst="rect">
              <a:avLst/>
            </a:prstGeom>
            <a:noFill/>
          </p:spPr>
        </p:pic>
        <p:pic>
          <p:nvPicPr>
            <p:cNvPr id="38" name="Picture 58" descr="http://www.hzdr.de/db/Pic?pOid=34721"/>
            <p:cNvPicPr>
              <a:picLocks noChangeAspect="1" noChangeArrowheads="1"/>
            </p:cNvPicPr>
            <p:nvPr/>
          </p:nvPicPr>
          <p:blipFill>
            <a:blip r:embed="rId3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52627" y="2883255"/>
              <a:ext cx="1070151" cy="333511"/>
            </a:xfrm>
            <a:prstGeom prst="rect">
              <a:avLst/>
            </a:prstGeom>
            <a:noFill/>
          </p:spPr>
        </p:pic>
        <p:pic>
          <p:nvPicPr>
            <p:cNvPr id="39" name="Picture 60" descr="http://www.clf.rl.ac.uk/resources/image/jpg/eurofel-150.jpg"/>
            <p:cNvPicPr>
              <a:picLocks noChangeAspect="1" noChangeArrowheads="1"/>
            </p:cNvPicPr>
            <p:nvPr/>
          </p:nvPicPr>
          <p:blipFill>
            <a:blip r:embed="rId3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85385" y="1299079"/>
              <a:ext cx="960067" cy="385181"/>
            </a:xfrm>
            <a:prstGeom prst="rect">
              <a:avLst/>
            </a:prstGeom>
            <a:noFill/>
          </p:spPr>
        </p:pic>
        <p:pic>
          <p:nvPicPr>
            <p:cNvPr id="40" name="Picture 64" descr="http://ess-scandinavia.eu/templates/theme285/images/logo.png"/>
            <p:cNvPicPr>
              <a:picLocks noChangeAspect="1" noChangeArrowheads="1"/>
            </p:cNvPicPr>
            <p:nvPr/>
          </p:nvPicPr>
          <p:blipFill>
            <a:blip r:embed="rId33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902623" y="2382989"/>
              <a:ext cx="814106" cy="462839"/>
            </a:xfrm>
            <a:prstGeom prst="rect">
              <a:avLst/>
            </a:prstGeom>
            <a:noFill/>
          </p:spPr>
        </p:pic>
        <p:pic>
          <p:nvPicPr>
            <p:cNvPr id="41" name="Picture 66" descr="http://static.wix.com/media/9aff89_3e375496467eabe65aadc6c536fa56b5.jpg"/>
            <p:cNvPicPr>
              <a:picLocks noChangeAspect="1" noChangeArrowheads="1"/>
            </p:cNvPicPr>
            <p:nvPr/>
          </p:nvPicPr>
          <p:blipFill>
            <a:blip r:embed="rId3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75041" y="1549212"/>
              <a:ext cx="1008619" cy="712556"/>
            </a:xfrm>
            <a:prstGeom prst="rect">
              <a:avLst/>
            </a:prstGeom>
            <a:noFill/>
          </p:spPr>
        </p:pic>
        <p:pic>
          <p:nvPicPr>
            <p:cNvPr id="42" name="Picture 68" descr="http://www.lasercenter.vu.lt/nuotrauka.php?subject=projektai&amp;id=15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99180" y="3050011"/>
              <a:ext cx="543102" cy="323922"/>
            </a:xfrm>
            <a:prstGeom prst="rect">
              <a:avLst/>
            </a:prstGeom>
            <a:noFill/>
          </p:spPr>
        </p:pic>
        <p:pic>
          <p:nvPicPr>
            <p:cNvPr id="43" name="Picture 72" descr="http://www.km3net.org/logo/oldLogo/KM3NeT_logo_web_no_shade.gif"/>
            <p:cNvPicPr>
              <a:picLocks noChangeAspect="1" noChangeArrowheads="1"/>
            </p:cNvPicPr>
            <p:nvPr/>
          </p:nvPicPr>
          <p:blipFill>
            <a:blip r:embed="rId36" cstate="print"/>
            <a:srcRect/>
            <a:stretch>
              <a:fillRect/>
            </a:stretch>
          </p:blipFill>
          <p:spPr bwMode="auto">
            <a:xfrm>
              <a:off x="7825037" y="1632590"/>
              <a:ext cx="374811" cy="416888"/>
            </a:xfrm>
            <a:prstGeom prst="rect">
              <a:avLst/>
            </a:prstGeom>
            <a:noFill/>
          </p:spPr>
        </p:pic>
        <p:pic>
          <p:nvPicPr>
            <p:cNvPr id="44" name="Picture 43" descr="http://www.ontwerpstudiospanjaard.com/content_images/logos/eatris.jpg"/>
            <p:cNvPicPr>
              <a:picLocks noChangeAspect="1" noChangeArrowheads="1"/>
            </p:cNvPicPr>
            <p:nvPr/>
          </p:nvPicPr>
          <p:blipFill>
            <a:blip r:embed="rId3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06074" y="1382457"/>
              <a:ext cx="1318146" cy="667021"/>
            </a:xfrm>
            <a:prstGeom prst="rect">
              <a:avLst/>
            </a:prstGeom>
            <a:noFill/>
          </p:spPr>
        </p:pic>
        <p:pic>
          <p:nvPicPr>
            <p:cNvPr id="45" name="Picture 54" descr="http://www.helmholtz-muenchen.de/uploads/pics/Infrafrontier-logo.jpg"/>
            <p:cNvPicPr>
              <a:picLocks noChangeAspect="1" noChangeArrowheads="1"/>
            </p:cNvPicPr>
            <p:nvPr/>
          </p:nvPicPr>
          <p:blipFill>
            <a:blip r:embed="rId3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96223" y="1882723"/>
              <a:ext cx="665023" cy="500266"/>
            </a:xfrm>
            <a:prstGeom prst="rect">
              <a:avLst/>
            </a:prstGeom>
            <a:noFill/>
          </p:spPr>
        </p:pic>
      </p:grpSp>
      <p:pic>
        <p:nvPicPr>
          <p:cNvPr id="13" name="Picture 4" descr="File:Refractor Cincinnati observatory.jpg"/>
          <p:cNvPicPr>
            <a:picLocks noChangeAspect="1" noChangeArrowheads="1"/>
          </p:cNvPicPr>
          <p:nvPr/>
        </p:nvPicPr>
        <p:blipFill>
          <a:blip r:embed="rId3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80338" y="4384658"/>
            <a:ext cx="789351" cy="906548"/>
          </a:xfrm>
          <a:prstGeom prst="rect">
            <a:avLst/>
          </a:prstGeom>
          <a:noFill/>
        </p:spPr>
      </p:pic>
      <p:sp>
        <p:nvSpPr>
          <p:cNvPr id="46" name="TextBox 45"/>
          <p:cNvSpPr txBox="1"/>
          <p:nvPr/>
        </p:nvSpPr>
        <p:spPr>
          <a:xfrm>
            <a:off x="467544" y="1844824"/>
            <a:ext cx="3600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13424"/>
                </a:solidFill>
                <a:latin typeface="Arial" pitchFamily="34" charset="0"/>
                <a:cs typeface="Arial" pitchFamily="34" charset="0"/>
              </a:rPr>
              <a:t>Research Infrastructure trends:</a:t>
            </a:r>
          </a:p>
          <a:p>
            <a:pPr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25408F"/>
                </a:solidFill>
                <a:latin typeface="Arial" pitchFamily="34" charset="0"/>
                <a:cs typeface="Arial" pitchFamily="34" charset="0"/>
              </a:rPr>
              <a:t> Internationalisation</a:t>
            </a:r>
          </a:p>
          <a:p>
            <a:pPr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25408F"/>
                </a:solidFill>
                <a:latin typeface="Arial" pitchFamily="34" charset="0"/>
                <a:cs typeface="Arial" pitchFamily="34" charset="0"/>
              </a:rPr>
              <a:t> Professionalization</a:t>
            </a:r>
          </a:p>
          <a:p>
            <a:pPr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25408F"/>
                </a:solidFill>
                <a:latin typeface="Arial" pitchFamily="34" charset="0"/>
                <a:cs typeface="Arial" pitchFamily="34" charset="0"/>
              </a:rPr>
              <a:t> Increasing dependence on ICT</a:t>
            </a:r>
          </a:p>
          <a:p>
            <a:pPr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25408F"/>
                </a:solidFill>
                <a:latin typeface="Arial" pitchFamily="34" charset="0"/>
                <a:cs typeface="Arial" pitchFamily="34" charset="0"/>
              </a:rPr>
              <a:t> The data deluge</a:t>
            </a:r>
          </a:p>
          <a:p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www.eu-openscreen.eu/typo3temp/pics/5144786048.jpg"/>
          <p:cNvPicPr>
            <a:picLocks noChangeAspect="1" noChangeArrowheads="1"/>
          </p:cNvPicPr>
          <p:nvPr/>
        </p:nvPicPr>
        <p:blipFill>
          <a:blip r:embed="rId40" cstate="print"/>
          <a:srcRect/>
          <a:stretch>
            <a:fillRect/>
          </a:stretch>
        </p:blipFill>
        <p:spPr bwMode="auto">
          <a:xfrm>
            <a:off x="4860032" y="4581128"/>
            <a:ext cx="432048" cy="432048"/>
          </a:xfrm>
          <a:prstGeom prst="rect">
            <a:avLst/>
          </a:prstGeom>
          <a:noFill/>
        </p:spPr>
      </p:pic>
      <p:sp>
        <p:nvSpPr>
          <p:cNvPr id="49" name="TextBox 48"/>
          <p:cNvSpPr txBox="1"/>
          <p:nvPr/>
        </p:nvSpPr>
        <p:spPr>
          <a:xfrm>
            <a:off x="5508104" y="4509122"/>
            <a:ext cx="280831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13424"/>
                </a:solidFill>
                <a:latin typeface="Arial" pitchFamily="34" charset="0"/>
                <a:cs typeface="Arial" pitchFamily="34" charset="0"/>
              </a:rPr>
              <a:t>European </a:t>
            </a:r>
            <a:r>
              <a:rPr lang="en-US" dirty="0" err="1" smtClean="0">
                <a:solidFill>
                  <a:srgbClr val="C13424"/>
                </a:solidFill>
                <a:latin typeface="Arial" pitchFamily="34" charset="0"/>
                <a:cs typeface="Arial" pitchFamily="34" charset="0"/>
              </a:rPr>
              <a:t>Ris</a:t>
            </a:r>
            <a:r>
              <a:rPr lang="en-US" dirty="0" smtClean="0">
                <a:solidFill>
                  <a:srgbClr val="C13424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25408F"/>
                </a:solidFill>
                <a:latin typeface="Arial" pitchFamily="34" charset="0"/>
                <a:cs typeface="Arial" pitchFamily="34" charset="0"/>
              </a:rPr>
              <a:t> Around 500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25408F"/>
                </a:solidFill>
                <a:latin typeface="Arial" pitchFamily="34" charset="0"/>
                <a:cs typeface="Arial" pitchFamily="34" charset="0"/>
              </a:rPr>
              <a:t> € 100 billion investment</a:t>
            </a:r>
          </a:p>
          <a:p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Right Arrow 47"/>
          <p:cNvSpPr/>
          <p:nvPr/>
        </p:nvSpPr>
        <p:spPr>
          <a:xfrm>
            <a:off x="1115616" y="5589240"/>
            <a:ext cx="6768752" cy="504056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/>
              <a:t>middle age          19th century          20th century                       21st century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96932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need to promote synergy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worst case scenario: 500 RI with 500 incompatible self-made ICT and data management solutions</a:t>
            </a:r>
          </a:p>
          <a:p>
            <a:r>
              <a:rPr lang="en-US" dirty="0" smtClean="0"/>
              <a:t>What can we do to promote collaboration and re-use of e-infrastructure? </a:t>
            </a:r>
            <a:endParaRPr lang="en-US" dirty="0"/>
          </a:p>
        </p:txBody>
      </p:sp>
      <p:pic>
        <p:nvPicPr>
          <p:cNvPr id="9" name="Object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005065"/>
            <a:ext cx="5472038" cy="2520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4348-DC2E-4C46-A357-1ED243B754D0}" type="slidenum">
              <a:rPr lang="es-E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13</a:t>
            </a:fld>
            <a:endParaRPr lang="es-E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2" y="4437114"/>
            <a:ext cx="27363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  <a:latin typeface="Berlin Sans FB Demi" pitchFamily="34" charset="0"/>
                <a:cs typeface="Arial" pitchFamily="34" charset="0"/>
              </a:rPr>
              <a:t>EVERY RI NEEDS TO DEAL </a:t>
            </a:r>
          </a:p>
          <a:p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  <a:latin typeface="Berlin Sans FB Demi" pitchFamily="34" charset="0"/>
                <a:cs typeface="Arial" pitchFamily="34" charset="0"/>
              </a:rPr>
              <a:t>WITH DATA MANAGEMENT</a:t>
            </a:r>
          </a:p>
        </p:txBody>
      </p:sp>
    </p:spTree>
    <p:extLst>
      <p:ext uri="{BB962C8B-B14F-4D97-AF65-F5344CB8AC3E}">
        <p14:creationId xmlns:p14="http://schemas.microsoft.com/office/powerpoint/2010/main" val="527243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Integrating e-Infra and RIs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28800"/>
            <a:ext cx="6255823" cy="496855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Research Infrastructures </a:t>
            </a:r>
            <a:r>
              <a:rPr lang="en-US" sz="2400" dirty="0" smtClean="0">
                <a:sym typeface="Wingdings" pitchFamily="2" charset="2"/>
              </a:rPr>
              <a:t> CDI users, partners &amp; stakeholders</a:t>
            </a:r>
          </a:p>
          <a:p>
            <a:pPr marL="0" indent="0">
              <a:buNone/>
            </a:pPr>
            <a:endParaRPr lang="fi-FI" sz="800" dirty="0" smtClean="0">
              <a:sym typeface="Wingdings" pitchFamily="2" charset="2"/>
            </a:endParaRPr>
          </a:p>
          <a:p>
            <a:pPr marL="0" indent="0">
              <a:buNone/>
            </a:pPr>
            <a:endParaRPr lang="en-US" sz="800" dirty="0" smtClean="0">
              <a:sym typeface="Wingdings" pitchFamily="2" charset="2"/>
            </a:endParaRPr>
          </a:p>
          <a:p>
            <a:r>
              <a:rPr lang="en-GB" sz="2400" dirty="0" smtClean="0"/>
              <a:t>It </a:t>
            </a:r>
            <a:r>
              <a:rPr lang="en-GB" sz="2400" dirty="0"/>
              <a:t>is not only about developing technical solutions, but also about defining the right </a:t>
            </a:r>
            <a:r>
              <a:rPr lang="en-GB" sz="2400" dirty="0" smtClean="0"/>
              <a:t>partnership model</a:t>
            </a:r>
          </a:p>
          <a:p>
            <a:pPr lvl="1"/>
            <a:r>
              <a:rPr lang="en-GB" sz="2000" dirty="0" smtClean="0"/>
              <a:t>The </a:t>
            </a:r>
            <a:r>
              <a:rPr lang="en-GB" sz="2000" dirty="0"/>
              <a:t>model must necessarily take into account existing arrangements within </a:t>
            </a:r>
            <a:r>
              <a:rPr lang="en-GB" sz="2000" dirty="0" smtClean="0"/>
              <a:t>pan-European </a:t>
            </a:r>
            <a:r>
              <a:rPr lang="en-GB" sz="2000" dirty="0"/>
              <a:t>research </a:t>
            </a:r>
            <a:r>
              <a:rPr lang="en-GB" sz="2000" dirty="0" smtClean="0"/>
              <a:t>communities (organisational structure, funding schemes, business models, etc.) </a:t>
            </a:r>
            <a:endParaRPr lang="en-US" sz="2000" dirty="0"/>
          </a:p>
          <a:p>
            <a:endParaRPr lang="en-US" sz="900" dirty="0" smtClean="0"/>
          </a:p>
          <a:p>
            <a:pPr algn="just"/>
            <a:endParaRPr lang="en-GB" sz="1100" b="1" dirty="0" smtClean="0"/>
          </a:p>
          <a:p>
            <a:pPr algn="just"/>
            <a:endParaRPr lang="en-US" b="1" dirty="0" smtClean="0"/>
          </a:p>
          <a:p>
            <a:pPr algn="just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6" name="Group 39"/>
          <p:cNvGrpSpPr/>
          <p:nvPr/>
        </p:nvGrpSpPr>
        <p:grpSpPr>
          <a:xfrm>
            <a:off x="6660232" y="1628040"/>
            <a:ext cx="2196752" cy="1440160"/>
            <a:chOff x="4644008" y="548680"/>
            <a:chExt cx="4499992" cy="3168352"/>
          </a:xfrm>
        </p:grpSpPr>
        <p:pic>
          <p:nvPicPr>
            <p:cNvPr id="7" name="Picture 2" descr="http://crdo.up.univ-aix.fr/logo/CLARIN-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18143" y="2799877"/>
              <a:ext cx="654633" cy="750400"/>
            </a:xfrm>
            <a:prstGeom prst="rect">
              <a:avLst/>
            </a:prstGeom>
            <a:noFill/>
          </p:spPr>
        </p:pic>
        <p:pic>
          <p:nvPicPr>
            <p:cNvPr id="8" name="Picture 4" descr="http://www.gcdh.de/files/cache/0b281aff3bb4aab864ed2cee38cbab0c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64697" y="1048946"/>
              <a:ext cx="1034476" cy="333510"/>
            </a:xfrm>
            <a:prstGeom prst="rect">
              <a:avLst/>
            </a:prstGeom>
            <a:noFill/>
          </p:spPr>
        </p:pic>
        <p:pic>
          <p:nvPicPr>
            <p:cNvPr id="9" name="Picture 6" descr="http://www.eufar.net/images/img/transparent_COPAL_logo_couleur_small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91433" y="798813"/>
              <a:ext cx="1112915" cy="583644"/>
            </a:xfrm>
            <a:prstGeom prst="rect">
              <a:avLst/>
            </a:prstGeom>
            <a:noFill/>
          </p:spPr>
        </p:pic>
        <p:pic>
          <p:nvPicPr>
            <p:cNvPr id="10" name="Picture 8" descr="http://3.bp.blogspot.com/--tMlJmgG9Yc/To2nD_0p2PI/AAAAAAAAACc/DTnNQluhWIg/s1600/e3d_logo.pn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94004" y="1048946"/>
              <a:ext cx="1094757" cy="583644"/>
            </a:xfrm>
            <a:prstGeom prst="rect">
              <a:avLst/>
            </a:prstGeom>
            <a:noFill/>
          </p:spPr>
        </p:pic>
        <p:pic>
          <p:nvPicPr>
            <p:cNvPr id="11" name="Picture 12" descr="http://www.esonetyellowpages.com/img/emso-logo.pn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18143" y="2216234"/>
              <a:ext cx="1703106" cy="500266"/>
            </a:xfrm>
            <a:prstGeom prst="rect">
              <a:avLst/>
            </a:prstGeom>
            <a:noFill/>
          </p:spPr>
        </p:pic>
        <p:pic>
          <p:nvPicPr>
            <p:cNvPr id="12" name="Picture 2" descr="http://openlandscapes.zalf.de/ImagesWiki/EPOS_Logo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954352" y="2716500"/>
              <a:ext cx="702491" cy="333511"/>
            </a:xfrm>
            <a:prstGeom prst="rect">
              <a:avLst/>
            </a:prstGeom>
            <a:noFill/>
          </p:spPr>
        </p:pic>
        <p:pic>
          <p:nvPicPr>
            <p:cNvPr id="13" name="Picture 14" descr="http://www.iagos.org/lw_resource/datapool/_items/item_224/iagos-eri-logo-blue-on-white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290553" y="1715968"/>
              <a:ext cx="778053" cy="250133"/>
            </a:xfrm>
            <a:prstGeom prst="rect">
              <a:avLst/>
            </a:prstGeom>
            <a:noFill/>
          </p:spPr>
        </p:pic>
        <p:pic>
          <p:nvPicPr>
            <p:cNvPr id="14" name="Picture 16" descr="http://www.europe-fluxdata.eu/images/default-album/logotransparenticos.gif?sfvrsn=0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747451" y="965568"/>
              <a:ext cx="985187" cy="333511"/>
            </a:xfrm>
            <a:prstGeom prst="rect">
              <a:avLst/>
            </a:prstGeom>
            <a:noFill/>
          </p:spPr>
        </p:pic>
        <p:pic>
          <p:nvPicPr>
            <p:cNvPr id="15" name="Picture 2" descr="C:\Users\rmb\Documents\EPCC\Projects\EUDAT\presentations\img_header.pn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2216234"/>
              <a:ext cx="903399" cy="4168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8" descr="http://www.nersc.no/sites/www.nersc.no/files/imagecache/one_third/SIOS-logo.jpg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87110" y="1966101"/>
              <a:ext cx="872842" cy="667021"/>
            </a:xfrm>
            <a:prstGeom prst="rect">
              <a:avLst/>
            </a:prstGeom>
            <a:noFill/>
          </p:spPr>
        </p:pic>
        <p:pic>
          <p:nvPicPr>
            <p:cNvPr id="17" name="Picture 16" descr="http://t1.gstatic.com/images?q=tbn:ANd9GcRIgE6np5yqCwBHOtk5w18Jdhojn7Qw-uGysTXH-uZuTtHNtB8Kkaf4glr9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25037" y="2799877"/>
              <a:ext cx="1247039" cy="500266"/>
            </a:xfrm>
            <a:prstGeom prst="rect">
              <a:avLst/>
            </a:prstGeom>
            <a:noFill/>
          </p:spPr>
        </p:pic>
        <p:pic>
          <p:nvPicPr>
            <p:cNvPr id="18" name="Picture 26" descr="http://www.ctaer.com/sites/default/files/styles/large/public/proyectos/logo.jpg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952000" y="635848"/>
              <a:ext cx="860360" cy="416888"/>
            </a:xfrm>
            <a:prstGeom prst="rect">
              <a:avLst/>
            </a:prstGeom>
            <a:noFill/>
          </p:spPr>
        </p:pic>
        <p:pic>
          <p:nvPicPr>
            <p:cNvPr id="19" name="Picture 30" descr="http://www.fzu.cz/sites/default/files/imagecache/obr_clanek_odd_nahled/Hiper-Logo_cmyk.jpg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EFFFD"/>
                </a:clrFrom>
                <a:clrTo>
                  <a:srgbClr val="FE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97455" y="2466367"/>
              <a:ext cx="1136636" cy="416888"/>
            </a:xfrm>
            <a:prstGeom prst="rect">
              <a:avLst/>
            </a:prstGeom>
            <a:noFill/>
          </p:spPr>
        </p:pic>
        <p:pic>
          <p:nvPicPr>
            <p:cNvPr id="20" name="Picture 32" descr="http://ung.in.ua/upload/user_files/Infrastructure/Energy/IFMIF.png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87110" y="1382457"/>
              <a:ext cx="1011122" cy="583644"/>
            </a:xfrm>
            <a:prstGeom prst="rect">
              <a:avLst/>
            </a:prstGeom>
            <a:noFill/>
          </p:spPr>
        </p:pic>
        <p:pic>
          <p:nvPicPr>
            <p:cNvPr id="21" name="Picture 34" descr="http://www.adexcop.com/images/information-center/logomyrrha.png_1.png"/>
            <p:cNvPicPr>
              <a:picLocks noChangeAspect="1" noChangeArrowheads="1"/>
            </p:cNvPicPr>
            <p:nvPr/>
          </p:nvPicPr>
          <p:blipFill>
            <a:blip r:embed="rId16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94004" y="3050011"/>
              <a:ext cx="607705" cy="583644"/>
            </a:xfrm>
            <a:prstGeom prst="rect">
              <a:avLst/>
            </a:prstGeom>
            <a:noFill/>
          </p:spPr>
        </p:pic>
        <p:pic>
          <p:nvPicPr>
            <p:cNvPr id="22" name="Picture 36" descr="http://www.poitou-charentes.inra.fr/var/poitoucharentes/storage/htmlarea/Actualites/ANAEElogo.jpg"/>
            <p:cNvPicPr>
              <a:picLocks noChangeAspect="1" noChangeArrowheads="1"/>
            </p:cNvPicPr>
            <p:nvPr/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09524" y="3300144"/>
              <a:ext cx="949004" cy="416888"/>
            </a:xfrm>
            <a:prstGeom prst="rect">
              <a:avLst/>
            </a:prstGeom>
            <a:noFill/>
          </p:spPr>
        </p:pic>
        <p:pic>
          <p:nvPicPr>
            <p:cNvPr id="23" name="Picture 38" descr="http://www.medicaldevice-network.com/uploads/feature/feature97507/2-2.jpg"/>
            <p:cNvPicPr>
              <a:picLocks noChangeAspect="1" noChangeArrowheads="1"/>
            </p:cNvPicPr>
            <p:nvPr/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99180" y="1632590"/>
              <a:ext cx="1005144" cy="583644"/>
            </a:xfrm>
            <a:prstGeom prst="rect">
              <a:avLst/>
            </a:prstGeom>
            <a:noFill/>
          </p:spPr>
        </p:pic>
        <p:pic>
          <p:nvPicPr>
            <p:cNvPr id="24" name="Picture 42" descr="ECRIN - European Clinical Research Infrastructures Network"/>
            <p:cNvPicPr>
              <a:picLocks noChangeAspect="1" noChangeArrowheads="1"/>
            </p:cNvPicPr>
            <p:nvPr/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980209" y="1299079"/>
              <a:ext cx="698275" cy="291997"/>
            </a:xfrm>
            <a:prstGeom prst="rect">
              <a:avLst/>
            </a:prstGeom>
            <a:noFill/>
          </p:spPr>
        </p:pic>
        <p:pic>
          <p:nvPicPr>
            <p:cNvPr id="25" name="Picture 44" descr="Home"/>
            <p:cNvPicPr>
              <a:picLocks noChangeAspect="1" noChangeArrowheads="1"/>
            </p:cNvPicPr>
            <p:nvPr/>
          </p:nvPicPr>
          <p:blipFill>
            <a:blip r:embed="rId20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97455" y="798813"/>
              <a:ext cx="919568" cy="520880"/>
            </a:xfrm>
            <a:prstGeom prst="rect">
              <a:avLst/>
            </a:prstGeom>
            <a:noFill/>
          </p:spPr>
        </p:pic>
        <p:pic>
          <p:nvPicPr>
            <p:cNvPr id="26" name="Picture 46" descr="http://193.205.231.137/SZNWeb/site/custResource/cms/EMBRC_horizontal%20110419135309%20.jpg"/>
            <p:cNvPicPr>
              <a:picLocks noChangeAspect="1" noChangeArrowheads="1"/>
            </p:cNvPicPr>
            <p:nvPr/>
          </p:nvPicPr>
          <p:blipFill>
            <a:blip r:embed="rId21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83660" y="1799345"/>
              <a:ext cx="1030631" cy="667021"/>
            </a:xfrm>
            <a:prstGeom prst="rect">
              <a:avLst/>
            </a:prstGeom>
            <a:noFill/>
          </p:spPr>
        </p:pic>
        <p:pic>
          <p:nvPicPr>
            <p:cNvPr id="27" name="Picture 48" descr="http://t0.gstatic.com/images?q=tbn:ANd9GcQHyOTQXkQuO_gfN4Yk0-X9AHeFXWHNHi3NrwCTqZJ-Uw6giEiE&amp;t=1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290553" y="2216234"/>
              <a:ext cx="853447" cy="216385"/>
            </a:xfrm>
            <a:prstGeom prst="rect">
              <a:avLst/>
            </a:prstGeom>
            <a:noFill/>
          </p:spPr>
        </p:pic>
        <p:pic>
          <p:nvPicPr>
            <p:cNvPr id="28" name="Picture 50" descr="http://www.fmp-berlin.info/typo3temp/pics/0abd907ec4.png"/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38832" y="2633122"/>
              <a:ext cx="1098454" cy="416888"/>
            </a:xfrm>
            <a:prstGeom prst="rect">
              <a:avLst/>
            </a:prstGeom>
            <a:noFill/>
          </p:spPr>
        </p:pic>
        <p:pic>
          <p:nvPicPr>
            <p:cNvPr id="29" name="Picture 52" descr="About Euro-BioImaging"/>
            <p:cNvPicPr>
              <a:picLocks noChangeAspect="1" noChangeArrowheads="1"/>
            </p:cNvPicPr>
            <p:nvPr/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14693" y="1966101"/>
              <a:ext cx="1339586" cy="333511"/>
            </a:xfrm>
            <a:prstGeom prst="rect">
              <a:avLst/>
            </a:prstGeom>
            <a:noFill/>
          </p:spPr>
        </p:pic>
        <p:pic>
          <p:nvPicPr>
            <p:cNvPr id="30" name="Picture 56" descr="http://www.designweek.co.uk/Pictures/web/o/z/o/Instruct_Logo_Ne_482.jpg"/>
            <p:cNvPicPr>
              <a:picLocks noChangeAspect="1" noChangeArrowheads="1"/>
            </p:cNvPicPr>
            <p:nvPr/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25037" y="548680"/>
              <a:ext cx="931033" cy="537630"/>
            </a:xfrm>
            <a:prstGeom prst="rect">
              <a:avLst/>
            </a:prstGeom>
            <a:noFill/>
          </p:spPr>
        </p:pic>
        <p:pic>
          <p:nvPicPr>
            <p:cNvPr id="31" name="Picture 58" descr="http://www.hzdr.de/db/Pic?pOid=34721"/>
            <p:cNvPicPr>
              <a:picLocks noChangeAspect="1" noChangeArrowheads="1"/>
            </p:cNvPicPr>
            <p:nvPr/>
          </p:nvPicPr>
          <p:blipFill>
            <a:blip r:embed="rId2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52627" y="2883255"/>
              <a:ext cx="1070151" cy="333511"/>
            </a:xfrm>
            <a:prstGeom prst="rect">
              <a:avLst/>
            </a:prstGeom>
            <a:noFill/>
          </p:spPr>
        </p:pic>
        <p:pic>
          <p:nvPicPr>
            <p:cNvPr id="32" name="Picture 60" descr="http://www.clf.rl.ac.uk/resources/image/jpg/eurofel-150.jpg"/>
            <p:cNvPicPr>
              <a:picLocks noChangeAspect="1" noChangeArrowheads="1"/>
            </p:cNvPicPr>
            <p:nvPr/>
          </p:nvPicPr>
          <p:blipFill>
            <a:blip r:embed="rId2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85385" y="1299079"/>
              <a:ext cx="960067" cy="385181"/>
            </a:xfrm>
            <a:prstGeom prst="rect">
              <a:avLst/>
            </a:prstGeom>
            <a:noFill/>
          </p:spPr>
        </p:pic>
        <p:pic>
          <p:nvPicPr>
            <p:cNvPr id="33" name="Picture 64" descr="http://ess-scandinavia.eu/templates/theme285/images/logo.png"/>
            <p:cNvPicPr>
              <a:picLocks noChangeAspect="1" noChangeArrowheads="1"/>
            </p:cNvPicPr>
            <p:nvPr/>
          </p:nvPicPr>
          <p:blipFill>
            <a:blip r:embed="rId28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902623" y="2382989"/>
              <a:ext cx="814106" cy="462839"/>
            </a:xfrm>
            <a:prstGeom prst="rect">
              <a:avLst/>
            </a:prstGeom>
            <a:noFill/>
          </p:spPr>
        </p:pic>
        <p:pic>
          <p:nvPicPr>
            <p:cNvPr id="34" name="Picture 66" descr="http://static.wix.com/media/9aff89_3e375496467eabe65aadc6c536fa56b5.jpg"/>
            <p:cNvPicPr>
              <a:picLocks noChangeAspect="1" noChangeArrowheads="1"/>
            </p:cNvPicPr>
            <p:nvPr/>
          </p:nvPicPr>
          <p:blipFill>
            <a:blip r:embed="rId2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75041" y="1549212"/>
              <a:ext cx="1008619" cy="712556"/>
            </a:xfrm>
            <a:prstGeom prst="rect">
              <a:avLst/>
            </a:prstGeom>
            <a:noFill/>
          </p:spPr>
        </p:pic>
        <p:pic>
          <p:nvPicPr>
            <p:cNvPr id="35" name="Picture 34" descr="http://www.lasercenter.vu.lt/nuotrauka.php?subject=projektai&amp;id=15"/>
            <p:cNvPicPr>
              <a:picLocks noChangeAspect="1" noChangeArrowheads="1"/>
            </p:cNvPicPr>
            <p:nvPr/>
          </p:nvPicPr>
          <p:blipFill>
            <a:blip r:embed="rId3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99180" y="3050011"/>
              <a:ext cx="543102" cy="323922"/>
            </a:xfrm>
            <a:prstGeom prst="rect">
              <a:avLst/>
            </a:prstGeom>
            <a:noFill/>
          </p:spPr>
        </p:pic>
        <p:pic>
          <p:nvPicPr>
            <p:cNvPr id="36" name="Picture 72" descr="http://www.km3net.org/logo/oldLogo/KM3NeT_logo_web_no_shade.gif"/>
            <p:cNvPicPr>
              <a:picLocks noChangeAspect="1" noChangeArrowheads="1"/>
            </p:cNvPicPr>
            <p:nvPr/>
          </p:nvPicPr>
          <p:blipFill>
            <a:blip r:embed="rId31" cstate="print"/>
            <a:srcRect/>
            <a:stretch>
              <a:fillRect/>
            </a:stretch>
          </p:blipFill>
          <p:spPr bwMode="auto">
            <a:xfrm>
              <a:off x="7825037" y="1632590"/>
              <a:ext cx="374811" cy="416888"/>
            </a:xfrm>
            <a:prstGeom prst="rect">
              <a:avLst/>
            </a:prstGeom>
            <a:noFill/>
          </p:spPr>
        </p:pic>
        <p:pic>
          <p:nvPicPr>
            <p:cNvPr id="37" name="Picture 36" descr="http://www.ontwerpstudiospanjaard.com/content_images/logos/eatris.jpg"/>
            <p:cNvPicPr>
              <a:picLocks noChangeAspect="1" noChangeArrowheads="1"/>
            </p:cNvPicPr>
            <p:nvPr/>
          </p:nvPicPr>
          <p:blipFill>
            <a:blip r:embed="rId3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06074" y="1382457"/>
              <a:ext cx="1318146" cy="667021"/>
            </a:xfrm>
            <a:prstGeom prst="rect">
              <a:avLst/>
            </a:prstGeom>
            <a:noFill/>
          </p:spPr>
        </p:pic>
        <p:pic>
          <p:nvPicPr>
            <p:cNvPr id="38" name="Picture 54" descr="http://www.helmholtz-muenchen.de/uploads/pics/Infrafrontier-logo.jpg"/>
            <p:cNvPicPr>
              <a:picLocks noChangeAspect="1" noChangeArrowheads="1"/>
            </p:cNvPicPr>
            <p:nvPr/>
          </p:nvPicPr>
          <p:blipFill>
            <a:blip r:embed="rId3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96223" y="1882723"/>
              <a:ext cx="665023" cy="500266"/>
            </a:xfrm>
            <a:prstGeom prst="rect">
              <a:avLst/>
            </a:prstGeom>
            <a:noFill/>
          </p:spPr>
        </p:pic>
      </p:grpSp>
      <p:grpSp>
        <p:nvGrpSpPr>
          <p:cNvPr id="4" name="Group 3"/>
          <p:cNvGrpSpPr/>
          <p:nvPr/>
        </p:nvGrpSpPr>
        <p:grpSpPr>
          <a:xfrm>
            <a:off x="6913390" y="4003521"/>
            <a:ext cx="1869362" cy="1367456"/>
            <a:chOff x="4137738" y="2479843"/>
            <a:chExt cx="3351839" cy="2503006"/>
          </a:xfrm>
        </p:grpSpPr>
        <p:pic>
          <p:nvPicPr>
            <p:cNvPr id="39" name="Picture 4" descr="Tập tin:Rubik's cube.svg"/>
            <p:cNvPicPr>
              <a:picLocks noChangeAspect="1" noChangeArrowheads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082" y="3230218"/>
              <a:ext cx="925532" cy="964096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8" descr="https://openclipart.org/image/300px/svg_to_png/170057/1337216652.png"/>
            <p:cNvPicPr>
              <a:picLocks noChangeAspect="1" noChangeArrowheads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7738" y="2488175"/>
              <a:ext cx="1116634" cy="11166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10" descr="https://openclipart.org/image/300px/svg_to_png/57067/Handshake_03.png"/>
            <p:cNvPicPr>
              <a:picLocks noChangeAspect="1" noChangeArrowheads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88416">
              <a:off x="6209038" y="2479843"/>
              <a:ext cx="1119809" cy="8398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12" descr="http://pixabay.com/get/43e91e87e0e7de5670f3/1410774667/association-152746_1280.png?direct"/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3437" y="4064998"/>
              <a:ext cx="917851" cy="9178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14" descr="http://upload.wikimedia.org/wikipedia/commons/thumb/9/94/Aflatoxin_b1_3d_structure.png/512px-Aflatoxin_b1_3d_structure.png"/>
            <p:cNvPicPr>
              <a:picLocks noChangeAspect="1" noChangeArrowheads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5506" y="4034356"/>
              <a:ext cx="1214071" cy="9484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57117">
              <a:off x="4903355" y="2924644"/>
              <a:ext cx="635991" cy="611148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57117">
              <a:off x="6180982" y="3759423"/>
              <a:ext cx="635991" cy="611148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990421">
              <a:off x="4913293" y="3781283"/>
              <a:ext cx="635991" cy="611148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990421">
              <a:off x="6052519" y="2926307"/>
              <a:ext cx="635991" cy="6111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4772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Bridging National and European solutions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2" y="1628800"/>
            <a:ext cx="6606607" cy="4968552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  <a:defRPr/>
            </a:pPr>
            <a:r>
              <a:rPr lang="en-GB" dirty="0" smtClean="0"/>
              <a:t>Research and infrastructures are still funded at national levels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need </a:t>
            </a:r>
            <a:r>
              <a:rPr lang="en-US" dirty="0">
                <a:sym typeface="Wingdings" pitchFamily="2" charset="2"/>
              </a:rPr>
              <a:t>to make sure that the solutions remain interoperable</a:t>
            </a:r>
            <a:endParaRPr lang="en-GB" dirty="0"/>
          </a:p>
          <a:p>
            <a:pPr>
              <a:defRPr/>
            </a:pPr>
            <a:endParaRPr lang="en-GB" sz="800" dirty="0">
              <a:sym typeface="Wingdings" pitchFamily="2" charset="2"/>
            </a:endParaRPr>
          </a:p>
          <a:p>
            <a:pPr>
              <a:defRPr/>
            </a:pPr>
            <a:r>
              <a:rPr lang="en-US" sz="2300" dirty="0" smtClean="0"/>
              <a:t>EUDAT provides a European gateway to national centers and a European extension to national solutions</a:t>
            </a:r>
          </a:p>
          <a:p>
            <a:pPr marL="0" indent="0">
              <a:buNone/>
              <a:defRPr/>
            </a:pPr>
            <a:endParaRPr lang="en-US" sz="900" dirty="0" smtClean="0"/>
          </a:p>
          <a:p>
            <a:pPr>
              <a:defRPr/>
            </a:pPr>
            <a:r>
              <a:rPr lang="en-US" sz="2300" dirty="0" smtClean="0"/>
              <a:t>Making national resources more available and visible</a:t>
            </a:r>
          </a:p>
          <a:p>
            <a:pPr lvl="1">
              <a:defRPr/>
            </a:pPr>
            <a:r>
              <a:rPr lang="en-US" sz="1600" dirty="0" smtClean="0"/>
              <a:t>Access to European resources through national catalogues</a:t>
            </a:r>
          </a:p>
          <a:p>
            <a:pPr lvl="1">
              <a:defRPr/>
            </a:pPr>
            <a:r>
              <a:rPr lang="en-US" sz="1600" dirty="0" smtClean="0"/>
              <a:t>Making visible valuable national collections through EUDAT</a:t>
            </a:r>
          </a:p>
          <a:p>
            <a:pPr algn="just"/>
            <a:endParaRPr lang="en-GB" sz="1100" b="1" dirty="0" smtClean="0"/>
          </a:p>
          <a:p>
            <a:pPr algn="just"/>
            <a:endParaRPr lang="en-GB" sz="1100" b="1" dirty="0" smtClean="0"/>
          </a:p>
          <a:p>
            <a:pPr algn="just"/>
            <a:endParaRPr lang="en-US" b="1" dirty="0" smtClean="0"/>
          </a:p>
          <a:p>
            <a:pPr algn="just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2" descr="Loupe sur une carte de la Finlande Banque d'images - 101441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013177"/>
            <a:ext cx="1728192" cy="1162209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5368" y="3234035"/>
            <a:ext cx="1642533" cy="14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7015407" y="1423261"/>
            <a:ext cx="1944216" cy="1512168"/>
            <a:chOff x="2195736" y="1988840"/>
            <a:chExt cx="4395037" cy="3212975"/>
          </a:xfrm>
        </p:grpSpPr>
        <p:pic>
          <p:nvPicPr>
            <p:cNvPr id="10" name="Picture 2" descr="http://upload.wikimedia.org/wikipedia/commons/archive/3/38/20060605132703%21Europe_topography_map_en.png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</a:blip>
            <a:srcRect l="1288" t="17138" r="20075" b="7832"/>
            <a:stretch>
              <a:fillRect/>
            </a:stretch>
          </p:blipFill>
          <p:spPr bwMode="auto">
            <a:xfrm>
              <a:off x="2195736" y="1988840"/>
              <a:ext cx="4395037" cy="321297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Picture 10" descr="EUDAT-logo2011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rcRect l="4234" r="5179" b="40000"/>
            <a:stretch>
              <a:fillRect/>
            </a:stretch>
          </p:blipFill>
          <p:spPr>
            <a:xfrm>
              <a:off x="3973956" y="3212976"/>
              <a:ext cx="1070412" cy="432048"/>
            </a:xfrm>
            <a:prstGeom prst="rect">
              <a:avLst/>
            </a:prstGeom>
            <a:ln w="3175">
              <a:noFill/>
            </a:ln>
            <a:effectLst>
              <a:reflection blurRad="6350" stA="52000" endA="300" endPos="35000" dir="5400000" sy="-100000" algn="bl" rotWithShape="0"/>
            </a:effectLst>
          </p:spPr>
        </p:pic>
        <p:cxnSp>
          <p:nvCxnSpPr>
            <p:cNvPr id="12" name="Straight Connector 11"/>
            <p:cNvCxnSpPr>
              <a:stCxn id="28" idx="6"/>
              <a:endCxn id="11" idx="0"/>
            </p:cNvCxnSpPr>
            <p:nvPr/>
          </p:nvCxnSpPr>
          <p:spPr>
            <a:xfrm>
              <a:off x="3452256" y="2869128"/>
              <a:ext cx="1056906" cy="343848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11" idx="1"/>
              <a:endCxn id="29" idx="5"/>
            </p:cNvCxnSpPr>
            <p:nvPr/>
          </p:nvCxnSpPr>
          <p:spPr>
            <a:xfrm flipH="1" flipV="1">
              <a:off x="3066383" y="3219527"/>
              <a:ext cx="907573" cy="209473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38" idx="3"/>
              <a:endCxn id="30" idx="0"/>
            </p:cNvCxnSpPr>
            <p:nvPr/>
          </p:nvCxnSpPr>
          <p:spPr>
            <a:xfrm flipH="1">
              <a:off x="3148032" y="3579567"/>
              <a:ext cx="153657" cy="281481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11" idx="1"/>
              <a:endCxn id="31" idx="7"/>
            </p:cNvCxnSpPr>
            <p:nvPr/>
          </p:nvCxnSpPr>
          <p:spPr>
            <a:xfrm flipH="1">
              <a:off x="2922367" y="3429000"/>
              <a:ext cx="1051589" cy="1105953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36" idx="2"/>
              <a:endCxn id="11" idx="3"/>
            </p:cNvCxnSpPr>
            <p:nvPr/>
          </p:nvCxnSpPr>
          <p:spPr>
            <a:xfrm flipH="1" flipV="1">
              <a:off x="5044368" y="3429000"/>
              <a:ext cx="391728" cy="592256"/>
            </a:xfrm>
            <a:prstGeom prst="line">
              <a:avLst/>
            </a:prstGeom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37" idx="7"/>
              <a:endCxn id="11" idx="2"/>
            </p:cNvCxnSpPr>
            <p:nvPr/>
          </p:nvCxnSpPr>
          <p:spPr>
            <a:xfrm flipV="1">
              <a:off x="3875806" y="3645024"/>
              <a:ext cx="633356" cy="386878"/>
            </a:xfrm>
            <a:prstGeom prst="line">
              <a:avLst/>
            </a:prstGeom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29" idx="4"/>
              <a:endCxn id="38" idx="1"/>
            </p:cNvCxnSpPr>
            <p:nvPr/>
          </p:nvCxnSpPr>
          <p:spPr>
            <a:xfrm>
              <a:off x="3004016" y="3245360"/>
              <a:ext cx="297673" cy="209473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11" idx="1"/>
              <a:endCxn id="38" idx="3"/>
            </p:cNvCxnSpPr>
            <p:nvPr/>
          </p:nvCxnSpPr>
          <p:spPr>
            <a:xfrm flipH="1">
              <a:off x="3301689" y="3429000"/>
              <a:ext cx="672267" cy="150567"/>
            </a:xfrm>
            <a:prstGeom prst="line">
              <a:avLst/>
            </a:prstGeom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41" idx="3"/>
              <a:endCxn id="11" idx="3"/>
            </p:cNvCxnSpPr>
            <p:nvPr/>
          </p:nvCxnSpPr>
          <p:spPr>
            <a:xfrm flipH="1" flipV="1">
              <a:off x="5044368" y="3429000"/>
              <a:ext cx="781793" cy="47595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11" idx="3"/>
              <a:endCxn id="43" idx="3"/>
            </p:cNvCxnSpPr>
            <p:nvPr/>
          </p:nvCxnSpPr>
          <p:spPr>
            <a:xfrm flipV="1">
              <a:off x="5044368" y="3075511"/>
              <a:ext cx="273545" cy="353489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11" idx="0"/>
              <a:endCxn id="44" idx="2"/>
            </p:cNvCxnSpPr>
            <p:nvPr/>
          </p:nvCxnSpPr>
          <p:spPr>
            <a:xfrm flipV="1">
              <a:off x="4509162" y="2580386"/>
              <a:ext cx="494886" cy="63259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11" idx="2"/>
              <a:endCxn id="33" idx="0"/>
            </p:cNvCxnSpPr>
            <p:nvPr/>
          </p:nvCxnSpPr>
          <p:spPr>
            <a:xfrm flipH="1">
              <a:off x="4229158" y="3645024"/>
              <a:ext cx="280004" cy="662079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35" idx="2"/>
              <a:endCxn id="34" idx="6"/>
            </p:cNvCxnSpPr>
            <p:nvPr/>
          </p:nvCxnSpPr>
          <p:spPr>
            <a:xfrm flipH="1" flipV="1">
              <a:off x="4768404" y="4292300"/>
              <a:ext cx="523676" cy="233012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11" idx="2"/>
              <a:endCxn id="35" idx="1"/>
            </p:cNvCxnSpPr>
            <p:nvPr/>
          </p:nvCxnSpPr>
          <p:spPr>
            <a:xfrm>
              <a:off x="4509162" y="3645024"/>
              <a:ext cx="808751" cy="817921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11" idx="0"/>
              <a:endCxn id="32" idx="4"/>
            </p:cNvCxnSpPr>
            <p:nvPr/>
          </p:nvCxnSpPr>
          <p:spPr>
            <a:xfrm flipH="1" flipV="1">
              <a:off x="4228152" y="2525280"/>
              <a:ext cx="281010" cy="687696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32" idx="2"/>
              <a:endCxn id="28" idx="7"/>
            </p:cNvCxnSpPr>
            <p:nvPr/>
          </p:nvCxnSpPr>
          <p:spPr>
            <a:xfrm flipH="1">
              <a:off x="3426423" y="2437080"/>
              <a:ext cx="713529" cy="369681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>
              <a:off x="3275856" y="2780928"/>
              <a:ext cx="176400" cy="176400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chemeClr val="accent3">
                  <a:lumMod val="75000"/>
                </a:schemeClr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2915816" y="3068960"/>
              <a:ext cx="176400" cy="176400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chemeClr val="accent3">
                  <a:lumMod val="75000"/>
                </a:schemeClr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3059832" y="3861048"/>
              <a:ext cx="176400" cy="176400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chemeClr val="accent3">
                  <a:lumMod val="75000"/>
                </a:schemeClr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2771800" y="4509120"/>
              <a:ext cx="176400" cy="176400"/>
            </a:xfrm>
            <a:prstGeom prst="ellipse">
              <a:avLst/>
            </a:prstGeom>
            <a:solidFill>
              <a:srgbClr val="92D050"/>
            </a:solidFill>
            <a:ln w="12700">
              <a:solidFill>
                <a:schemeClr val="accent3">
                  <a:lumMod val="75000"/>
                </a:schemeClr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4139952" y="2348880"/>
              <a:ext cx="176400" cy="1764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accent6">
                  <a:lumMod val="75000"/>
                </a:schemeClr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4140958" y="4307103"/>
              <a:ext cx="176400" cy="1764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accent6">
                  <a:lumMod val="75000"/>
                </a:schemeClr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4592004" y="4204100"/>
              <a:ext cx="176400" cy="1764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accent6">
                  <a:lumMod val="75000"/>
                </a:schemeClr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5292080" y="4437112"/>
              <a:ext cx="176400" cy="1764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accent6">
                  <a:lumMod val="75000"/>
                </a:schemeClr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5436096" y="3933056"/>
              <a:ext cx="176400" cy="17640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3725239" y="4006069"/>
              <a:ext cx="176400" cy="17640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3275856" y="3429000"/>
              <a:ext cx="176400" cy="17640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accent2">
                  <a:lumMod val="75000"/>
                </a:schemeClr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/>
            <p:cNvCxnSpPr>
              <a:stCxn id="28" idx="2"/>
              <a:endCxn id="29" idx="0"/>
            </p:cNvCxnSpPr>
            <p:nvPr/>
          </p:nvCxnSpPr>
          <p:spPr>
            <a:xfrm flipH="1">
              <a:off x="3004016" y="2869128"/>
              <a:ext cx="271840" cy="199832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31" idx="0"/>
              <a:endCxn id="30" idx="3"/>
            </p:cNvCxnSpPr>
            <p:nvPr/>
          </p:nvCxnSpPr>
          <p:spPr>
            <a:xfrm flipV="1">
              <a:off x="2860000" y="4011615"/>
              <a:ext cx="225665" cy="497505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/>
            <p:cNvSpPr/>
            <p:nvPr/>
          </p:nvSpPr>
          <p:spPr>
            <a:xfrm>
              <a:off x="5800328" y="3326028"/>
              <a:ext cx="176400" cy="1764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solidFill>
                <a:schemeClr val="accent5"/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Connector 41"/>
            <p:cNvCxnSpPr>
              <a:stCxn id="43" idx="5"/>
              <a:endCxn id="41" idx="0"/>
            </p:cNvCxnSpPr>
            <p:nvPr/>
          </p:nvCxnSpPr>
          <p:spPr>
            <a:xfrm>
              <a:off x="5442647" y="3075511"/>
              <a:ext cx="445881" cy="250517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5292080" y="2924944"/>
              <a:ext cx="176400" cy="17640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solidFill>
                <a:schemeClr val="accent5"/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004048" y="2492896"/>
              <a:ext cx="174980" cy="17498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solidFill>
                <a:schemeClr val="accent5"/>
              </a:solidFill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Connector 44"/>
            <p:cNvCxnSpPr>
              <a:stCxn id="44" idx="5"/>
              <a:endCxn id="43" idx="1"/>
            </p:cNvCxnSpPr>
            <p:nvPr/>
          </p:nvCxnSpPr>
          <p:spPr>
            <a:xfrm>
              <a:off x="5153403" y="2642251"/>
              <a:ext cx="164510" cy="308526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>
              <a:stCxn id="37" idx="7"/>
              <a:endCxn id="36" idx="2"/>
            </p:cNvCxnSpPr>
            <p:nvPr/>
          </p:nvCxnSpPr>
          <p:spPr>
            <a:xfrm flipV="1">
              <a:off x="3875806" y="4021256"/>
              <a:ext cx="1560290" cy="10646"/>
            </a:xfrm>
            <a:prstGeom prst="line">
              <a:avLst/>
            </a:prstGeom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37" idx="1"/>
              <a:endCxn id="38" idx="5"/>
            </p:cNvCxnSpPr>
            <p:nvPr/>
          </p:nvCxnSpPr>
          <p:spPr>
            <a:xfrm flipH="1" flipV="1">
              <a:off x="3426423" y="3579567"/>
              <a:ext cx="324649" cy="452335"/>
            </a:xfrm>
            <a:prstGeom prst="line">
              <a:avLst/>
            </a:prstGeom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>
              <a:stCxn id="33" idx="2"/>
              <a:endCxn id="31" idx="6"/>
            </p:cNvCxnSpPr>
            <p:nvPr/>
          </p:nvCxnSpPr>
          <p:spPr>
            <a:xfrm flipH="1">
              <a:off x="2948200" y="4395303"/>
              <a:ext cx="1192758" cy="202017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>
              <a:stCxn id="41" idx="3"/>
              <a:endCxn id="36" idx="0"/>
            </p:cNvCxnSpPr>
            <p:nvPr/>
          </p:nvCxnSpPr>
          <p:spPr>
            <a:xfrm flipH="1">
              <a:off x="5524296" y="3476595"/>
              <a:ext cx="301865" cy="456461"/>
            </a:xfrm>
            <a:prstGeom prst="line">
              <a:avLst/>
            </a:prstGeom>
            <a:ln w="127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32" idx="6"/>
              <a:endCxn id="44" idx="2"/>
            </p:cNvCxnSpPr>
            <p:nvPr/>
          </p:nvCxnSpPr>
          <p:spPr>
            <a:xfrm>
              <a:off x="4316352" y="2437080"/>
              <a:ext cx="687696" cy="143306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1" name="Picture 6" descr="http://img.freeflagicons.com/thumb/fluttering_flag/european_union/european_union_64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036857" y="2418416"/>
              <a:ext cx="289610" cy="217207"/>
            </a:xfrm>
            <a:prstGeom prst="rect">
              <a:avLst/>
            </a:prstGeom>
            <a:noFill/>
          </p:spPr>
        </p:pic>
        <p:pic>
          <p:nvPicPr>
            <p:cNvPr id="52" name="Picture 6" descr="http://img.freeflagicons.com/thumb/fluttering_flag/european_union/european_union_64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296833" y="2859928"/>
              <a:ext cx="289610" cy="217207"/>
            </a:xfrm>
            <a:prstGeom prst="rect">
              <a:avLst/>
            </a:prstGeom>
            <a:noFill/>
          </p:spPr>
        </p:pic>
        <p:pic>
          <p:nvPicPr>
            <p:cNvPr id="53" name="Picture 6" descr="http://img.freeflagicons.com/thumb/fluttering_flag/european_union/european_union_64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801098" y="3263339"/>
              <a:ext cx="289610" cy="217207"/>
            </a:xfrm>
            <a:prstGeom prst="rect">
              <a:avLst/>
            </a:prstGeom>
            <a:noFill/>
          </p:spPr>
        </p:pic>
        <p:pic>
          <p:nvPicPr>
            <p:cNvPr id="54" name="Picture 6" descr="http://img.freeflagicons.com/thumb/fluttering_flag/european_union/european_union_64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485092" y="3861734"/>
              <a:ext cx="289610" cy="217207"/>
            </a:xfrm>
            <a:prstGeom prst="rect">
              <a:avLst/>
            </a:prstGeom>
            <a:noFill/>
          </p:spPr>
        </p:pic>
        <p:pic>
          <p:nvPicPr>
            <p:cNvPr id="55" name="Picture 6" descr="http://img.freeflagicons.com/thumb/fluttering_flag/european_union/european_union_64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180728" y="2268257"/>
              <a:ext cx="289610" cy="217207"/>
            </a:xfrm>
            <a:prstGeom prst="rect">
              <a:avLst/>
            </a:prstGeom>
            <a:noFill/>
          </p:spPr>
        </p:pic>
        <p:pic>
          <p:nvPicPr>
            <p:cNvPr id="56" name="Picture 6" descr="http://img.freeflagicons.com/thumb/fluttering_flag/european_union/european_union_64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30452" y="4372722"/>
              <a:ext cx="289610" cy="217207"/>
            </a:xfrm>
            <a:prstGeom prst="rect">
              <a:avLst/>
            </a:prstGeom>
            <a:noFill/>
          </p:spPr>
        </p:pic>
        <p:pic>
          <p:nvPicPr>
            <p:cNvPr id="57" name="Picture 6" descr="http://img.freeflagicons.com/thumb/fluttering_flag/european_union/european_union_64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631205" y="4123952"/>
              <a:ext cx="289610" cy="217207"/>
            </a:xfrm>
            <a:prstGeom prst="rect">
              <a:avLst/>
            </a:prstGeom>
            <a:noFill/>
          </p:spPr>
        </p:pic>
        <p:pic>
          <p:nvPicPr>
            <p:cNvPr id="58" name="Picture 6" descr="http://img.freeflagicons.com/thumb/fluttering_flag/european_union/european_union_64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180728" y="4218081"/>
              <a:ext cx="289610" cy="217207"/>
            </a:xfrm>
            <a:prstGeom prst="rect">
              <a:avLst/>
            </a:prstGeom>
            <a:noFill/>
          </p:spPr>
        </p:pic>
        <p:pic>
          <p:nvPicPr>
            <p:cNvPr id="59" name="Picture 6" descr="http://img.freeflagicons.com/thumb/fluttering_flag/european_union/european_union_64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777316" y="3942416"/>
              <a:ext cx="289610" cy="217207"/>
            </a:xfrm>
            <a:prstGeom prst="rect">
              <a:avLst/>
            </a:prstGeom>
            <a:noFill/>
          </p:spPr>
        </p:pic>
        <p:pic>
          <p:nvPicPr>
            <p:cNvPr id="60" name="Picture 6" descr="http://img.freeflagicons.com/thumb/fluttering_flag/european_union/european_union_64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29298" y="4453404"/>
              <a:ext cx="289610" cy="217207"/>
            </a:xfrm>
            <a:prstGeom prst="rect">
              <a:avLst/>
            </a:prstGeom>
            <a:noFill/>
          </p:spPr>
        </p:pic>
        <p:pic>
          <p:nvPicPr>
            <p:cNvPr id="61" name="Picture 6" descr="http://img.freeflagicons.com/thumb/fluttering_flag/european_union/european_union_64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104963" y="3794498"/>
              <a:ext cx="289610" cy="217207"/>
            </a:xfrm>
            <a:prstGeom prst="rect">
              <a:avLst/>
            </a:prstGeom>
            <a:noFill/>
          </p:spPr>
        </p:pic>
        <p:pic>
          <p:nvPicPr>
            <p:cNvPr id="62" name="Picture 6" descr="http://img.freeflagicons.com/thumb/fluttering_flag/european_union/european_union_64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26839" y="3364193"/>
              <a:ext cx="289610" cy="217207"/>
            </a:xfrm>
            <a:prstGeom prst="rect">
              <a:avLst/>
            </a:prstGeom>
            <a:noFill/>
          </p:spPr>
        </p:pic>
        <p:pic>
          <p:nvPicPr>
            <p:cNvPr id="63" name="Picture 6" descr="http://img.freeflagicons.com/thumb/fluttering_flag/european_union/european_union_64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26840" y="2718733"/>
              <a:ext cx="289610" cy="217207"/>
            </a:xfrm>
            <a:prstGeom prst="rect">
              <a:avLst/>
            </a:prstGeom>
            <a:noFill/>
          </p:spPr>
        </p:pic>
        <p:pic>
          <p:nvPicPr>
            <p:cNvPr id="64" name="Picture 6" descr="http://img.freeflagicons.com/thumb/fluttering_flag/european_union/european_union_640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963769" y="2980951"/>
              <a:ext cx="289610" cy="217207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50643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E-Infrastructure Commons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68552"/>
          </a:xfrm>
        </p:spPr>
        <p:txBody>
          <a:bodyPr>
            <a:normAutofit/>
          </a:bodyPr>
          <a:lstStyle/>
          <a:p>
            <a:endParaRPr lang="en-US" sz="900" dirty="0" smtClean="0"/>
          </a:p>
          <a:p>
            <a:endParaRPr lang="en-US" sz="2400" dirty="0" smtClean="0"/>
          </a:p>
          <a:p>
            <a:r>
              <a:rPr lang="en-US" sz="2400" dirty="0" smtClean="0"/>
              <a:t>Think about the users… and all these acronyms!</a:t>
            </a:r>
          </a:p>
          <a:p>
            <a:pPr lvl="1"/>
            <a:r>
              <a:rPr lang="en-US" sz="2000" dirty="0" smtClean="0"/>
              <a:t>Users should have a “right” to a seamless access to network, data, and computing resources funded by public money</a:t>
            </a:r>
          </a:p>
          <a:p>
            <a:pPr lvl="1"/>
            <a:r>
              <a:rPr lang="en-US" sz="2000" dirty="0" smtClean="0"/>
              <a:t>It is our role to make it as easy as possible for users </a:t>
            </a:r>
            <a:r>
              <a:rPr lang="en-US" sz="2000" dirty="0" smtClean="0">
                <a:sym typeface="Wingdings" panose="05000000000000000000" pitchFamily="2" charset="2"/>
              </a:rPr>
              <a:t></a:t>
            </a:r>
            <a:r>
              <a:rPr lang="fi-FI" sz="2000" dirty="0" smtClean="0"/>
              <a:t>No one should care about e-Infrastructures as such</a:t>
            </a:r>
          </a:p>
          <a:p>
            <a:pPr marL="457200" lvl="1" indent="0">
              <a:buNone/>
            </a:pPr>
            <a:endParaRPr lang="en-US" sz="800" dirty="0"/>
          </a:p>
          <a:p>
            <a:pPr lvl="1"/>
            <a:endParaRPr lang="en-US" sz="500" dirty="0" smtClean="0"/>
          </a:p>
          <a:p>
            <a:pPr algn="just"/>
            <a:r>
              <a:rPr lang="en-GB" sz="2400" dirty="0" smtClean="0"/>
              <a:t>Think global!</a:t>
            </a:r>
            <a:endParaRPr lang="en-GB" sz="2400" b="1" dirty="0"/>
          </a:p>
          <a:p>
            <a:pPr lvl="1">
              <a:defRPr/>
            </a:pPr>
            <a:r>
              <a:rPr lang="en-US" sz="2000" dirty="0"/>
              <a:t>Solutions must also be thought at global </a:t>
            </a:r>
            <a:r>
              <a:rPr lang="en-US" sz="2000" dirty="0" smtClean="0"/>
              <a:t>level (RDA)</a:t>
            </a:r>
            <a:endParaRPr lang="en-US" sz="2000" dirty="0"/>
          </a:p>
          <a:p>
            <a:pPr lvl="1">
              <a:defRPr/>
            </a:pPr>
            <a:r>
              <a:rPr lang="en-US" sz="2000" dirty="0" smtClean="0">
                <a:sym typeface="Wingdings" pitchFamily="2" charset="2"/>
              </a:rPr>
              <a:t>Cross-continent collaboration is a must (e.g. NDS, ANDS, etc.)</a:t>
            </a:r>
            <a:endParaRPr lang="en-US" sz="2000" dirty="0"/>
          </a:p>
          <a:p>
            <a:pPr algn="just"/>
            <a:endParaRPr lang="en-GB" sz="1100" b="1" dirty="0" smtClean="0"/>
          </a:p>
          <a:p>
            <a:pPr algn="just"/>
            <a:endParaRPr lang="en-US" b="1" dirty="0" smtClean="0"/>
          </a:p>
          <a:p>
            <a:pPr algn="just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2" descr="https://europe.rd-alliance.org/Repository/preview/News/RDA_logo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5586490"/>
            <a:ext cx="1269896" cy="952423"/>
          </a:xfrm>
          <a:prstGeom prst="rect">
            <a:avLst/>
          </a:prstGeom>
          <a:noFill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/>
          <a:srcRect t="2246"/>
          <a:stretch>
            <a:fillRect/>
          </a:stretch>
        </p:blipFill>
        <p:spPr bwMode="auto">
          <a:xfrm>
            <a:off x="2555776" y="1772816"/>
            <a:ext cx="3816424" cy="38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71702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Roles and Responsibilities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591500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Agreeing on roles and responsibilities</a:t>
            </a:r>
          </a:p>
          <a:p>
            <a:pPr lvl="1">
              <a:defRPr/>
            </a:pPr>
            <a:r>
              <a:rPr lang="en-US" sz="1900" dirty="0" smtClean="0"/>
              <a:t>Between RIs and e-Infrastructures</a:t>
            </a:r>
          </a:p>
          <a:p>
            <a:pPr lvl="1">
              <a:defRPr/>
            </a:pPr>
            <a:r>
              <a:rPr lang="en-US" sz="1900" dirty="0" smtClean="0"/>
              <a:t>Between e-Infrastructures (EUDAT, EGI, PRACE, OpenAIRE, etc.)</a:t>
            </a:r>
          </a:p>
          <a:p>
            <a:pPr lvl="1">
              <a:defRPr/>
            </a:pPr>
            <a:r>
              <a:rPr lang="en-US" sz="1900" dirty="0" smtClean="0"/>
              <a:t>Between national and European e-Infrastructures</a:t>
            </a:r>
          </a:p>
          <a:p>
            <a:pPr lvl="1">
              <a:defRPr/>
            </a:pPr>
            <a:r>
              <a:rPr lang="en-US" sz="1900" dirty="0" smtClean="0"/>
              <a:t>Between funders (EC/National)</a:t>
            </a:r>
          </a:p>
          <a:p>
            <a:pPr lvl="1">
              <a:defRPr/>
            </a:pPr>
            <a:endParaRPr lang="en-US" sz="1900" dirty="0" smtClean="0"/>
          </a:p>
          <a:p>
            <a:pPr algn="just"/>
            <a:endParaRPr lang="en-GB" sz="800" b="1" dirty="0" smtClean="0"/>
          </a:p>
          <a:p>
            <a:pPr algn="just">
              <a:buNone/>
            </a:pPr>
            <a:r>
              <a:rPr lang="fi-FI" sz="3600" dirty="0" smtClean="0"/>
              <a:t>Trust is key!</a:t>
            </a:r>
            <a:endParaRPr lang="en-US" sz="36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49154" name="Picture 2" descr="http://devblog.springest.com/wp-content/uploads/2013/02/not-my-job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420888"/>
            <a:ext cx="2717610" cy="2015133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2" y="5017951"/>
            <a:ext cx="2457847" cy="135214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28800"/>
            <a:ext cx="5915000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rgbClr val="25408F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rgbClr val="25408F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25408F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25408F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rgbClr val="25408F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3600" dirty="0" smtClean="0"/>
              <a:t>Agreeing on roles and responsibilities</a:t>
            </a:r>
          </a:p>
          <a:p>
            <a:pPr lvl="1">
              <a:defRPr/>
            </a:pPr>
            <a:r>
              <a:rPr lang="en-US" sz="1900" dirty="0" smtClean="0"/>
              <a:t>Between RIs and e-Infrastructures</a:t>
            </a:r>
          </a:p>
          <a:p>
            <a:pPr lvl="1">
              <a:defRPr/>
            </a:pPr>
            <a:r>
              <a:rPr lang="en-US" sz="1900" dirty="0" smtClean="0"/>
              <a:t>Between e-Infrastructures (EUDAT, EGI, PRACE, OpenAIRE, etc.)</a:t>
            </a:r>
          </a:p>
          <a:p>
            <a:pPr lvl="1">
              <a:defRPr/>
            </a:pPr>
            <a:r>
              <a:rPr lang="en-US" sz="1900" dirty="0" smtClean="0"/>
              <a:t>Between national and European e-Infrastructures</a:t>
            </a:r>
          </a:p>
          <a:p>
            <a:pPr lvl="1">
              <a:defRPr/>
            </a:pPr>
            <a:r>
              <a:rPr lang="en-US" sz="1900" dirty="0" smtClean="0"/>
              <a:t>Between funders (EC/National)</a:t>
            </a:r>
          </a:p>
          <a:p>
            <a:pPr lvl="1">
              <a:defRPr/>
            </a:pPr>
            <a:endParaRPr lang="en-US" sz="1900" dirty="0" smtClean="0"/>
          </a:p>
          <a:p>
            <a:pPr algn="just"/>
            <a:endParaRPr lang="en-GB" sz="800" b="1" dirty="0" smtClean="0"/>
          </a:p>
          <a:p>
            <a:pPr algn="just">
              <a:buFont typeface="Arial" pitchFamily="34" charset="0"/>
              <a:buNone/>
            </a:pPr>
            <a:r>
              <a:rPr lang="fi-FI" sz="3600" dirty="0" smtClean="0"/>
              <a:t>Trust is key!</a:t>
            </a:r>
            <a:endParaRPr lang="en-US" sz="3600" dirty="0" smtClean="0"/>
          </a:p>
        </p:txBody>
      </p:sp>
      <p:pic>
        <p:nvPicPr>
          <p:cNvPr id="10" name="Picture 2" descr="http://devblog.springest.com/wp-content/uploads/2013/02/not-my-job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420888"/>
            <a:ext cx="2717610" cy="20151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8630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Customers </a:t>
            </a:r>
            <a:r>
              <a:rPr lang="en-GB" dirty="0" smtClean="0"/>
              <a:t>and Flavour of </a:t>
            </a:r>
            <a:r>
              <a:rPr lang="en-GB" dirty="0" smtClean="0"/>
              <a:t>the Currency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4348-DC2E-4C46-A357-1ED243B754D0}" type="slidenum">
              <a:rPr lang="es-E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18</a:t>
            </a:fld>
            <a:endParaRPr lang="es-E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48170" y="5112475"/>
            <a:ext cx="2497468" cy="901700"/>
            <a:chOff x="5167792" y="4470053"/>
            <a:chExt cx="2497468" cy="901700"/>
          </a:xfrm>
        </p:grpSpPr>
        <p:sp>
          <p:nvSpPr>
            <p:cNvPr id="10" name="Rectangle 9"/>
            <p:cNvSpPr/>
            <p:nvPr/>
          </p:nvSpPr>
          <p:spPr>
            <a:xfrm>
              <a:off x="5167792" y="4787525"/>
              <a:ext cx="2497468" cy="5842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79260" y="4470053"/>
              <a:ext cx="2286000" cy="901700"/>
            </a:xfrm>
            <a:prstGeom prst="rect">
              <a:avLst/>
            </a:prstGeom>
          </p:spPr>
        </p:pic>
      </p:grpSp>
      <p:cxnSp>
        <p:nvCxnSpPr>
          <p:cNvPr id="14" name="Straight Arrow Connector 13"/>
          <p:cNvCxnSpPr/>
          <p:nvPr/>
        </p:nvCxnSpPr>
        <p:spPr>
          <a:xfrm>
            <a:off x="2919657" y="5649911"/>
            <a:ext cx="112406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4233502" y="5474718"/>
            <a:ext cx="1430632" cy="58397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NRENs, RI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919657" y="5897383"/>
            <a:ext cx="112406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07245" y="5299530"/>
            <a:ext cx="86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Service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84469" y="5846103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€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787285" y="5656321"/>
            <a:ext cx="112406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7101130" y="5481128"/>
            <a:ext cx="1430632" cy="58397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Universities</a:t>
            </a:r>
            <a:br>
              <a:rPr lang="en-US" dirty="0" smtClean="0"/>
            </a:br>
            <a:r>
              <a:rPr lang="en-US" dirty="0" smtClean="0"/>
              <a:t>Institutes,…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787285" y="5903793"/>
            <a:ext cx="112406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874873" y="5305940"/>
            <a:ext cx="86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Service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52097" y="5867112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€</a:t>
            </a:r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60612" y="4061952"/>
            <a:ext cx="4499012" cy="1037848"/>
            <a:chOff x="660612" y="4061952"/>
            <a:chExt cx="4499012" cy="1037848"/>
          </a:xfrm>
        </p:grpSpPr>
        <p:pic>
          <p:nvPicPr>
            <p:cNvPr id="8" name="Picture 7" descr="PRACE_logo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612" y="4061952"/>
              <a:ext cx="1664881" cy="1037848"/>
            </a:xfrm>
            <a:prstGeom prst="rect">
              <a:avLst/>
            </a:prstGeom>
          </p:spPr>
        </p:pic>
        <p:cxnSp>
          <p:nvCxnSpPr>
            <p:cNvPr id="26" name="Straight Arrow Connector 25"/>
            <p:cNvCxnSpPr/>
            <p:nvPr/>
          </p:nvCxnSpPr>
          <p:spPr>
            <a:xfrm>
              <a:off x="2415147" y="4459203"/>
              <a:ext cx="11240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ounded Rectangle 26"/>
            <p:cNvSpPr/>
            <p:nvPr/>
          </p:nvSpPr>
          <p:spPr>
            <a:xfrm>
              <a:off x="3728992" y="4284010"/>
              <a:ext cx="1430632" cy="58397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Researchers</a:t>
              </a:r>
              <a:endParaRPr lang="en-US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>
              <a:off x="2415147" y="4706675"/>
              <a:ext cx="11240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502735" y="4108822"/>
              <a:ext cx="8688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Service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33979" y="4684593"/>
              <a:ext cx="11769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Excellence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57328" y="2610650"/>
            <a:ext cx="7226504" cy="1472832"/>
            <a:chOff x="757328" y="2610650"/>
            <a:chExt cx="7226504" cy="1472832"/>
          </a:xfrm>
        </p:grpSpPr>
        <p:pic>
          <p:nvPicPr>
            <p:cNvPr id="7" name="Picture 6" descr="EGI_Logo_RGB_315x250px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328" y="2610650"/>
              <a:ext cx="1568165" cy="1244575"/>
            </a:xfrm>
            <a:prstGeom prst="rect">
              <a:avLst/>
            </a:prstGeom>
          </p:spPr>
        </p:pic>
        <p:cxnSp>
          <p:nvCxnSpPr>
            <p:cNvPr id="31" name="Straight Arrow Connector 30"/>
            <p:cNvCxnSpPr/>
            <p:nvPr/>
          </p:nvCxnSpPr>
          <p:spPr>
            <a:xfrm>
              <a:off x="2415147" y="3273316"/>
              <a:ext cx="11240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ounded Rectangle 31"/>
            <p:cNvSpPr/>
            <p:nvPr/>
          </p:nvSpPr>
          <p:spPr>
            <a:xfrm>
              <a:off x="3728992" y="3098123"/>
              <a:ext cx="1430632" cy="58397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NGI, RI,..</a:t>
              </a:r>
              <a:endParaRPr lang="en-US" dirty="0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H="1">
              <a:off x="2415147" y="3520788"/>
              <a:ext cx="11240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2502735" y="2922935"/>
              <a:ext cx="8688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Service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06969" y="3484107"/>
              <a:ext cx="1165403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€, Effort,</a:t>
              </a:r>
              <a:b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Resources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5239355" y="3273316"/>
              <a:ext cx="11240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6553200" y="3098123"/>
              <a:ext cx="1430632" cy="58397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RI, Researchers</a:t>
              </a:r>
              <a:endParaRPr lang="en-US" dirty="0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H="1">
              <a:off x="5239355" y="3520788"/>
              <a:ext cx="11240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326943" y="2922935"/>
              <a:ext cx="8688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Service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289569" y="3498706"/>
              <a:ext cx="122241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€, Policy,</a:t>
              </a:r>
              <a:b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Resources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16866" y="1484784"/>
            <a:ext cx="4334526" cy="1378792"/>
            <a:chOff x="816866" y="1484784"/>
            <a:chExt cx="4334526" cy="1378792"/>
          </a:xfrm>
        </p:grpSpPr>
        <p:pic>
          <p:nvPicPr>
            <p:cNvPr id="6" name="Picture 5" descr="EUDAT-logo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866" y="1484784"/>
              <a:ext cx="1568165" cy="956198"/>
            </a:xfrm>
            <a:prstGeom prst="rect">
              <a:avLst/>
            </a:prstGeom>
          </p:spPr>
        </p:pic>
        <p:cxnSp>
          <p:nvCxnSpPr>
            <p:cNvPr id="43" name="Straight Arrow Connector 42"/>
            <p:cNvCxnSpPr/>
            <p:nvPr/>
          </p:nvCxnSpPr>
          <p:spPr>
            <a:xfrm>
              <a:off x="2406915" y="2032205"/>
              <a:ext cx="11240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ounded Rectangle 43"/>
            <p:cNvSpPr/>
            <p:nvPr/>
          </p:nvSpPr>
          <p:spPr>
            <a:xfrm>
              <a:off x="3720760" y="1857012"/>
              <a:ext cx="1430632" cy="58397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RI, Researchers</a:t>
              </a:r>
              <a:endParaRPr lang="en-US" dirty="0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H="1">
              <a:off x="2406915" y="2279677"/>
              <a:ext cx="11240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2494503" y="1681824"/>
              <a:ext cx="8688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Service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40399" y="2278800"/>
              <a:ext cx="1332616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Excellence,</a:t>
              </a:r>
              <a:b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Effort, Policy</a:t>
              </a:r>
            </a:p>
          </p:txBody>
        </p:sp>
      </p:grpSp>
      <p:sp>
        <p:nvSpPr>
          <p:cNvPr id="16" name="Left Arrow 15"/>
          <p:cNvSpPr/>
          <p:nvPr/>
        </p:nvSpPr>
        <p:spPr>
          <a:xfrm>
            <a:off x="5580112" y="1484784"/>
            <a:ext cx="2376264" cy="1296144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Need to evolve</a:t>
            </a:r>
            <a:br>
              <a:rPr lang="en-US" dirty="0" smtClean="0"/>
            </a:br>
            <a:r>
              <a:rPr lang="en-US" dirty="0" smtClean="0"/>
              <a:t>for sustainability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572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 the Money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494" y="1628800"/>
            <a:ext cx="3815375" cy="4497363"/>
          </a:xfrm>
        </p:spPr>
        <p:txBody>
          <a:bodyPr/>
          <a:lstStyle/>
          <a:p>
            <a:r>
              <a:rPr lang="en-US" dirty="0" smtClean="0"/>
              <a:t>Funding of research</a:t>
            </a:r>
          </a:p>
          <a:p>
            <a:pPr lvl="1"/>
            <a:r>
              <a:rPr lang="en-US" dirty="0" smtClean="0"/>
              <a:t>Funding streams</a:t>
            </a:r>
          </a:p>
          <a:p>
            <a:pPr lvl="1"/>
            <a:r>
              <a:rPr lang="en-US" dirty="0" smtClean="0"/>
              <a:t>Spending restrictions</a:t>
            </a:r>
          </a:p>
          <a:p>
            <a:pPr lvl="1"/>
            <a:r>
              <a:rPr lang="en-US" dirty="0" smtClean="0"/>
              <a:t>Procurement rules</a:t>
            </a:r>
          </a:p>
          <a:p>
            <a:pPr lvl="1"/>
            <a:r>
              <a:rPr lang="en-US" dirty="0" smtClean="0"/>
              <a:t>Policy for RI use</a:t>
            </a:r>
          </a:p>
          <a:p>
            <a:pPr lvl="1"/>
            <a:r>
              <a:rPr lang="en-US" dirty="0" smtClean="0"/>
              <a:t>Policy for e-Infra use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4348-DC2E-4C46-A357-1ED243B754D0}" type="slidenum">
              <a:rPr lang="es-E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19</a:t>
            </a:fld>
            <a:endParaRPr lang="es-E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013309" y="1628800"/>
            <a:ext cx="1528134" cy="71259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Governments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637575" y="2693946"/>
            <a:ext cx="1528134" cy="71259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European Commission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266869" y="3884485"/>
            <a:ext cx="1528134" cy="71259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</a:t>
            </a:r>
            <a:r>
              <a:rPr lang="en-US" dirty="0" smtClean="0"/>
              <a:t>-Infra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158666" y="3171892"/>
            <a:ext cx="1528134" cy="71259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</a:t>
            </a:r>
          </a:p>
          <a:p>
            <a:pPr algn="ctr"/>
            <a:r>
              <a:rPr lang="en-US" dirty="0" smtClean="0"/>
              <a:t>(ERIC, EIRO,..)</a:t>
            </a:r>
            <a:endParaRPr lang="en-US" dirty="0"/>
          </a:p>
        </p:txBody>
      </p:sp>
      <p:cxnSp>
        <p:nvCxnSpPr>
          <p:cNvPr id="19" name="Curved Connector 18"/>
          <p:cNvCxnSpPr>
            <a:stCxn id="6" idx="2"/>
            <a:endCxn id="8" idx="3"/>
          </p:cNvCxnSpPr>
          <p:nvPr/>
        </p:nvCxnSpPr>
        <p:spPr>
          <a:xfrm rot="5400000">
            <a:off x="5336496" y="2799901"/>
            <a:ext cx="1899389" cy="982373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20"/>
          <p:cNvCxnSpPr>
            <a:stCxn id="7" idx="2"/>
          </p:cNvCxnSpPr>
          <p:nvPr/>
        </p:nvCxnSpPr>
        <p:spPr>
          <a:xfrm rot="5400000">
            <a:off x="5031893" y="3514736"/>
            <a:ext cx="477946" cy="261553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>
            <a:stCxn id="6" idx="1"/>
            <a:endCxn id="7" idx="0"/>
          </p:cNvCxnSpPr>
          <p:nvPr/>
        </p:nvCxnSpPr>
        <p:spPr>
          <a:xfrm rot="10800000" flipV="1">
            <a:off x="5401643" y="1985096"/>
            <a:ext cx="611667" cy="708849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>
            <a:stCxn id="6" idx="3"/>
            <a:endCxn id="9" idx="0"/>
          </p:cNvCxnSpPr>
          <p:nvPr/>
        </p:nvCxnSpPr>
        <p:spPr>
          <a:xfrm>
            <a:off x="7541443" y="1985097"/>
            <a:ext cx="381290" cy="1186795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>
            <a:endCxn id="9" idx="1"/>
          </p:cNvCxnSpPr>
          <p:nvPr/>
        </p:nvCxnSpPr>
        <p:spPr>
          <a:xfrm>
            <a:off x="6165709" y="3171892"/>
            <a:ext cx="992957" cy="356297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30"/>
          <p:cNvCxnSpPr>
            <a:stCxn id="8" idx="2"/>
            <a:endCxn id="9" idx="2"/>
          </p:cNvCxnSpPr>
          <p:nvPr/>
        </p:nvCxnSpPr>
        <p:spPr>
          <a:xfrm rot="5400000" flipH="1" flipV="1">
            <a:off x="6120537" y="2794883"/>
            <a:ext cx="712593" cy="2891797"/>
          </a:xfrm>
          <a:prstGeom prst="curvedConnector3">
            <a:avLst>
              <a:gd name="adj1" fmla="val -32080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140089" y="2123989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€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836031" y="3526435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€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912161" y="2752597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€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800785" y="3486751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€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808485" y="3784381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€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968585" y="4750303"/>
            <a:ext cx="441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€?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678214" y="4247588"/>
            <a:ext cx="95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Service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159647" y="4847107"/>
            <a:ext cx="6734496" cy="1918850"/>
            <a:chOff x="1159647" y="4847107"/>
            <a:chExt cx="6734496" cy="1918850"/>
          </a:xfrm>
        </p:grpSpPr>
        <p:pic>
          <p:nvPicPr>
            <p:cNvPr id="10" name="Picture 9" descr="Sustainability index graphic final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6092" y="5194897"/>
              <a:ext cx="2035437" cy="1526578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32936" y="4890097"/>
              <a:ext cx="609600" cy="609600"/>
            </a:xfrm>
            <a:prstGeom prst="rect">
              <a:avLst/>
            </a:prstGeom>
          </p:spPr>
        </p:pic>
        <p:sp>
          <p:nvSpPr>
            <p:cNvPr id="16" name="Oval Callout 15"/>
            <p:cNvSpPr/>
            <p:nvPr/>
          </p:nvSpPr>
          <p:spPr>
            <a:xfrm>
              <a:off x="1159647" y="4847107"/>
              <a:ext cx="2615812" cy="1509243"/>
            </a:xfrm>
            <a:prstGeom prst="wedgeEllipseCallou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Chalkboard"/>
                  <a:cs typeface="Chalkboard"/>
                </a:rPr>
                <a:t>Sustainability?</a:t>
              </a:r>
              <a:endParaRPr lang="en-US" sz="2000" dirty="0">
                <a:latin typeface="Chalkboard"/>
                <a:cs typeface="Chalkboard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220788" y="6304292"/>
              <a:ext cx="16733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Knowledge Exchange</a:t>
              </a:r>
              <a:br>
                <a:rPr 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sustainability index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0904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Issue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EUDAT?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4348-DC2E-4C46-A357-1ED243B754D0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2946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Solution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EUDAT and EUDAT2020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4348-DC2E-4C46-A357-1ED243B754D0}" type="slidenum">
              <a:rPr lang="es-ES" smtClean="0"/>
              <a:pPr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0651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2008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it-IT" sz="3200" dirty="0" smtClean="0"/>
              <a:t>Consortium</a:t>
            </a:r>
            <a:endParaRPr lang="it-IT" sz="3200" dirty="0"/>
          </a:p>
        </p:txBody>
      </p:sp>
      <p:sp>
        <p:nvSpPr>
          <p:cNvPr id="8195" name="Segnaposto contenuto 2"/>
          <p:cNvSpPr>
            <a:spLocks noGrp="1"/>
          </p:cNvSpPr>
          <p:nvPr>
            <p:ph idx="1"/>
          </p:nvPr>
        </p:nvSpPr>
        <p:spPr>
          <a:xfrm>
            <a:off x="323850" y="1340767"/>
            <a:ext cx="8640763" cy="4967957"/>
          </a:xfrm>
        </p:spPr>
        <p:txBody>
          <a:bodyPr/>
          <a:lstStyle/>
          <a:p>
            <a:endParaRPr lang="en-US" dirty="0" smtClean="0">
              <a:ea typeface="ＭＳ Ｐゴシック" pitchFamily="34" charset="-128"/>
            </a:endParaRPr>
          </a:p>
          <a:p>
            <a:endParaRPr lang="it-IT" dirty="0" smtClean="0">
              <a:ea typeface="ＭＳ Ｐゴシック" pitchFamily="34" charset="-128"/>
            </a:endParaRPr>
          </a:p>
        </p:txBody>
      </p:sp>
      <p:sp>
        <p:nvSpPr>
          <p:cNvPr id="8196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0850" y="6453188"/>
            <a:ext cx="622300" cy="228600"/>
          </a:xfrm>
          <a:prstGeom prst="rect">
            <a:avLst/>
          </a:prstGeom>
          <a:noFill/>
        </p:spPr>
        <p:txBody>
          <a:bodyPr/>
          <a:lstStyle/>
          <a:p>
            <a:fld id="{CAD540EA-BB8B-4A30-BA1A-1A880C316DD8}" type="slidenum">
              <a:rPr lang="it-IT" smtClean="0">
                <a:solidFill>
                  <a:schemeClr val="bg1"/>
                </a:solidFill>
              </a:rPr>
              <a:pPr/>
              <a:t>21</a:t>
            </a:fld>
            <a:endParaRPr lang="it-IT" dirty="0" smtClean="0">
              <a:solidFill>
                <a:schemeClr val="bg1"/>
              </a:solidFill>
            </a:endParaRPr>
          </a:p>
        </p:txBody>
      </p:sp>
      <p:pic>
        <p:nvPicPr>
          <p:cNvPr id="8199" name="Immagine 7" descr="BSC-CNS_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297" y="2204864"/>
            <a:ext cx="1947863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mmagine 8" descr="Cerfac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3888" y="4437063"/>
            <a:ext cx="668337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Immagine 9" descr="cern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450" y="1557338"/>
            <a:ext cx="61118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Immagine 10" descr="CINECA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0418" y="2924944"/>
            <a:ext cx="655638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Immagine 11" descr="Cines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93594" y="2654176"/>
            <a:ext cx="982662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Immagine 12" descr="CSC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38278" y="3235697"/>
            <a:ext cx="1277938" cy="8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Immagine 13" descr="cuni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03466" y="3329806"/>
            <a:ext cx="604838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Immagine 14" descr="DKRZ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14951" y="2520702"/>
            <a:ext cx="1241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Immagine 15" descr="epcc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95963" y="2060575"/>
            <a:ext cx="1003300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Immagine 16" descr="INGV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92950" y="1484313"/>
            <a:ext cx="60325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9" name="Immagine 17" descr="julich.jp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44506" y="4092178"/>
            <a:ext cx="143986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0" name="Immagine 18" descr="KIT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95963" y="1484313"/>
            <a:ext cx="868362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1" name="Immagine 19" descr="maatg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46726" y="4679801"/>
            <a:ext cx="10096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2" name="Immagine 20" descr="Max-Planck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72450" y="2349500"/>
            <a:ext cx="681038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3" name="Immagine 21" descr="Max-Planck-Institut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427984" y="4076750"/>
            <a:ext cx="13747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4" name="Immagine 22" descr="poznan.jpg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084888" y="5084763"/>
            <a:ext cx="12017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5" name="Immagine 23" descr="redIRIS.jp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451725" y="3213100"/>
            <a:ext cx="1524000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6" name="Immagine 24" descr="rzg.jpg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101013" y="3789363"/>
            <a:ext cx="86042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7" name="Immagine 25" descr="SandT.jpg"/>
          <p:cNvPicPr>
            <a:picLocks noChangeAspect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427538" y="4621634"/>
            <a:ext cx="1922462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8" name="Immagine 26" descr="snic.jpg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380288" y="5445125"/>
            <a:ext cx="13430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9" name="Immagine 27" descr="SURF_SARA_small.gif"/>
          <p:cNvPicPr>
            <a:picLocks noChangeAspect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732588" y="5949950"/>
            <a:ext cx="8286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0" name="Immagine 28" descr="UCL.jpg"/>
          <p:cNvPicPr>
            <a:picLocks noChangeAspect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667625" y="5876925"/>
            <a:ext cx="1144588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1" name="Immagine 29" descr="umwelt.jpg"/>
          <p:cNvPicPr>
            <a:picLocks noChangeAspect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4140200" y="5300663"/>
            <a:ext cx="1612900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2" name="Immagine 30" descr="Uninett.jpg"/>
          <p:cNvPicPr>
            <a:picLocks noChangeAspect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5292725" y="5876925"/>
            <a:ext cx="1104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3" name="Immagine 31" descr="universitat-tubingen.jpg"/>
          <p:cNvPicPr>
            <a:picLocks noChangeAspect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923928" y="1556792"/>
            <a:ext cx="133667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lecarpen\AppData\Local\Microsoft\Windows\Temporary Internet Files\Content.Outlook\DNGXOP9K\EUDAT partners-240dpi.jp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179512" y="1916832"/>
            <a:ext cx="3810993" cy="3501008"/>
          </a:xfrm>
          <a:prstGeom prst="rect">
            <a:avLst/>
          </a:prstGeom>
          <a:noFill/>
        </p:spPr>
      </p:pic>
      <p:pic>
        <p:nvPicPr>
          <p:cNvPr id="32" name="Picture 6" descr="Trust-it_payoff">
            <a:hlinkClick r:id=""/>
          </p:cNvPr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275856" y="5805264"/>
            <a:ext cx="1800200" cy="3937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1141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4348-DC2E-4C46-A357-1ED243B754D0}" type="slidenum">
              <a:rPr lang="es-ES" smtClean="0"/>
              <a:pPr/>
              <a:t>22</a:t>
            </a:fld>
            <a:endParaRPr lang="es-E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7416824" cy="5214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6159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1"/>
          <p:cNvSpPr txBox="1">
            <a:spLocks/>
          </p:cNvSpPr>
          <p:nvPr/>
        </p:nvSpPr>
        <p:spPr>
          <a:xfrm>
            <a:off x="539552" y="908720"/>
            <a:ext cx="8229600" cy="7200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13424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Sustainable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C13424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788024" y="2060848"/>
            <a:ext cx="4139952" cy="4104456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smtClean="0">
                <a:ln>
                  <a:noFill/>
                </a:ln>
                <a:solidFill>
                  <a:srgbClr val="25408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Independent</a:t>
            </a:r>
            <a:r>
              <a:rPr kumimoji="0" lang="en-GB" sz="2800" b="0" i="0" u="none" strike="noStrike" kern="1200" cap="none" spc="0" normalizeH="0" noProof="0" smtClean="0">
                <a:ln>
                  <a:noFill/>
                </a:ln>
                <a:solidFill>
                  <a:srgbClr val="25408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en-GB" sz="2800" smtClean="0">
                <a:solidFill>
                  <a:srgbClr val="25408F"/>
                </a:solidFill>
                <a:latin typeface="Arial" pitchFamily="34" charset="0"/>
                <a:cs typeface="Arial" pitchFamily="34" charset="0"/>
              </a:rPr>
              <a:t>and sustainable c</a:t>
            </a:r>
            <a:r>
              <a:rPr kumimoji="0" lang="en-GB" sz="2800" b="0" i="0" u="none" strike="noStrike" kern="1200" cap="none" spc="0" normalizeH="0" baseline="0" noProof="0" smtClean="0">
                <a:ln>
                  <a:noFill/>
                </a:ln>
                <a:solidFill>
                  <a:srgbClr val="25408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entres working </a:t>
            </a:r>
            <a:r>
              <a:rPr lang="en-GB" sz="2800" smtClean="0">
                <a:solidFill>
                  <a:srgbClr val="25408F"/>
                </a:solidFill>
                <a:latin typeface="Arial" pitchFamily="34" charset="0"/>
                <a:cs typeface="Arial" pitchFamily="34" charset="0"/>
              </a:rPr>
              <a:t>within a common framework to develop shared services &amp; policies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1100" b="0" i="0" u="none" strike="noStrike" kern="1200" cap="none" spc="0" normalizeH="0" baseline="0" smtClean="0">
              <a:ln>
                <a:noFill/>
              </a:ln>
              <a:solidFill>
                <a:srgbClr val="25408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800" noProof="0" smtClean="0">
                <a:solidFill>
                  <a:srgbClr val="25408F"/>
                </a:solidFill>
                <a:latin typeface="Arial" pitchFamily="34" charset="0"/>
                <a:cs typeface="Arial" pitchFamily="34" charset="0"/>
              </a:rPr>
              <a:t>EUDAT is about providing solutions in a federated environment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GB" sz="900" noProof="0" smtClean="0">
              <a:solidFill>
                <a:srgbClr val="25408F"/>
              </a:solidFill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smtClean="0">
                <a:ln>
                  <a:noFill/>
                </a:ln>
                <a:solidFill>
                  <a:srgbClr val="25408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Partnerships between legal entities relying</a:t>
            </a:r>
            <a:r>
              <a:rPr kumimoji="0" lang="en-GB" sz="2800" b="0" i="0" u="none" strike="noStrike" kern="1200" cap="none" spc="0" normalizeH="0" smtClean="0">
                <a:ln>
                  <a:noFill/>
                </a:ln>
                <a:solidFill>
                  <a:srgbClr val="25408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on OLAs and SLAs</a:t>
            </a:r>
            <a:endParaRPr kumimoji="0" lang="en-GB" sz="2800" b="0" i="0" u="none" strike="noStrike" kern="1200" cap="none" spc="0" normalizeH="0" baseline="0" noProof="0" smtClean="0">
              <a:ln>
                <a:noFill/>
              </a:ln>
              <a:solidFill>
                <a:srgbClr val="25408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25408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0" name="Straight Connector 69"/>
          <p:cNvCxnSpPr>
            <a:stCxn id="125" idx="5"/>
            <a:endCxn id="101" idx="1"/>
          </p:cNvCxnSpPr>
          <p:nvPr/>
        </p:nvCxnSpPr>
        <p:spPr>
          <a:xfrm>
            <a:off x="1300467" y="2786267"/>
            <a:ext cx="201949" cy="201949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101" idx="2"/>
            <a:endCxn id="127" idx="6"/>
          </p:cNvCxnSpPr>
          <p:nvPr/>
        </p:nvCxnSpPr>
        <p:spPr>
          <a:xfrm flipH="1">
            <a:off x="1151112" y="3140968"/>
            <a:ext cx="288032" cy="0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103" idx="3"/>
            <a:endCxn id="128" idx="7"/>
          </p:cNvCxnSpPr>
          <p:nvPr/>
        </p:nvCxnSpPr>
        <p:spPr>
          <a:xfrm flipH="1">
            <a:off x="940427" y="4229824"/>
            <a:ext cx="273957" cy="160905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stCxn id="103" idx="4"/>
            <a:endCxn id="130" idx="0"/>
          </p:cNvCxnSpPr>
          <p:nvPr/>
        </p:nvCxnSpPr>
        <p:spPr>
          <a:xfrm>
            <a:off x="1367136" y="4293096"/>
            <a:ext cx="110956" cy="257068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137" idx="2"/>
            <a:endCxn id="124" idx="6"/>
          </p:cNvCxnSpPr>
          <p:nvPr/>
        </p:nvCxnSpPr>
        <p:spPr>
          <a:xfrm flipH="1" flipV="1">
            <a:off x="2519264" y="3645024"/>
            <a:ext cx="216024" cy="8749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139" idx="0"/>
            <a:endCxn id="124" idx="3"/>
          </p:cNvCxnSpPr>
          <p:nvPr/>
        </p:nvCxnSpPr>
        <p:spPr>
          <a:xfrm flipV="1">
            <a:off x="2141646" y="3797776"/>
            <a:ext cx="8842" cy="279296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124" idx="2"/>
            <a:endCxn id="140" idx="6"/>
          </p:cNvCxnSpPr>
          <p:nvPr/>
        </p:nvCxnSpPr>
        <p:spPr>
          <a:xfrm flipH="1" flipV="1">
            <a:off x="1871192" y="3588498"/>
            <a:ext cx="216024" cy="56526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103" idx="7"/>
            <a:endCxn id="140" idx="3"/>
          </p:cNvCxnSpPr>
          <p:nvPr/>
        </p:nvCxnSpPr>
        <p:spPr>
          <a:xfrm flipV="1">
            <a:off x="1519888" y="3650363"/>
            <a:ext cx="201949" cy="273957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145" idx="4"/>
            <a:endCxn id="98" idx="0"/>
          </p:cNvCxnSpPr>
          <p:nvPr/>
        </p:nvCxnSpPr>
        <p:spPr>
          <a:xfrm flipH="1">
            <a:off x="3599384" y="3465852"/>
            <a:ext cx="38948" cy="467204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95" idx="5"/>
            <a:endCxn id="147" idx="1"/>
          </p:cNvCxnSpPr>
          <p:nvPr/>
        </p:nvCxnSpPr>
        <p:spPr>
          <a:xfrm>
            <a:off x="3176072" y="2861672"/>
            <a:ext cx="244321" cy="63453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95" idx="3"/>
            <a:endCxn id="148" idx="6"/>
          </p:cNvCxnSpPr>
          <p:nvPr/>
        </p:nvCxnSpPr>
        <p:spPr>
          <a:xfrm flipH="1">
            <a:off x="2659088" y="2861672"/>
            <a:ext cx="211480" cy="78754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stCxn id="100" idx="2"/>
            <a:endCxn id="133" idx="6"/>
          </p:cNvCxnSpPr>
          <p:nvPr/>
        </p:nvCxnSpPr>
        <p:spPr>
          <a:xfrm flipH="1">
            <a:off x="2262196" y="4509120"/>
            <a:ext cx="329076" cy="159498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100" idx="3"/>
            <a:endCxn id="134" idx="7"/>
          </p:cNvCxnSpPr>
          <p:nvPr/>
        </p:nvCxnSpPr>
        <p:spPr>
          <a:xfrm flipH="1">
            <a:off x="2524603" y="4661872"/>
            <a:ext cx="129941" cy="160905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stCxn id="100" idx="5"/>
            <a:endCxn id="136" idx="1"/>
          </p:cNvCxnSpPr>
          <p:nvPr/>
        </p:nvCxnSpPr>
        <p:spPr>
          <a:xfrm>
            <a:off x="2960048" y="4661872"/>
            <a:ext cx="160905" cy="160905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stCxn id="95" idx="2"/>
            <a:endCxn id="131" idx="6"/>
          </p:cNvCxnSpPr>
          <p:nvPr/>
        </p:nvCxnSpPr>
        <p:spPr>
          <a:xfrm flipH="1" flipV="1">
            <a:off x="2015208" y="2528900"/>
            <a:ext cx="792088" cy="18002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131" idx="3"/>
            <a:endCxn id="101" idx="0"/>
          </p:cNvCxnSpPr>
          <p:nvPr/>
        </p:nvCxnSpPr>
        <p:spPr>
          <a:xfrm flipH="1">
            <a:off x="1655168" y="2656193"/>
            <a:ext cx="52727" cy="268751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Oval 94"/>
          <p:cNvSpPr/>
          <p:nvPr/>
        </p:nvSpPr>
        <p:spPr>
          <a:xfrm>
            <a:off x="2807296" y="2492896"/>
            <a:ext cx="432048" cy="432048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2879304" y="3140968"/>
            <a:ext cx="432048" cy="432048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3383360" y="3933056"/>
            <a:ext cx="432048" cy="432048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2591272" y="4293096"/>
            <a:ext cx="432048" cy="432048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1439144" y="2924944"/>
            <a:ext cx="432048" cy="432048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1151112" y="3861048"/>
            <a:ext cx="432048" cy="432048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traight Connector 103"/>
          <p:cNvCxnSpPr>
            <a:stCxn id="103" idx="0"/>
            <a:endCxn id="101" idx="3"/>
          </p:cNvCxnSpPr>
          <p:nvPr/>
        </p:nvCxnSpPr>
        <p:spPr>
          <a:xfrm flipV="1">
            <a:off x="1367136" y="3293720"/>
            <a:ext cx="135280" cy="567328"/>
          </a:xfrm>
          <a:prstGeom prst="line">
            <a:avLst/>
          </a:prstGeom>
          <a:ln w="28575" cap="rnd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stCxn id="103" idx="5"/>
            <a:endCxn id="100" idx="2"/>
          </p:cNvCxnSpPr>
          <p:nvPr/>
        </p:nvCxnSpPr>
        <p:spPr>
          <a:xfrm>
            <a:off x="1519888" y="4229824"/>
            <a:ext cx="1071384" cy="279296"/>
          </a:xfrm>
          <a:prstGeom prst="line">
            <a:avLst/>
          </a:prstGeom>
          <a:ln w="28575" cap="rnd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124" idx="4"/>
            <a:endCxn id="100" idx="1"/>
          </p:cNvCxnSpPr>
          <p:nvPr/>
        </p:nvCxnSpPr>
        <p:spPr>
          <a:xfrm>
            <a:off x="2303240" y="3861048"/>
            <a:ext cx="351304" cy="495320"/>
          </a:xfrm>
          <a:prstGeom prst="line">
            <a:avLst/>
          </a:prstGeom>
          <a:ln w="28575" cap="rnd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stCxn id="103" idx="7"/>
            <a:endCxn id="124" idx="3"/>
          </p:cNvCxnSpPr>
          <p:nvPr/>
        </p:nvCxnSpPr>
        <p:spPr>
          <a:xfrm flipV="1">
            <a:off x="1519888" y="3797776"/>
            <a:ext cx="630600" cy="126544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101" idx="5"/>
            <a:endCxn id="124" idx="1"/>
          </p:cNvCxnSpPr>
          <p:nvPr/>
        </p:nvCxnSpPr>
        <p:spPr>
          <a:xfrm>
            <a:off x="1807920" y="3293720"/>
            <a:ext cx="342568" cy="198552"/>
          </a:xfrm>
          <a:prstGeom prst="line">
            <a:avLst/>
          </a:prstGeom>
          <a:ln w="28575" cap="rnd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98" idx="2"/>
            <a:endCxn id="124" idx="5"/>
          </p:cNvCxnSpPr>
          <p:nvPr/>
        </p:nvCxnSpPr>
        <p:spPr>
          <a:xfrm flipH="1" flipV="1">
            <a:off x="2455992" y="3797776"/>
            <a:ext cx="927368" cy="351304"/>
          </a:xfrm>
          <a:prstGeom prst="line">
            <a:avLst/>
          </a:prstGeom>
          <a:ln w="28575" cap="rnd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>
            <a:stCxn id="98" idx="3"/>
            <a:endCxn id="100" idx="6"/>
          </p:cNvCxnSpPr>
          <p:nvPr/>
        </p:nvCxnSpPr>
        <p:spPr>
          <a:xfrm flipH="1">
            <a:off x="3023320" y="4301832"/>
            <a:ext cx="423312" cy="207288"/>
          </a:xfrm>
          <a:prstGeom prst="line">
            <a:avLst/>
          </a:prstGeom>
          <a:ln w="28575" cap="rnd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97" idx="4"/>
            <a:endCxn id="100" idx="0"/>
          </p:cNvCxnSpPr>
          <p:nvPr/>
        </p:nvCxnSpPr>
        <p:spPr>
          <a:xfrm flipH="1">
            <a:off x="2807296" y="3573016"/>
            <a:ext cx="288032" cy="720080"/>
          </a:xfrm>
          <a:prstGeom prst="line">
            <a:avLst/>
          </a:prstGeom>
          <a:ln w="28575" cap="rnd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stCxn id="97" idx="5"/>
            <a:endCxn id="98" idx="1"/>
          </p:cNvCxnSpPr>
          <p:nvPr/>
        </p:nvCxnSpPr>
        <p:spPr>
          <a:xfrm>
            <a:off x="3248080" y="3509744"/>
            <a:ext cx="198552" cy="486584"/>
          </a:xfrm>
          <a:prstGeom prst="line">
            <a:avLst/>
          </a:prstGeom>
          <a:ln w="28575" cap="rnd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>
            <a:stCxn id="97" idx="3"/>
            <a:endCxn id="124" idx="6"/>
          </p:cNvCxnSpPr>
          <p:nvPr/>
        </p:nvCxnSpPr>
        <p:spPr>
          <a:xfrm flipH="1">
            <a:off x="2519264" y="3509744"/>
            <a:ext cx="423312" cy="135280"/>
          </a:xfrm>
          <a:prstGeom prst="line">
            <a:avLst/>
          </a:prstGeom>
          <a:ln w="28575" cap="rnd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>
            <a:stCxn id="95" idx="4"/>
            <a:endCxn id="97" idx="0"/>
          </p:cNvCxnSpPr>
          <p:nvPr/>
        </p:nvCxnSpPr>
        <p:spPr>
          <a:xfrm>
            <a:off x="3023320" y="2924944"/>
            <a:ext cx="72008" cy="216024"/>
          </a:xfrm>
          <a:prstGeom prst="line">
            <a:avLst/>
          </a:prstGeom>
          <a:ln w="28575" cap="rnd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>
            <a:stCxn id="95" idx="3"/>
            <a:endCxn id="124" idx="7"/>
          </p:cNvCxnSpPr>
          <p:nvPr/>
        </p:nvCxnSpPr>
        <p:spPr>
          <a:xfrm flipH="1">
            <a:off x="2455992" y="2861672"/>
            <a:ext cx="414576" cy="630600"/>
          </a:xfrm>
          <a:prstGeom prst="line">
            <a:avLst/>
          </a:prstGeom>
          <a:ln w="28575" cap="rnd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>
            <a:stCxn id="95" idx="2"/>
            <a:endCxn id="101" idx="7"/>
          </p:cNvCxnSpPr>
          <p:nvPr/>
        </p:nvCxnSpPr>
        <p:spPr>
          <a:xfrm flipH="1">
            <a:off x="1807920" y="2708920"/>
            <a:ext cx="999376" cy="279296"/>
          </a:xfrm>
          <a:prstGeom prst="line">
            <a:avLst/>
          </a:prstGeom>
          <a:ln w="28575" cap="rnd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>
            <a:stCxn id="97" idx="2"/>
            <a:endCxn id="101" idx="6"/>
          </p:cNvCxnSpPr>
          <p:nvPr/>
        </p:nvCxnSpPr>
        <p:spPr>
          <a:xfrm flipH="1" flipV="1">
            <a:off x="1871192" y="3140968"/>
            <a:ext cx="1008112" cy="216024"/>
          </a:xfrm>
          <a:prstGeom prst="line">
            <a:avLst/>
          </a:prstGeom>
          <a:ln w="28575" cap="rnd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Oval 123"/>
          <p:cNvSpPr/>
          <p:nvPr/>
        </p:nvSpPr>
        <p:spPr>
          <a:xfrm>
            <a:off x="2087216" y="3429000"/>
            <a:ext cx="432048" cy="432048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1151112" y="2636912"/>
            <a:ext cx="174980" cy="174980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accent3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1007096" y="3068960"/>
            <a:ext cx="144016" cy="144016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accent3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791072" y="4365104"/>
            <a:ext cx="174980" cy="174980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accent3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1336172" y="4550164"/>
            <a:ext cx="283840" cy="283840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accent3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1655168" y="2348880"/>
            <a:ext cx="360040" cy="360040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accent6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2087216" y="4581128"/>
            <a:ext cx="174980" cy="174980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accent6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2375248" y="4797152"/>
            <a:ext cx="174980" cy="174980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accent6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3095328" y="4797152"/>
            <a:ext cx="174980" cy="174980"/>
          </a:xfrm>
          <a:prstGeom prst="ellipse">
            <a:avLst/>
          </a:prstGeom>
          <a:solidFill>
            <a:schemeClr val="accent6"/>
          </a:solidFill>
          <a:ln w="12700">
            <a:solidFill>
              <a:schemeClr val="accent6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2735288" y="3645024"/>
            <a:ext cx="174980" cy="17498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2015208" y="4077072"/>
            <a:ext cx="252876" cy="252876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1696212" y="3501008"/>
            <a:ext cx="174980" cy="174980"/>
          </a:xfrm>
          <a:prstGeom prst="ellipse">
            <a:avLst/>
          </a:prstGeom>
          <a:solidFill>
            <a:schemeClr val="accent2"/>
          </a:solidFill>
          <a:ln w="12700">
            <a:solidFill>
              <a:schemeClr val="accent2">
                <a:lumMod val="75000"/>
              </a:schemeClr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2" name="Straight Connector 141"/>
          <p:cNvCxnSpPr>
            <a:stCxn id="125" idx="3"/>
            <a:endCxn id="127" idx="0"/>
          </p:cNvCxnSpPr>
          <p:nvPr/>
        </p:nvCxnSpPr>
        <p:spPr>
          <a:xfrm flipH="1">
            <a:off x="1079104" y="2786267"/>
            <a:ext cx="97633" cy="282693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>
            <a:stCxn id="130" idx="2"/>
            <a:endCxn id="128" idx="5"/>
          </p:cNvCxnSpPr>
          <p:nvPr/>
        </p:nvCxnSpPr>
        <p:spPr>
          <a:xfrm flipH="1" flipV="1">
            <a:off x="940427" y="4514459"/>
            <a:ext cx="395745" cy="177625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Oval 144"/>
          <p:cNvSpPr/>
          <p:nvPr/>
        </p:nvSpPr>
        <p:spPr>
          <a:xfrm>
            <a:off x="3568420" y="3326028"/>
            <a:ext cx="139824" cy="13982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accent5"/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6" name="Straight Connector 145"/>
          <p:cNvCxnSpPr>
            <a:stCxn id="147" idx="5"/>
            <a:endCxn id="145" idx="0"/>
          </p:cNvCxnSpPr>
          <p:nvPr/>
        </p:nvCxnSpPr>
        <p:spPr>
          <a:xfrm>
            <a:off x="3599203" y="3103935"/>
            <a:ext cx="39129" cy="222093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Oval 146"/>
          <p:cNvSpPr/>
          <p:nvPr/>
        </p:nvSpPr>
        <p:spPr>
          <a:xfrm>
            <a:off x="3383360" y="2888092"/>
            <a:ext cx="252876" cy="25287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accent5"/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2484108" y="2852936"/>
            <a:ext cx="174980" cy="17498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12700">
            <a:solidFill>
              <a:schemeClr val="accent5"/>
            </a:solidFill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9" name="Straight Connector 148"/>
          <p:cNvCxnSpPr>
            <a:stCxn id="148" idx="6"/>
            <a:endCxn id="147" idx="2"/>
          </p:cNvCxnSpPr>
          <p:nvPr/>
        </p:nvCxnSpPr>
        <p:spPr>
          <a:xfrm>
            <a:off x="2659088" y="2940426"/>
            <a:ext cx="724272" cy="74104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>
            <a:stCxn id="139" idx="7"/>
            <a:endCxn id="137" idx="3"/>
          </p:cNvCxnSpPr>
          <p:nvPr/>
        </p:nvCxnSpPr>
        <p:spPr>
          <a:xfrm flipV="1">
            <a:off x="2231051" y="3794379"/>
            <a:ext cx="529862" cy="319726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>
            <a:stCxn id="139" idx="1"/>
            <a:endCxn id="140" idx="5"/>
          </p:cNvCxnSpPr>
          <p:nvPr/>
        </p:nvCxnSpPr>
        <p:spPr>
          <a:xfrm flipH="1" flipV="1">
            <a:off x="1845567" y="3650363"/>
            <a:ext cx="206674" cy="463742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3743400" y="2420888"/>
            <a:ext cx="1127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/>
              <a:t>General data</a:t>
            </a:r>
          </a:p>
          <a:p>
            <a:r>
              <a:rPr lang="fi-FI" sz="1400" dirty="0" err="1" smtClean="0"/>
              <a:t>centres</a:t>
            </a:r>
            <a:endParaRPr lang="en-US" sz="1400" dirty="0"/>
          </a:p>
        </p:txBody>
      </p:sp>
      <p:cxnSp>
        <p:nvCxnSpPr>
          <p:cNvPr id="153" name="Straight Arrow Connector 152"/>
          <p:cNvCxnSpPr>
            <a:stCxn id="152" idx="1"/>
          </p:cNvCxnSpPr>
          <p:nvPr/>
        </p:nvCxnSpPr>
        <p:spPr>
          <a:xfrm flipH="1">
            <a:off x="3311352" y="2682498"/>
            <a:ext cx="432048" cy="26422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flipH="1">
            <a:off x="3743400" y="2924944"/>
            <a:ext cx="360040" cy="93610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54"/>
          <p:cNvSpPr txBox="1"/>
          <p:nvPr/>
        </p:nvSpPr>
        <p:spPr>
          <a:xfrm>
            <a:off x="-36512" y="3356992"/>
            <a:ext cx="1084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err="1" smtClean="0"/>
              <a:t>Community</a:t>
            </a:r>
            <a:r>
              <a:rPr lang="fi-FI" sz="1400" dirty="0" smtClean="0"/>
              <a:t> </a:t>
            </a:r>
          </a:p>
          <a:p>
            <a:pPr algn="r"/>
            <a:r>
              <a:rPr lang="fi-FI" sz="1400" dirty="0"/>
              <a:t>d</a:t>
            </a:r>
            <a:r>
              <a:rPr lang="fi-FI" sz="1400" dirty="0" smtClean="0"/>
              <a:t>ata </a:t>
            </a:r>
            <a:r>
              <a:rPr lang="fi-FI" sz="1400" dirty="0" err="1" smtClean="0"/>
              <a:t>sites</a:t>
            </a:r>
            <a:endParaRPr lang="fi-FI" sz="1400" dirty="0" smtClean="0"/>
          </a:p>
        </p:txBody>
      </p:sp>
      <p:cxnSp>
        <p:nvCxnSpPr>
          <p:cNvPr id="156" name="Straight Arrow Connector 155"/>
          <p:cNvCxnSpPr/>
          <p:nvPr/>
        </p:nvCxnSpPr>
        <p:spPr>
          <a:xfrm flipV="1">
            <a:off x="611900" y="3212976"/>
            <a:ext cx="288032" cy="14401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>
            <a:stCxn id="155" idx="3"/>
          </p:cNvCxnSpPr>
          <p:nvPr/>
        </p:nvCxnSpPr>
        <p:spPr>
          <a:xfrm flipV="1">
            <a:off x="1047759" y="3573016"/>
            <a:ext cx="572253" cy="4558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55" idx="2"/>
          </p:cNvCxnSpPr>
          <p:nvPr/>
        </p:nvCxnSpPr>
        <p:spPr>
          <a:xfrm>
            <a:off x="505624" y="3880212"/>
            <a:ext cx="250292" cy="34087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>
            <a:stCxn id="133" idx="2"/>
            <a:endCxn id="130" idx="6"/>
          </p:cNvCxnSpPr>
          <p:nvPr/>
        </p:nvCxnSpPr>
        <p:spPr>
          <a:xfrm flipH="1">
            <a:off x="1620012" y="4668618"/>
            <a:ext cx="467204" cy="23466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>
            <a:stCxn id="148" idx="4"/>
            <a:endCxn id="137" idx="0"/>
          </p:cNvCxnSpPr>
          <p:nvPr/>
        </p:nvCxnSpPr>
        <p:spPr>
          <a:xfrm>
            <a:off x="2571598" y="3027916"/>
            <a:ext cx="251180" cy="617108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4089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Service-Oriented</a:t>
            </a:r>
            <a:endParaRPr lang="en-GB" sz="3200" dirty="0"/>
          </a:p>
        </p:txBody>
      </p:sp>
      <p:sp>
        <p:nvSpPr>
          <p:cNvPr id="40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76244"/>
            <a:ext cx="2133600" cy="365125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</a:lstStyle>
          <a:p>
            <a:fld id="{6EC79EB9-56DD-479A-821F-A18D22174A58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12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764705"/>
            <a:ext cx="792088" cy="716145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1412777"/>
            <a:ext cx="8229600" cy="44973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Covering both </a:t>
            </a:r>
            <a:r>
              <a:rPr lang="en-US" sz="2400" b="1" dirty="0" smtClean="0"/>
              <a:t>access</a:t>
            </a:r>
            <a:r>
              <a:rPr lang="en-US" sz="2400" dirty="0" smtClean="0"/>
              <a:t> and </a:t>
            </a:r>
            <a:r>
              <a:rPr lang="en-US" sz="2400" b="1" dirty="0" smtClean="0"/>
              <a:t>deposit</a:t>
            </a:r>
            <a:r>
              <a:rPr lang="en-US" sz="2400" dirty="0" smtClean="0"/>
              <a:t>, from </a:t>
            </a:r>
            <a:r>
              <a:rPr lang="en-US" sz="2400" b="1" dirty="0" smtClean="0"/>
              <a:t>informal data sharing to long-term archiving</a:t>
            </a:r>
            <a:r>
              <a:rPr lang="en-US" sz="2400" dirty="0" smtClean="0"/>
              <a:t>, and addressing </a:t>
            </a:r>
            <a:r>
              <a:rPr lang="en-US" sz="2400" b="1" dirty="0" smtClean="0"/>
              <a:t>identification</a:t>
            </a:r>
            <a:r>
              <a:rPr lang="en-US" sz="2400" dirty="0" smtClean="0"/>
              <a:t>, </a:t>
            </a:r>
            <a:r>
              <a:rPr lang="en-US" sz="2400" b="1" dirty="0" smtClean="0"/>
              <a:t>discoverability</a:t>
            </a:r>
            <a:r>
              <a:rPr lang="en-US" sz="2400" dirty="0" smtClean="0"/>
              <a:t> and </a:t>
            </a:r>
            <a:r>
              <a:rPr lang="en-US" sz="2400" b="1" dirty="0" smtClean="0"/>
              <a:t>computability</a:t>
            </a:r>
            <a:r>
              <a:rPr lang="en-US" sz="2400" dirty="0" smtClean="0"/>
              <a:t> of both </a:t>
            </a:r>
            <a:r>
              <a:rPr lang="en-US" sz="2400" b="1" dirty="0" smtClean="0"/>
              <a:t>long-tail and big data</a:t>
            </a:r>
            <a:r>
              <a:rPr lang="en-US" sz="2400" dirty="0" smtClean="0"/>
              <a:t>, EUDAT services </a:t>
            </a:r>
            <a:r>
              <a:rPr lang="en-US" sz="2400" b="1" u="sng" dirty="0" smtClean="0"/>
              <a:t>address the full lifecycle of research data</a:t>
            </a:r>
            <a:endParaRPr lang="en-US" sz="2000" b="1" u="sng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977" y="4437113"/>
            <a:ext cx="3308400" cy="5137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9792" y="5372122"/>
            <a:ext cx="3308400" cy="5140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667" y="3645027"/>
            <a:ext cx="3309612" cy="5139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8542" y="3645026"/>
            <a:ext cx="3307834" cy="5139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4376" y="4440133"/>
            <a:ext cx="3308400" cy="5137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91880" y="6237312"/>
            <a:ext cx="2130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25408F"/>
                </a:solidFill>
                <a:latin typeface="Arial" pitchFamily="34" charset="0"/>
                <a:cs typeface="Arial" pitchFamily="34" charset="0"/>
              </a:rPr>
              <a:t>www.eudat.eu</a:t>
            </a:r>
            <a:endParaRPr lang="en-US" sz="2400" dirty="0">
              <a:solidFill>
                <a:srgbClr val="25408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410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New Proposal: EUDAT2020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7571184" cy="4968552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300" dirty="0" smtClean="0"/>
              <a:t>More services (by user needs)</a:t>
            </a:r>
          </a:p>
          <a:p>
            <a:pPr>
              <a:defRPr/>
            </a:pPr>
            <a:r>
              <a:rPr lang="en-US" sz="2300" dirty="0" smtClean="0"/>
              <a:t>Strengthen collaboration between e-Infrastructures and Research Infrastructures</a:t>
            </a:r>
            <a:endParaRPr lang="en-US" sz="2300" dirty="0"/>
          </a:p>
          <a:p>
            <a:pPr lvl="1">
              <a:defRPr/>
            </a:pPr>
            <a:r>
              <a:rPr lang="en-US" sz="1600" dirty="0" smtClean="0"/>
              <a:t>Within EUDAT </a:t>
            </a:r>
            <a:r>
              <a:rPr lang="en-US" sz="1600" dirty="0" smtClean="0">
                <a:sym typeface="Wingdings" panose="05000000000000000000" pitchFamily="2" charset="2"/>
              </a:rPr>
              <a:t> update plans, partnership models, etc.</a:t>
            </a:r>
            <a:endParaRPr lang="en-US" sz="1600" dirty="0"/>
          </a:p>
          <a:p>
            <a:pPr lvl="1">
              <a:defRPr/>
            </a:pPr>
            <a:r>
              <a:rPr lang="en-US" sz="1600" dirty="0" smtClean="0"/>
              <a:t>Joint participations in projects (e.g. RI clusters)</a:t>
            </a:r>
            <a:endParaRPr lang="en-US" sz="1600" dirty="0"/>
          </a:p>
          <a:p>
            <a:pPr>
              <a:defRPr/>
            </a:pPr>
            <a:r>
              <a:rPr lang="en-US" sz="2300" dirty="0" smtClean="0"/>
              <a:t>Foster interoperability between pan-European infrastructures</a:t>
            </a:r>
            <a:endParaRPr lang="en-US" sz="2300" dirty="0"/>
          </a:p>
          <a:p>
            <a:pPr lvl="1">
              <a:defRPr/>
            </a:pPr>
            <a:r>
              <a:rPr lang="en-US" sz="1600" dirty="0" smtClean="0"/>
              <a:t>Pilot cross-infrastructure services</a:t>
            </a:r>
          </a:p>
          <a:p>
            <a:pPr lvl="1">
              <a:defRPr/>
            </a:pPr>
            <a:r>
              <a:rPr lang="en-US" sz="1600" dirty="0" smtClean="0"/>
              <a:t>E-Infrastructure Commons Roadmap</a:t>
            </a:r>
          </a:p>
          <a:p>
            <a:pPr>
              <a:defRPr/>
            </a:pPr>
            <a:r>
              <a:rPr lang="en-US" sz="2300" dirty="0" smtClean="0"/>
              <a:t>Bridge national and European solutions</a:t>
            </a:r>
          </a:p>
          <a:p>
            <a:pPr lvl="1">
              <a:defRPr/>
            </a:pPr>
            <a:r>
              <a:rPr lang="fi-FI" sz="1600" dirty="0" smtClean="0"/>
              <a:t>Build on success stories and working examples</a:t>
            </a:r>
            <a:endParaRPr lang="en-US" sz="1600" dirty="0" smtClean="0"/>
          </a:p>
          <a:p>
            <a:pPr lvl="1">
              <a:defRPr/>
            </a:pPr>
            <a:r>
              <a:rPr lang="en-US" sz="1600" dirty="0" smtClean="0"/>
              <a:t>Establish partnership models for national stakeholders</a:t>
            </a:r>
          </a:p>
          <a:p>
            <a:pPr algn="just"/>
            <a:r>
              <a:rPr lang="en-GB" sz="2300" dirty="0" smtClean="0"/>
              <a:t>Make Europe better integrated!</a:t>
            </a:r>
          </a:p>
          <a:p>
            <a:pPr lvl="1" algn="just"/>
            <a:r>
              <a:rPr lang="en-GB" sz="1600" dirty="0" smtClean="0"/>
              <a:t>Consolidate the infrastructure for academia and industry</a:t>
            </a:r>
          </a:p>
          <a:p>
            <a:pPr lvl="1" algn="just"/>
            <a:r>
              <a:rPr lang="en-GB" sz="1600" dirty="0" smtClean="0"/>
              <a:t>Establish innovative international collaboration</a:t>
            </a:r>
          </a:p>
          <a:p>
            <a:pPr algn="just"/>
            <a:endParaRPr lang="en-US" b="1" dirty="0" smtClean="0"/>
          </a:p>
          <a:p>
            <a:pPr algn="just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835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References and Acknowledgments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400" dirty="0" smtClean="0"/>
              <a:t>EGI Design Study, prof. </a:t>
            </a:r>
            <a:r>
              <a:rPr lang="en-GB" sz="2400" dirty="0" err="1" smtClean="0"/>
              <a:t>Dr.</a:t>
            </a:r>
            <a:r>
              <a:rPr lang="en-GB" sz="2400" dirty="0" smtClean="0"/>
              <a:t> Dieter </a:t>
            </a:r>
            <a:r>
              <a:rPr lang="en-GB" sz="2400" dirty="0" err="1" smtClean="0"/>
              <a:t>Kranzlmueller</a:t>
            </a:r>
            <a:endParaRPr lang="en-GB" sz="2400" dirty="0" smtClean="0"/>
          </a:p>
          <a:p>
            <a:pPr lvl="1"/>
            <a:r>
              <a:rPr lang="en-GB" sz="2000" dirty="0" smtClean="0"/>
              <a:t>Old e-infrastructure evolution slide</a:t>
            </a:r>
          </a:p>
          <a:p>
            <a:r>
              <a:rPr lang="en-GB" sz="2400" dirty="0" smtClean="0"/>
              <a:t>European Commission DG CNECT e-Infrastructure unit</a:t>
            </a:r>
          </a:p>
          <a:p>
            <a:pPr lvl="1"/>
            <a:r>
              <a:rPr lang="en-GB" sz="2000" dirty="0" smtClean="0"/>
              <a:t>2005 e-Infrastructure vision slide</a:t>
            </a:r>
          </a:p>
          <a:p>
            <a:r>
              <a:rPr lang="en-GB" sz="2400" dirty="0" err="1" smtClean="0"/>
              <a:t>Dr.</a:t>
            </a:r>
            <a:r>
              <a:rPr lang="en-GB" sz="2400" dirty="0" smtClean="0"/>
              <a:t> </a:t>
            </a:r>
            <a:r>
              <a:rPr lang="en-GB" sz="2400" dirty="0" err="1" smtClean="0"/>
              <a:t>Tommi</a:t>
            </a:r>
            <a:r>
              <a:rPr lang="en-GB" sz="2400" dirty="0" smtClean="0"/>
              <a:t> </a:t>
            </a:r>
            <a:r>
              <a:rPr lang="en-GB" sz="2400" dirty="0" err="1" smtClean="0"/>
              <a:t>Nyrönen</a:t>
            </a:r>
            <a:r>
              <a:rPr lang="en-GB" sz="2400" dirty="0" smtClean="0"/>
              <a:t>, Head of Finnish ELIXIR node</a:t>
            </a:r>
          </a:p>
          <a:p>
            <a:pPr lvl="1"/>
            <a:r>
              <a:rPr lang="en-GB" sz="2000" dirty="0" smtClean="0"/>
              <a:t>Napkin with workflow</a:t>
            </a:r>
          </a:p>
          <a:p>
            <a:r>
              <a:rPr lang="en-GB" sz="2400" dirty="0" err="1" smtClean="0"/>
              <a:t>Dr.</a:t>
            </a:r>
            <a:r>
              <a:rPr lang="en-GB" sz="2400" dirty="0" smtClean="0"/>
              <a:t> Damien </a:t>
            </a:r>
            <a:r>
              <a:rPr lang="en-GB" sz="2400" dirty="0" err="1" smtClean="0"/>
              <a:t>Lecarpentier</a:t>
            </a:r>
            <a:r>
              <a:rPr lang="en-GB" sz="2400" dirty="0" smtClean="0"/>
              <a:t>, EUDAT Project Director</a:t>
            </a:r>
          </a:p>
          <a:p>
            <a:pPr lvl="1"/>
            <a:r>
              <a:rPr lang="en-GB" sz="2000" dirty="0" smtClean="0"/>
              <a:t>Almost all other slides</a:t>
            </a:r>
          </a:p>
          <a:p>
            <a:r>
              <a:rPr lang="en-GB" sz="2400" dirty="0" smtClean="0"/>
              <a:t>Knowledge Exchange Sustainability Index</a:t>
            </a:r>
          </a:p>
          <a:p>
            <a:pPr lvl="1"/>
            <a:r>
              <a:rPr lang="en-GB" sz="2000" dirty="0" smtClean="0">
                <a:hlinkClick r:id="rId2"/>
              </a:rPr>
              <a:t>http://hdl.handle.net/11304/0b51c322-5938-11e4-81ac-dcbd1b51435e</a:t>
            </a:r>
            <a:endParaRPr lang="en-GB" sz="2000" dirty="0" smtClean="0"/>
          </a:p>
          <a:p>
            <a:r>
              <a:rPr lang="en-GB" sz="2400" dirty="0"/>
              <a:t>Strategy for </a:t>
            </a:r>
            <a:r>
              <a:rPr lang="en-GB" sz="2400" dirty="0" smtClean="0"/>
              <a:t>a European Data Infrastructure (PARADE White Paper)</a:t>
            </a:r>
          </a:p>
          <a:p>
            <a:pPr lvl="1"/>
            <a:r>
              <a:rPr lang="en-GB" sz="2000" dirty="0" smtClean="0"/>
              <a:t>…</a:t>
            </a:r>
          </a:p>
          <a:p>
            <a:pPr lvl="1"/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4348-DC2E-4C46-A357-1ED243B754D0}" type="slidenum">
              <a:rPr lang="es-ES" smtClean="0"/>
              <a:pPr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8556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5445224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pic>
        <p:nvPicPr>
          <p:cNvPr id="5" name="Picture 2" descr="http://www.costablancaskole.com/Bilder/sporsmo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8" y="1954484"/>
            <a:ext cx="43910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704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Services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Details of the EUDAT services for the interested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4348-DC2E-4C46-A357-1ED243B754D0}" type="slidenum">
              <a:rPr lang="es-ES" smtClean="0"/>
              <a:pPr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8398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1926167"/>
            <a:ext cx="265112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2722033"/>
            <a:ext cx="265112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Box 20"/>
          <p:cNvSpPr txBox="1">
            <a:spLocks noChangeArrowheads="1"/>
          </p:cNvSpPr>
          <p:nvPr/>
        </p:nvSpPr>
        <p:spPr bwMode="auto">
          <a:xfrm>
            <a:off x="533400" y="1902885"/>
            <a:ext cx="3581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b="1" smtClean="0">
                <a:solidFill>
                  <a:srgbClr val="25468D"/>
                </a:solidFill>
                <a:latin typeface="Helvetica LT Std" charset="0"/>
              </a:rPr>
              <a:t>Store and exchange </a:t>
            </a:r>
            <a:r>
              <a:rPr lang="en-GB" sz="1400" smtClean="0">
                <a:solidFill>
                  <a:srgbClr val="25468D"/>
                </a:solidFill>
                <a:latin typeface="Helvetica LT Std" charset="0"/>
              </a:rPr>
              <a:t>data with colleagues and team</a:t>
            </a:r>
            <a:r>
              <a:rPr lang="en-US" sz="1400" smtClean="0">
                <a:solidFill>
                  <a:srgbClr val="25468D"/>
                </a:solidFill>
                <a:latin typeface="Helvetica LT Std" charset="0"/>
              </a:rPr>
              <a:t> </a:t>
            </a:r>
          </a:p>
        </p:txBody>
      </p:sp>
      <p:pic>
        <p:nvPicPr>
          <p:cNvPr id="3077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969003"/>
            <a:ext cx="838200" cy="66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Box 14"/>
          <p:cNvSpPr txBox="1">
            <a:spLocks noChangeArrowheads="1"/>
          </p:cNvSpPr>
          <p:nvPr/>
        </p:nvSpPr>
        <p:spPr bwMode="auto">
          <a:xfrm>
            <a:off x="533400" y="2717804"/>
            <a:ext cx="3429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b="1" smtClean="0">
                <a:solidFill>
                  <a:srgbClr val="25468D"/>
                </a:solidFill>
                <a:latin typeface="Helvetica LT Std" charset="0"/>
              </a:rPr>
              <a:t>Synchronize</a:t>
            </a:r>
            <a:r>
              <a:rPr lang="en-GB" sz="1400" smtClean="0">
                <a:solidFill>
                  <a:srgbClr val="25468D"/>
                </a:solidFill>
                <a:latin typeface="Helvetica LT Std" charset="0"/>
              </a:rPr>
              <a:t> multiple versions of data</a:t>
            </a:r>
            <a:endParaRPr lang="en-US" sz="1400" smtClean="0">
              <a:solidFill>
                <a:srgbClr val="25468D"/>
              </a:solidFill>
              <a:latin typeface="Helvetica LT Std" charset="0"/>
            </a:endParaRPr>
          </a:p>
        </p:txBody>
      </p:sp>
      <p:pic>
        <p:nvPicPr>
          <p:cNvPr id="3079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3272367"/>
            <a:ext cx="265113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TextBox 18"/>
          <p:cNvSpPr txBox="1">
            <a:spLocks noChangeArrowheads="1"/>
          </p:cNvSpPr>
          <p:nvPr/>
        </p:nvSpPr>
        <p:spPr bwMode="auto">
          <a:xfrm>
            <a:off x="533400" y="3225801"/>
            <a:ext cx="3657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smtClean="0">
                <a:solidFill>
                  <a:srgbClr val="25468D"/>
                </a:solidFill>
                <a:latin typeface="Helvetica LT Std" charset="0"/>
              </a:rPr>
              <a:t>Ensure </a:t>
            </a:r>
            <a:r>
              <a:rPr lang="en-GB" sz="1400" b="1" smtClean="0">
                <a:solidFill>
                  <a:srgbClr val="25468D"/>
                </a:solidFill>
                <a:latin typeface="Helvetica LT Std" charset="0"/>
              </a:rPr>
              <a:t>automatic desktop </a:t>
            </a:r>
            <a:r>
              <a:rPr lang="en-GB" sz="1400" smtClean="0">
                <a:solidFill>
                  <a:srgbClr val="25468D"/>
                </a:solidFill>
                <a:latin typeface="Helvetica LT Std" charset="0"/>
              </a:rPr>
              <a:t>synchronization of large files</a:t>
            </a:r>
            <a:endParaRPr lang="en-US" sz="1400" b="1" smtClean="0">
              <a:solidFill>
                <a:srgbClr val="25468D"/>
              </a:solidFill>
              <a:latin typeface="Helvetica LT Std" charset="0"/>
            </a:endParaRPr>
          </a:p>
        </p:txBody>
      </p:sp>
      <p:sp>
        <p:nvSpPr>
          <p:cNvPr id="3081" name="TextBox 34"/>
          <p:cNvSpPr txBox="1">
            <a:spLocks noChangeArrowheads="1"/>
          </p:cNvSpPr>
          <p:nvPr/>
        </p:nvSpPr>
        <p:spPr bwMode="auto">
          <a:xfrm>
            <a:off x="152400" y="220138"/>
            <a:ext cx="44196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srgbClr val="25468D"/>
                </a:solidFill>
                <a:latin typeface="Helvetica LT Std" charset="0"/>
              </a:rPr>
              <a:t>B2DROP </a:t>
            </a:r>
            <a:r>
              <a:rPr lang="en-GB" sz="1400" smtClean="0">
                <a:solidFill>
                  <a:srgbClr val="25468D"/>
                </a:solidFill>
                <a:latin typeface="Helvetica LT Std" charset="0"/>
              </a:rPr>
              <a:t>is a </a:t>
            </a:r>
            <a:r>
              <a:rPr lang="en-GB" sz="1400" b="1" smtClean="0">
                <a:solidFill>
                  <a:srgbClr val="25468D"/>
                </a:solidFill>
                <a:latin typeface="Helvetica LT Std" charset="0"/>
              </a:rPr>
              <a:t>secure and trusted </a:t>
            </a:r>
            <a:r>
              <a:rPr lang="en-GB" sz="1400" smtClean="0">
                <a:solidFill>
                  <a:srgbClr val="25468D"/>
                </a:solidFill>
                <a:latin typeface="Helvetica LT Std" charset="0"/>
              </a:rPr>
              <a:t>data exchange service for researchers and scientists to keep their research data </a:t>
            </a:r>
            <a:r>
              <a:rPr lang="en-GB" sz="1400" b="1" smtClean="0">
                <a:solidFill>
                  <a:srgbClr val="25468D"/>
                </a:solidFill>
                <a:latin typeface="Helvetica LT Std" charset="0"/>
              </a:rPr>
              <a:t>synchronized</a:t>
            </a:r>
            <a:r>
              <a:rPr lang="en-GB" sz="1400" smtClean="0">
                <a:solidFill>
                  <a:srgbClr val="25468D"/>
                </a:solidFill>
                <a:latin typeface="Helvetica LT Std" charset="0"/>
              </a:rPr>
              <a:t> and up-to-date and to </a:t>
            </a:r>
            <a:r>
              <a:rPr lang="en-GB" sz="1400" b="1" smtClean="0">
                <a:solidFill>
                  <a:srgbClr val="25468D"/>
                </a:solidFill>
                <a:latin typeface="Helvetica LT Std" charset="0"/>
              </a:rPr>
              <a:t>exchange</a:t>
            </a:r>
            <a:r>
              <a:rPr lang="en-GB" sz="1400" smtClean="0">
                <a:solidFill>
                  <a:srgbClr val="25468D"/>
                </a:solidFill>
                <a:latin typeface="Helvetica LT Std" charset="0"/>
              </a:rPr>
              <a:t> with other researchers.</a:t>
            </a:r>
            <a:endParaRPr lang="en-US" sz="1400" smtClean="0">
              <a:solidFill>
                <a:srgbClr val="25468D"/>
              </a:solidFill>
              <a:latin typeface="Helvetica LT Std" charset="0"/>
            </a:endParaRPr>
          </a:p>
          <a:p>
            <a:pPr fontAlgn="base">
              <a:spcBef>
                <a:spcPts val="120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25468D"/>
                </a:solidFill>
                <a:latin typeface="Helvetica LT Std" charset="0"/>
              </a:rPr>
              <a:t>An ideal solution to:</a:t>
            </a:r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7620000" y="1210737"/>
            <a:ext cx="13716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smtClean="0">
                <a:solidFill>
                  <a:srgbClr val="23589C"/>
                </a:solidFill>
                <a:latin typeface="Helvetica LT Std" charset="0"/>
              </a:rPr>
              <a:t>b2drop.eudat.eu</a:t>
            </a:r>
          </a:p>
        </p:txBody>
      </p:sp>
      <p:pic>
        <p:nvPicPr>
          <p:cNvPr id="3083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5967"/>
            <a:ext cx="4344988" cy="89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913" y="1579035"/>
            <a:ext cx="3967162" cy="493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3835403"/>
            <a:ext cx="4305300" cy="300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8722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363272" cy="7200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Research - Collaborations - Infrastructures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4348-DC2E-4C46-A357-1ED243B754D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2" descr="scriptorium-monk-at-work-1142x1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190478"/>
            <a:ext cx="691072" cy="503639"/>
          </a:xfrm>
          <a:prstGeom prst="rect">
            <a:avLst/>
          </a:prstGeom>
          <a:noFill/>
        </p:spPr>
      </p:pic>
      <p:pic>
        <p:nvPicPr>
          <p:cNvPr id="8" name="Picture 6" descr="http://www.windows2universe.org/earth/images/radarhistory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8794" y="4331490"/>
            <a:ext cx="685074" cy="657533"/>
          </a:xfrm>
          <a:prstGeom prst="rect">
            <a:avLst/>
          </a:prstGeom>
          <a:noFill/>
        </p:spPr>
      </p:pic>
      <p:pic>
        <p:nvPicPr>
          <p:cNvPr id="9" name="Picture 8" descr="http://congrexprojects.com/images/12c15/esa.jpg?sfvrsn=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5" y="4183203"/>
            <a:ext cx="775723" cy="251819"/>
          </a:xfrm>
          <a:prstGeom prst="rect">
            <a:avLst/>
          </a:prstGeom>
          <a:noFill/>
        </p:spPr>
      </p:pic>
      <p:pic>
        <p:nvPicPr>
          <p:cNvPr id="10" name="Picture 10" descr="http://ictr-phe12.web.cern.ch/ICTR-PHE12/images/logos/cer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48675" y="3881019"/>
            <a:ext cx="521562" cy="352547"/>
          </a:xfrm>
          <a:prstGeom prst="rect">
            <a:avLst/>
          </a:prstGeom>
          <a:noFill/>
        </p:spPr>
      </p:pic>
      <p:pic>
        <p:nvPicPr>
          <p:cNvPr id="11" name="Picture 12" descr="http://www.spacetelescope.org/static/archives/logos/medium/eso_colou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02325" y="3780292"/>
            <a:ext cx="447590" cy="453275"/>
          </a:xfrm>
          <a:prstGeom prst="rect">
            <a:avLst/>
          </a:prstGeom>
          <a:noFill/>
        </p:spPr>
      </p:pic>
      <p:grpSp>
        <p:nvGrpSpPr>
          <p:cNvPr id="3" name="Group 45"/>
          <p:cNvGrpSpPr/>
          <p:nvPr/>
        </p:nvGrpSpPr>
        <p:grpSpPr>
          <a:xfrm>
            <a:off x="4420785" y="1700809"/>
            <a:ext cx="4049993" cy="2432031"/>
            <a:chOff x="4644008" y="548680"/>
            <a:chExt cx="4499992" cy="3168352"/>
          </a:xfrm>
        </p:grpSpPr>
        <p:pic>
          <p:nvPicPr>
            <p:cNvPr id="14" name="Picture 2" descr="http://crdo.up.univ-aix.fr/logo/CLARIN-logo.jp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18143" y="2799877"/>
              <a:ext cx="654633" cy="750400"/>
            </a:xfrm>
            <a:prstGeom prst="rect">
              <a:avLst/>
            </a:prstGeom>
            <a:noFill/>
          </p:spPr>
        </p:pic>
        <p:pic>
          <p:nvPicPr>
            <p:cNvPr id="15" name="Picture 4" descr="http://www.gcdh.de/files/cache/0b281aff3bb4aab864ed2cee38cbab0c.jp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64697" y="1048946"/>
              <a:ext cx="1034476" cy="333510"/>
            </a:xfrm>
            <a:prstGeom prst="rect">
              <a:avLst/>
            </a:prstGeom>
            <a:noFill/>
          </p:spPr>
        </p:pic>
        <p:pic>
          <p:nvPicPr>
            <p:cNvPr id="16" name="Picture 6" descr="http://www.eufar.net/images/img/transparent_COPAL_logo_couleur_small.pn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91433" y="798813"/>
              <a:ext cx="1112915" cy="583644"/>
            </a:xfrm>
            <a:prstGeom prst="rect">
              <a:avLst/>
            </a:prstGeom>
            <a:noFill/>
          </p:spPr>
        </p:pic>
        <p:pic>
          <p:nvPicPr>
            <p:cNvPr id="17" name="Picture 8" descr="http://3.bp.blogspot.com/--tMlJmgG9Yc/To2nD_0p2PI/AAAAAAAAACc/DTnNQluhWIg/s1600/e3d_logo.pn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94004" y="1048946"/>
              <a:ext cx="1094757" cy="583644"/>
            </a:xfrm>
            <a:prstGeom prst="rect">
              <a:avLst/>
            </a:prstGeom>
            <a:noFill/>
          </p:spPr>
        </p:pic>
        <p:pic>
          <p:nvPicPr>
            <p:cNvPr id="18" name="Picture 12" descr="http://www.esonetyellowpages.com/img/emso-logo.png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18143" y="2216234"/>
              <a:ext cx="1703106" cy="500266"/>
            </a:xfrm>
            <a:prstGeom prst="rect">
              <a:avLst/>
            </a:prstGeom>
            <a:noFill/>
          </p:spPr>
        </p:pic>
        <p:pic>
          <p:nvPicPr>
            <p:cNvPr id="19" name="Picture 2" descr="http://openlandscapes.zalf.de/ImagesWiki/EPOS_Logo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954352" y="2716500"/>
              <a:ext cx="702491" cy="333511"/>
            </a:xfrm>
            <a:prstGeom prst="rect">
              <a:avLst/>
            </a:prstGeom>
            <a:noFill/>
          </p:spPr>
        </p:pic>
        <p:pic>
          <p:nvPicPr>
            <p:cNvPr id="20" name="Picture 14" descr="http://www.iagos.org/lw_resource/datapool/_items/item_224/iagos-eri-logo-blue-on-white.png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290553" y="1715968"/>
              <a:ext cx="778053" cy="250133"/>
            </a:xfrm>
            <a:prstGeom prst="rect">
              <a:avLst/>
            </a:prstGeom>
            <a:noFill/>
          </p:spPr>
        </p:pic>
        <p:pic>
          <p:nvPicPr>
            <p:cNvPr id="21" name="Picture 16" descr="http://www.europe-fluxdata.eu/images/default-album/logotransparenticos.gif?sfvrsn=0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747451" y="965568"/>
              <a:ext cx="985187" cy="333511"/>
            </a:xfrm>
            <a:prstGeom prst="rect">
              <a:avLst/>
            </a:prstGeom>
            <a:noFill/>
          </p:spPr>
        </p:pic>
        <p:pic>
          <p:nvPicPr>
            <p:cNvPr id="22" name="Picture 2" descr="C:\Users\rmb\Documents\EPCC\Projects\EUDAT\presentations\img_header.png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2216234"/>
              <a:ext cx="903399" cy="4168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8" descr="http://www.nersc.no/sites/www.nersc.no/files/imagecache/one_third/SIOS-logo.jpg"/>
            <p:cNvPicPr>
              <a:picLocks noChangeAspect="1" noChangeArrowheads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87110" y="1966101"/>
              <a:ext cx="872842" cy="667021"/>
            </a:xfrm>
            <a:prstGeom prst="rect">
              <a:avLst/>
            </a:prstGeom>
            <a:noFill/>
          </p:spPr>
        </p:pic>
        <p:pic>
          <p:nvPicPr>
            <p:cNvPr id="24" name="Picture 23" descr="http://t1.gstatic.com/images?q=tbn:ANd9GcRIgE6np5yqCwBHOtk5w18Jdhojn7Qw-uGysTXH-uZuTtHNtB8Kkaf4glr9"/>
            <p:cNvPicPr>
              <a:picLocks noChangeAspect="1" noChangeArrowheads="1"/>
            </p:cNvPicPr>
            <p:nvPr/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25037" y="2799877"/>
              <a:ext cx="1247039" cy="500266"/>
            </a:xfrm>
            <a:prstGeom prst="rect">
              <a:avLst/>
            </a:prstGeom>
            <a:noFill/>
          </p:spPr>
        </p:pic>
        <p:pic>
          <p:nvPicPr>
            <p:cNvPr id="25" name="Picture 26" descr="http://www.ctaer.com/sites/default/files/styles/large/public/proyectos/logo.jpg"/>
            <p:cNvPicPr>
              <a:picLocks noChangeAspect="1" noChangeArrowheads="1"/>
            </p:cNvPicPr>
            <p:nvPr/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952000" y="635848"/>
              <a:ext cx="860360" cy="416888"/>
            </a:xfrm>
            <a:prstGeom prst="rect">
              <a:avLst/>
            </a:prstGeom>
            <a:noFill/>
          </p:spPr>
        </p:pic>
        <p:pic>
          <p:nvPicPr>
            <p:cNvPr id="26" name="Picture 30" descr="http://www.fzu.cz/sites/default/files/imagecache/obr_clanek_odd_nahled/Hiper-Logo_cmyk.jpg"/>
            <p:cNvPicPr>
              <a:picLocks noChangeAspect="1" noChangeArrowheads="1"/>
            </p:cNvPicPr>
            <p:nvPr/>
          </p:nvPicPr>
          <p:blipFill>
            <a:blip r:embed="rId19" cstate="print">
              <a:clrChange>
                <a:clrFrom>
                  <a:srgbClr val="FEFFFD"/>
                </a:clrFrom>
                <a:clrTo>
                  <a:srgbClr val="FE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97455" y="2466367"/>
              <a:ext cx="1136636" cy="416888"/>
            </a:xfrm>
            <a:prstGeom prst="rect">
              <a:avLst/>
            </a:prstGeom>
            <a:noFill/>
          </p:spPr>
        </p:pic>
        <p:pic>
          <p:nvPicPr>
            <p:cNvPr id="27" name="Picture 32" descr="http://ung.in.ua/upload/user_files/Infrastructure/Energy/IFMIF.png"/>
            <p:cNvPicPr>
              <a:picLocks noChangeAspect="1" noChangeArrowheads="1"/>
            </p:cNvPicPr>
            <p:nvPr/>
          </p:nvPicPr>
          <p:blipFill>
            <a:blip r:embed="rId20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87110" y="1382457"/>
              <a:ext cx="1011122" cy="583644"/>
            </a:xfrm>
            <a:prstGeom prst="rect">
              <a:avLst/>
            </a:prstGeom>
            <a:noFill/>
          </p:spPr>
        </p:pic>
        <p:pic>
          <p:nvPicPr>
            <p:cNvPr id="28" name="Picture 34" descr="http://www.adexcop.com/images/information-center/logomyrrha.png_1.png"/>
            <p:cNvPicPr>
              <a:picLocks noChangeAspect="1" noChangeArrowheads="1"/>
            </p:cNvPicPr>
            <p:nvPr/>
          </p:nvPicPr>
          <p:blipFill>
            <a:blip r:embed="rId21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94004" y="3050011"/>
              <a:ext cx="607705" cy="583644"/>
            </a:xfrm>
            <a:prstGeom prst="rect">
              <a:avLst/>
            </a:prstGeom>
            <a:noFill/>
          </p:spPr>
        </p:pic>
        <p:pic>
          <p:nvPicPr>
            <p:cNvPr id="29" name="Picture 36" descr="http://www.poitou-charentes.inra.fr/var/poitoucharentes/storage/htmlarea/Actualites/ANAEElogo.jpg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09524" y="3300144"/>
              <a:ext cx="949004" cy="416888"/>
            </a:xfrm>
            <a:prstGeom prst="rect">
              <a:avLst/>
            </a:prstGeom>
            <a:noFill/>
          </p:spPr>
        </p:pic>
        <p:pic>
          <p:nvPicPr>
            <p:cNvPr id="30" name="Picture 38" descr="http://www.medicaldevice-network.com/uploads/feature/feature97507/2-2.jpg"/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99180" y="1632590"/>
              <a:ext cx="1005144" cy="583644"/>
            </a:xfrm>
            <a:prstGeom prst="rect">
              <a:avLst/>
            </a:prstGeom>
            <a:noFill/>
          </p:spPr>
        </p:pic>
        <p:pic>
          <p:nvPicPr>
            <p:cNvPr id="31" name="Picture 42" descr="ECRIN - European Clinical Research Infrastructures Network"/>
            <p:cNvPicPr>
              <a:picLocks noChangeAspect="1" noChangeArrowheads="1"/>
            </p:cNvPicPr>
            <p:nvPr/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980209" y="1299079"/>
              <a:ext cx="698275" cy="291997"/>
            </a:xfrm>
            <a:prstGeom prst="rect">
              <a:avLst/>
            </a:prstGeom>
            <a:noFill/>
          </p:spPr>
        </p:pic>
        <p:pic>
          <p:nvPicPr>
            <p:cNvPr id="32" name="Picture 44" descr="Home"/>
            <p:cNvPicPr>
              <a:picLocks noChangeAspect="1" noChangeArrowheads="1"/>
            </p:cNvPicPr>
            <p:nvPr/>
          </p:nvPicPr>
          <p:blipFill>
            <a:blip r:embed="rId25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97455" y="798813"/>
              <a:ext cx="919568" cy="520880"/>
            </a:xfrm>
            <a:prstGeom prst="rect">
              <a:avLst/>
            </a:prstGeom>
            <a:noFill/>
          </p:spPr>
        </p:pic>
        <p:pic>
          <p:nvPicPr>
            <p:cNvPr id="33" name="Picture 46" descr="http://193.205.231.137/SZNWeb/site/custResource/cms/EMBRC_horizontal%20110419135309%20.jpg"/>
            <p:cNvPicPr>
              <a:picLocks noChangeAspect="1" noChangeArrowheads="1"/>
            </p:cNvPicPr>
            <p:nvPr/>
          </p:nvPicPr>
          <p:blipFill>
            <a:blip r:embed="rId26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83660" y="1799345"/>
              <a:ext cx="1030631" cy="667021"/>
            </a:xfrm>
            <a:prstGeom prst="rect">
              <a:avLst/>
            </a:prstGeom>
            <a:noFill/>
          </p:spPr>
        </p:pic>
        <p:pic>
          <p:nvPicPr>
            <p:cNvPr id="34" name="Picture 48" descr="http://t0.gstatic.com/images?q=tbn:ANd9GcQHyOTQXkQuO_gfN4Yk0-X9AHeFXWHNHi3NrwCTqZJ-Uw6giEiE&amp;t=1"/>
            <p:cNvPicPr>
              <a:picLocks noChangeAspect="1" noChangeArrowheads="1"/>
            </p:cNvPicPr>
            <p:nvPr/>
          </p:nvPicPr>
          <p:blipFill>
            <a:blip r:embed="rId2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290553" y="2216234"/>
              <a:ext cx="853447" cy="216385"/>
            </a:xfrm>
            <a:prstGeom prst="rect">
              <a:avLst/>
            </a:prstGeom>
            <a:noFill/>
          </p:spPr>
        </p:pic>
        <p:pic>
          <p:nvPicPr>
            <p:cNvPr id="35" name="Picture 50" descr="http://www.fmp-berlin.info/typo3temp/pics/0abd907ec4.png"/>
            <p:cNvPicPr>
              <a:picLocks noChangeAspect="1" noChangeArrowheads="1"/>
            </p:cNvPicPr>
            <p:nvPr/>
          </p:nvPicPr>
          <p:blipFill>
            <a:blip r:embed="rId2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38832" y="2633122"/>
              <a:ext cx="1098454" cy="416888"/>
            </a:xfrm>
            <a:prstGeom prst="rect">
              <a:avLst/>
            </a:prstGeom>
            <a:noFill/>
          </p:spPr>
        </p:pic>
        <p:pic>
          <p:nvPicPr>
            <p:cNvPr id="36" name="Picture 52" descr="About Euro-BioImaging"/>
            <p:cNvPicPr>
              <a:picLocks noChangeAspect="1" noChangeArrowheads="1"/>
            </p:cNvPicPr>
            <p:nvPr/>
          </p:nvPicPr>
          <p:blipFill>
            <a:blip r:embed="rId2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14693" y="1966101"/>
              <a:ext cx="1339586" cy="333511"/>
            </a:xfrm>
            <a:prstGeom prst="rect">
              <a:avLst/>
            </a:prstGeom>
            <a:noFill/>
          </p:spPr>
        </p:pic>
        <p:pic>
          <p:nvPicPr>
            <p:cNvPr id="37" name="Picture 56" descr="http://www.designweek.co.uk/Pictures/web/o/z/o/Instruct_Logo_Ne_482.jpg"/>
            <p:cNvPicPr>
              <a:picLocks noChangeAspect="1" noChangeArrowheads="1"/>
            </p:cNvPicPr>
            <p:nvPr/>
          </p:nvPicPr>
          <p:blipFill>
            <a:blip r:embed="rId3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25037" y="548680"/>
              <a:ext cx="931033" cy="537630"/>
            </a:xfrm>
            <a:prstGeom prst="rect">
              <a:avLst/>
            </a:prstGeom>
            <a:noFill/>
          </p:spPr>
        </p:pic>
        <p:pic>
          <p:nvPicPr>
            <p:cNvPr id="38" name="Picture 58" descr="http://www.hzdr.de/db/Pic?pOid=34721"/>
            <p:cNvPicPr>
              <a:picLocks noChangeAspect="1" noChangeArrowheads="1"/>
            </p:cNvPicPr>
            <p:nvPr/>
          </p:nvPicPr>
          <p:blipFill>
            <a:blip r:embed="rId3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52627" y="2883255"/>
              <a:ext cx="1070151" cy="333511"/>
            </a:xfrm>
            <a:prstGeom prst="rect">
              <a:avLst/>
            </a:prstGeom>
            <a:noFill/>
          </p:spPr>
        </p:pic>
        <p:pic>
          <p:nvPicPr>
            <p:cNvPr id="39" name="Picture 60" descr="http://www.clf.rl.ac.uk/resources/image/jpg/eurofel-150.jpg"/>
            <p:cNvPicPr>
              <a:picLocks noChangeAspect="1" noChangeArrowheads="1"/>
            </p:cNvPicPr>
            <p:nvPr/>
          </p:nvPicPr>
          <p:blipFill>
            <a:blip r:embed="rId3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85385" y="1299079"/>
              <a:ext cx="960067" cy="385181"/>
            </a:xfrm>
            <a:prstGeom prst="rect">
              <a:avLst/>
            </a:prstGeom>
            <a:noFill/>
          </p:spPr>
        </p:pic>
        <p:pic>
          <p:nvPicPr>
            <p:cNvPr id="40" name="Picture 64" descr="http://ess-scandinavia.eu/templates/theme285/images/logo.png"/>
            <p:cNvPicPr>
              <a:picLocks noChangeAspect="1" noChangeArrowheads="1"/>
            </p:cNvPicPr>
            <p:nvPr/>
          </p:nvPicPr>
          <p:blipFill>
            <a:blip r:embed="rId33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902623" y="2382989"/>
              <a:ext cx="814106" cy="462839"/>
            </a:xfrm>
            <a:prstGeom prst="rect">
              <a:avLst/>
            </a:prstGeom>
            <a:noFill/>
          </p:spPr>
        </p:pic>
        <p:pic>
          <p:nvPicPr>
            <p:cNvPr id="41" name="Picture 66" descr="http://static.wix.com/media/9aff89_3e375496467eabe65aadc6c536fa56b5.jpg"/>
            <p:cNvPicPr>
              <a:picLocks noChangeAspect="1" noChangeArrowheads="1"/>
            </p:cNvPicPr>
            <p:nvPr/>
          </p:nvPicPr>
          <p:blipFill>
            <a:blip r:embed="rId3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75041" y="1549212"/>
              <a:ext cx="1008619" cy="712556"/>
            </a:xfrm>
            <a:prstGeom prst="rect">
              <a:avLst/>
            </a:prstGeom>
            <a:noFill/>
          </p:spPr>
        </p:pic>
        <p:pic>
          <p:nvPicPr>
            <p:cNvPr id="42" name="Picture 68" descr="http://www.lasercenter.vu.lt/nuotrauka.php?subject=projektai&amp;id=15"/>
            <p:cNvPicPr>
              <a:picLocks noChangeAspect="1" noChangeArrowheads="1"/>
            </p:cNvPicPr>
            <p:nvPr/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99180" y="3050011"/>
              <a:ext cx="543102" cy="323922"/>
            </a:xfrm>
            <a:prstGeom prst="rect">
              <a:avLst/>
            </a:prstGeom>
            <a:noFill/>
          </p:spPr>
        </p:pic>
        <p:pic>
          <p:nvPicPr>
            <p:cNvPr id="43" name="Picture 72" descr="http://www.km3net.org/logo/oldLogo/KM3NeT_logo_web_no_shade.gif"/>
            <p:cNvPicPr>
              <a:picLocks noChangeAspect="1" noChangeArrowheads="1"/>
            </p:cNvPicPr>
            <p:nvPr/>
          </p:nvPicPr>
          <p:blipFill>
            <a:blip r:embed="rId36" cstate="print"/>
            <a:srcRect/>
            <a:stretch>
              <a:fillRect/>
            </a:stretch>
          </p:blipFill>
          <p:spPr bwMode="auto">
            <a:xfrm>
              <a:off x="7825037" y="1632590"/>
              <a:ext cx="374811" cy="416888"/>
            </a:xfrm>
            <a:prstGeom prst="rect">
              <a:avLst/>
            </a:prstGeom>
            <a:noFill/>
          </p:spPr>
        </p:pic>
        <p:pic>
          <p:nvPicPr>
            <p:cNvPr id="44" name="Picture 43" descr="http://www.ontwerpstudiospanjaard.com/content_images/logos/eatris.jpg"/>
            <p:cNvPicPr>
              <a:picLocks noChangeAspect="1" noChangeArrowheads="1"/>
            </p:cNvPicPr>
            <p:nvPr/>
          </p:nvPicPr>
          <p:blipFill>
            <a:blip r:embed="rId3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06074" y="1382457"/>
              <a:ext cx="1318146" cy="667021"/>
            </a:xfrm>
            <a:prstGeom prst="rect">
              <a:avLst/>
            </a:prstGeom>
            <a:noFill/>
          </p:spPr>
        </p:pic>
        <p:pic>
          <p:nvPicPr>
            <p:cNvPr id="45" name="Picture 54" descr="http://www.helmholtz-muenchen.de/uploads/pics/Infrafrontier-logo.jpg"/>
            <p:cNvPicPr>
              <a:picLocks noChangeAspect="1" noChangeArrowheads="1"/>
            </p:cNvPicPr>
            <p:nvPr/>
          </p:nvPicPr>
          <p:blipFill>
            <a:blip r:embed="rId3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96223" y="1882723"/>
              <a:ext cx="665023" cy="500266"/>
            </a:xfrm>
            <a:prstGeom prst="rect">
              <a:avLst/>
            </a:prstGeom>
            <a:noFill/>
          </p:spPr>
        </p:pic>
      </p:grpSp>
      <p:pic>
        <p:nvPicPr>
          <p:cNvPr id="13" name="Picture 4" descr="File:Refractor Cincinnati observatory.jpg"/>
          <p:cNvPicPr>
            <a:picLocks noChangeAspect="1" noChangeArrowheads="1"/>
          </p:cNvPicPr>
          <p:nvPr/>
        </p:nvPicPr>
        <p:blipFill>
          <a:blip r:embed="rId3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80338" y="4384658"/>
            <a:ext cx="789351" cy="906548"/>
          </a:xfrm>
          <a:prstGeom prst="rect">
            <a:avLst/>
          </a:prstGeom>
          <a:noFill/>
        </p:spPr>
      </p:pic>
      <p:sp>
        <p:nvSpPr>
          <p:cNvPr id="46" name="TextBox 45"/>
          <p:cNvSpPr txBox="1"/>
          <p:nvPr/>
        </p:nvSpPr>
        <p:spPr>
          <a:xfrm>
            <a:off x="467544" y="1844824"/>
            <a:ext cx="3600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13424"/>
                </a:solidFill>
                <a:latin typeface="Arial" pitchFamily="34" charset="0"/>
                <a:cs typeface="Arial" pitchFamily="34" charset="0"/>
              </a:rPr>
              <a:t>Research Infrastructure trends:</a:t>
            </a:r>
          </a:p>
          <a:p>
            <a:pPr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25408F"/>
                </a:solidFill>
                <a:latin typeface="Arial" pitchFamily="34" charset="0"/>
                <a:cs typeface="Arial" pitchFamily="34" charset="0"/>
              </a:rPr>
              <a:t> Internationalisation</a:t>
            </a:r>
          </a:p>
          <a:p>
            <a:pPr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25408F"/>
                </a:solidFill>
                <a:latin typeface="Arial" pitchFamily="34" charset="0"/>
                <a:cs typeface="Arial" pitchFamily="34" charset="0"/>
              </a:rPr>
              <a:t> Professionalization</a:t>
            </a:r>
          </a:p>
          <a:p>
            <a:pPr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25408F"/>
                </a:solidFill>
                <a:latin typeface="Arial" pitchFamily="34" charset="0"/>
                <a:cs typeface="Arial" pitchFamily="34" charset="0"/>
              </a:rPr>
              <a:t> Increasing dependence on ICT</a:t>
            </a:r>
          </a:p>
          <a:p>
            <a:pPr>
              <a:buFont typeface="Wingdings" pitchFamily="2" charset="2"/>
              <a:buChar char="§"/>
            </a:pPr>
            <a:r>
              <a:rPr lang="en-GB" sz="1600" dirty="0" smtClean="0">
                <a:solidFill>
                  <a:srgbClr val="25408F"/>
                </a:solidFill>
                <a:latin typeface="Arial" pitchFamily="34" charset="0"/>
                <a:cs typeface="Arial" pitchFamily="34" charset="0"/>
              </a:rPr>
              <a:t> The data deluge</a:t>
            </a:r>
          </a:p>
          <a:p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www.eu-openscreen.eu/typo3temp/pics/5144786048.jpg"/>
          <p:cNvPicPr>
            <a:picLocks noChangeAspect="1" noChangeArrowheads="1"/>
          </p:cNvPicPr>
          <p:nvPr/>
        </p:nvPicPr>
        <p:blipFill>
          <a:blip r:embed="rId40" cstate="print"/>
          <a:srcRect/>
          <a:stretch>
            <a:fillRect/>
          </a:stretch>
        </p:blipFill>
        <p:spPr bwMode="auto">
          <a:xfrm>
            <a:off x="4860032" y="4581128"/>
            <a:ext cx="432048" cy="432048"/>
          </a:xfrm>
          <a:prstGeom prst="rect">
            <a:avLst/>
          </a:prstGeom>
          <a:noFill/>
        </p:spPr>
      </p:pic>
      <p:sp>
        <p:nvSpPr>
          <p:cNvPr id="49" name="TextBox 48"/>
          <p:cNvSpPr txBox="1"/>
          <p:nvPr/>
        </p:nvSpPr>
        <p:spPr>
          <a:xfrm>
            <a:off x="5508104" y="4509122"/>
            <a:ext cx="280831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13424"/>
                </a:solidFill>
                <a:latin typeface="Arial" pitchFamily="34" charset="0"/>
                <a:cs typeface="Arial" pitchFamily="34" charset="0"/>
              </a:rPr>
              <a:t>European </a:t>
            </a:r>
            <a:r>
              <a:rPr lang="en-US" dirty="0" err="1" smtClean="0">
                <a:solidFill>
                  <a:srgbClr val="C13424"/>
                </a:solidFill>
                <a:latin typeface="Arial" pitchFamily="34" charset="0"/>
                <a:cs typeface="Arial" pitchFamily="34" charset="0"/>
              </a:rPr>
              <a:t>Ris</a:t>
            </a:r>
            <a:r>
              <a:rPr lang="en-US" dirty="0" smtClean="0">
                <a:solidFill>
                  <a:srgbClr val="C13424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25408F"/>
                </a:solidFill>
                <a:latin typeface="Arial" pitchFamily="34" charset="0"/>
                <a:cs typeface="Arial" pitchFamily="34" charset="0"/>
              </a:rPr>
              <a:t> Around 500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25408F"/>
                </a:solidFill>
                <a:latin typeface="Arial" pitchFamily="34" charset="0"/>
                <a:cs typeface="Arial" pitchFamily="34" charset="0"/>
              </a:rPr>
              <a:t> € 100 billion investment</a:t>
            </a:r>
          </a:p>
          <a:p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Right Arrow 47"/>
          <p:cNvSpPr/>
          <p:nvPr/>
        </p:nvSpPr>
        <p:spPr>
          <a:xfrm>
            <a:off x="1115616" y="5589240"/>
            <a:ext cx="6768752" cy="504056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/>
              <a:t>middle age          19th century          20th century                       21st century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59495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5"/>
          <p:cNvSpPr txBox="1">
            <a:spLocks noChangeArrowheads="1"/>
          </p:cNvSpPr>
          <p:nvPr/>
        </p:nvSpPr>
        <p:spPr bwMode="auto">
          <a:xfrm>
            <a:off x="7620000" y="1210734"/>
            <a:ext cx="13716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23589C"/>
                </a:solidFill>
                <a:latin typeface="Helvetica LT Std" charset="0"/>
              </a:rPr>
              <a:t>b2drop.eudat.eu</a:t>
            </a:r>
          </a:p>
        </p:txBody>
      </p:sp>
      <p:pic>
        <p:nvPicPr>
          <p:cNvPr id="4099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5967"/>
            <a:ext cx="4344988" cy="89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88" y="2175933"/>
            <a:ext cx="4303712" cy="300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Box 3"/>
          <p:cNvSpPr txBox="1">
            <a:spLocks noChangeArrowheads="1"/>
          </p:cNvSpPr>
          <p:nvPr/>
        </p:nvSpPr>
        <p:spPr bwMode="auto">
          <a:xfrm>
            <a:off x="261938" y="381001"/>
            <a:ext cx="36242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23589C"/>
                </a:solidFill>
                <a:latin typeface="Helvetica LT Std" charset="0"/>
              </a:rPr>
              <a:t>B2DROP features </a:t>
            </a:r>
          </a:p>
        </p:txBody>
      </p:sp>
      <p:sp>
        <p:nvSpPr>
          <p:cNvPr id="4102" name="Rectangle 2"/>
          <p:cNvSpPr>
            <a:spLocks noChangeArrowheads="1"/>
          </p:cNvSpPr>
          <p:nvPr/>
        </p:nvSpPr>
        <p:spPr bwMode="auto">
          <a:xfrm>
            <a:off x="266700" y="1701801"/>
            <a:ext cx="396240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GB" sz="1400">
                <a:solidFill>
                  <a:srgbClr val="25468D"/>
                </a:solidFill>
                <a:latin typeface="Helvetica LT Std" charset="0"/>
              </a:rPr>
              <a:t>future </a:t>
            </a:r>
            <a:r>
              <a:rPr lang="en-GB" sz="1400" b="1">
                <a:solidFill>
                  <a:srgbClr val="25468D"/>
                </a:solidFill>
                <a:latin typeface="Helvetica LT Std" charset="0"/>
              </a:rPr>
              <a:t>integration with the B2 suite of services </a:t>
            </a:r>
            <a:r>
              <a:rPr lang="en-GB" sz="1400">
                <a:solidFill>
                  <a:srgbClr val="25468D"/>
                </a:solidFill>
                <a:latin typeface="Helvetica LT Std" charset="0"/>
              </a:rPr>
              <a:t>to allow user-friendly data sharing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users decide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with whom to exchange data, for how long and how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GB" sz="1400" b="1">
                <a:solidFill>
                  <a:srgbClr val="25468D"/>
                </a:solidFill>
                <a:latin typeface="Helvetica LT Std" charset="0"/>
              </a:rPr>
              <a:t>up to 20GB of storage space </a:t>
            </a:r>
            <a:r>
              <a:rPr lang="en-GB" sz="1400">
                <a:solidFill>
                  <a:srgbClr val="25468D"/>
                </a:solidFill>
                <a:latin typeface="Helvetica LT Std" charset="0"/>
              </a:rPr>
              <a:t>for research data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 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GB" sz="1400" b="1">
                <a:solidFill>
                  <a:srgbClr val="25468D"/>
                </a:solidFill>
                <a:latin typeface="Helvetica LT Std" charset="0"/>
              </a:rPr>
              <a:t>access and manage permissions </a:t>
            </a:r>
            <a:r>
              <a:rPr lang="en-GB" sz="1400">
                <a:solidFill>
                  <a:srgbClr val="25468D"/>
                </a:solidFill>
                <a:latin typeface="Helvetica LT Std" charset="0"/>
              </a:rPr>
              <a:t>to files </a:t>
            </a:r>
            <a:r>
              <a:rPr lang="en-GB" sz="1400" b="1">
                <a:solidFill>
                  <a:srgbClr val="25468D"/>
                </a:solidFill>
                <a:latin typeface="Helvetica LT Std" charset="0"/>
              </a:rPr>
              <a:t>from any device and any location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GB" sz="1400" b="1">
                <a:solidFill>
                  <a:srgbClr val="25468D"/>
                </a:solidFill>
                <a:latin typeface="Helvetica LT Std" charset="0"/>
              </a:rPr>
              <a:t>simple to use and open to all </a:t>
            </a:r>
            <a:r>
              <a:rPr lang="en-GB" sz="1400">
                <a:solidFill>
                  <a:srgbClr val="25468D"/>
                </a:solidFill>
                <a:latin typeface="Helvetica LT Std" charset="0"/>
              </a:rPr>
              <a:t>researchers, scientists, communities alike to </a:t>
            </a:r>
            <a:r>
              <a:rPr lang="en-GB" sz="1400" b="1">
                <a:solidFill>
                  <a:srgbClr val="25468D"/>
                </a:solidFill>
                <a:latin typeface="Helvetica LT Std" charset="0"/>
              </a:rPr>
              <a:t>synchronize and exchange data with one or multiple users</a:t>
            </a:r>
            <a:endParaRPr lang="en-US" sz="1400" b="1">
              <a:solidFill>
                <a:srgbClr val="25468D"/>
              </a:solidFill>
              <a:latin typeface="Helvetica LT St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917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363" y="0"/>
            <a:ext cx="76692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2400" y="220134"/>
            <a:ext cx="4419600" cy="125931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400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B2SHARE is a </a:t>
            </a:r>
            <a:r>
              <a:rPr lang="en-US" sz="1400" b="1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user-friendly</a:t>
            </a:r>
            <a:r>
              <a:rPr lang="en-US" sz="1400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sz="1400" b="1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reliable</a:t>
            </a:r>
            <a:r>
              <a:rPr lang="en-US" sz="1400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 and </a:t>
            </a:r>
            <a:r>
              <a:rPr lang="en-US" sz="1400" b="1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trustworthy</a:t>
            </a:r>
            <a:r>
              <a:rPr lang="en-US" sz="1400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 way for researchers, scientific communities and citizen scientists to </a:t>
            </a:r>
            <a:r>
              <a:rPr lang="en-US" sz="1400" b="1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store</a:t>
            </a:r>
            <a:r>
              <a:rPr lang="en-US" sz="1400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 and </a:t>
            </a:r>
            <a:r>
              <a:rPr lang="en-US" sz="1400" b="1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share</a:t>
            </a:r>
            <a:r>
              <a:rPr lang="en-US" sz="1400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 small-scale research data from diverse contexts.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1400" b="1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A winning</a:t>
            </a:r>
            <a:r>
              <a:rPr lang="en-US" sz="1400" b="1" spc="300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400" b="1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solution</a:t>
            </a:r>
            <a:r>
              <a:rPr lang="en-US" sz="1400" b="1" spc="300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400" b="1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to:</a:t>
            </a:r>
          </a:p>
        </p:txBody>
      </p:sp>
      <p:pic>
        <p:nvPicPr>
          <p:cNvPr id="5124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1" y="1803400"/>
            <a:ext cx="265113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Box 16"/>
          <p:cNvSpPr txBox="1">
            <a:spLocks noChangeArrowheads="1"/>
          </p:cNvSpPr>
          <p:nvPr/>
        </p:nvSpPr>
        <p:spPr bwMode="auto">
          <a:xfrm>
            <a:off x="2571751" y="1803401"/>
            <a:ext cx="33512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Store: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facilitates research data storage</a:t>
            </a:r>
          </a:p>
        </p:txBody>
      </p:sp>
      <p:pic>
        <p:nvPicPr>
          <p:cNvPr id="5126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1" y="2311400"/>
            <a:ext cx="265113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7" name="TextBox 19"/>
          <p:cNvSpPr txBox="1">
            <a:spLocks noChangeArrowheads="1"/>
          </p:cNvSpPr>
          <p:nvPr/>
        </p:nvSpPr>
        <p:spPr bwMode="auto">
          <a:xfrm>
            <a:off x="2571751" y="2311401"/>
            <a:ext cx="33512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Preserve: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guarantees long-term persistence of data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571750" y="3035301"/>
            <a:ext cx="321945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400" b="1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Share: </a:t>
            </a:r>
            <a:r>
              <a:rPr lang="en-US" sz="1400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allows data, results or ideas to be shared</a:t>
            </a:r>
            <a:r>
              <a:rPr lang="en-US" sz="1400" spc="300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400" dirty="0">
                <a:solidFill>
                  <a:srgbClr val="25468D"/>
                </a:solidFill>
                <a:latin typeface="Helvetica LT Std" pitchFamily="34" charset="0"/>
                <a:ea typeface="+mn-ea"/>
                <a:cs typeface="Arial" panose="020B0604020202020204" pitchFamily="34" charset="0"/>
              </a:rPr>
              <a:t>worldwide</a:t>
            </a:r>
          </a:p>
        </p:txBody>
      </p:sp>
      <p:pic>
        <p:nvPicPr>
          <p:cNvPr id="5129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1" y="3035300"/>
            <a:ext cx="265113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939" y="1869018"/>
            <a:ext cx="3392487" cy="4184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88" y="313267"/>
            <a:ext cx="4343400" cy="897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2" name="TextBox 26"/>
          <p:cNvSpPr txBox="1">
            <a:spLocks noChangeArrowheads="1"/>
          </p:cNvSpPr>
          <p:nvPr/>
        </p:nvSpPr>
        <p:spPr bwMode="auto">
          <a:xfrm>
            <a:off x="7467600" y="1210734"/>
            <a:ext cx="14493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23589C"/>
                </a:solidFill>
                <a:latin typeface="Helvetica LT Std" charset="0"/>
              </a:rPr>
              <a:t>b2share.eudat.eu</a:t>
            </a:r>
          </a:p>
        </p:txBody>
      </p:sp>
      <p:pic>
        <p:nvPicPr>
          <p:cNvPr id="5133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969001"/>
            <a:ext cx="838200" cy="66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4" name="Picture 204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961218"/>
            <a:ext cx="4840288" cy="3659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8334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4953000" y="2082801"/>
            <a:ext cx="3962400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representational state transfer application programming interface (REST API)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for integration with community sites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data integrity ensured by checksum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during data ingest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professionally managed storage service –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no need to worry about hardware or network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EUDAT user support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monitoring of availability and use</a:t>
            </a: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266700" y="2082800"/>
            <a:ext cx="3962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integrated with the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EUDAT collaborative data infrastructure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free upload and registration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of stable research data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data assigned a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permanent identifier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, which can be retraced to the data owner 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data owner defines access policy 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community-specific metadata extensions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and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 user interfaces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openly accessible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and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 harvestable metadata</a:t>
            </a: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261938" y="381001"/>
            <a:ext cx="36242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23589C"/>
                </a:solidFill>
                <a:latin typeface="Helvetica LT Std" charset="0"/>
              </a:rPr>
              <a:t>B2SHARE features </a:t>
            </a:r>
          </a:p>
        </p:txBody>
      </p:sp>
      <p:pic>
        <p:nvPicPr>
          <p:cNvPr id="6149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88" y="313267"/>
            <a:ext cx="4343400" cy="897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Box 26"/>
          <p:cNvSpPr txBox="1">
            <a:spLocks noChangeArrowheads="1"/>
          </p:cNvSpPr>
          <p:nvPr/>
        </p:nvSpPr>
        <p:spPr bwMode="auto">
          <a:xfrm>
            <a:off x="7467600" y="1210734"/>
            <a:ext cx="14493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23589C"/>
                </a:solidFill>
                <a:latin typeface="Helvetica LT Std" charset="0"/>
              </a:rPr>
              <a:t>b2share.eudat.eu</a:t>
            </a:r>
          </a:p>
        </p:txBody>
      </p:sp>
    </p:spTree>
    <p:extLst>
      <p:ext uri="{BB962C8B-B14F-4D97-AF65-F5344CB8AC3E}">
        <p14:creationId xmlns:p14="http://schemas.microsoft.com/office/powerpoint/2010/main" val="1181043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2425700"/>
            <a:ext cx="265112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3230033"/>
            <a:ext cx="265112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Box 20"/>
          <p:cNvSpPr txBox="1">
            <a:spLocks noChangeArrowheads="1"/>
          </p:cNvSpPr>
          <p:nvPr/>
        </p:nvSpPr>
        <p:spPr bwMode="auto">
          <a:xfrm>
            <a:off x="533400" y="2311401"/>
            <a:ext cx="4038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25468D"/>
                </a:solidFill>
                <a:latin typeface="Helvetica LT Std" charset="0"/>
              </a:rPr>
              <a:t>Provide an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abstraction layer which virtualizes large-scale data resources</a:t>
            </a:r>
            <a:endParaRPr lang="en-US" sz="1400">
              <a:solidFill>
                <a:srgbClr val="25468D"/>
              </a:solidFill>
              <a:latin typeface="Helvetica LT Std" charset="0"/>
            </a:endParaRP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533400" y="3136901"/>
            <a:ext cx="4038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25468D"/>
                </a:solidFill>
                <a:latin typeface="Helvetica LT Std" charset="0"/>
              </a:rPr>
              <a:t>Guard against data loss in long-term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archiving and preservation</a:t>
            </a:r>
          </a:p>
        </p:txBody>
      </p:sp>
      <p:pic>
        <p:nvPicPr>
          <p:cNvPr id="7174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3937000"/>
            <a:ext cx="265113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Box 18"/>
          <p:cNvSpPr txBox="1">
            <a:spLocks noChangeArrowheads="1"/>
          </p:cNvSpPr>
          <p:nvPr/>
        </p:nvSpPr>
        <p:spPr bwMode="auto">
          <a:xfrm>
            <a:off x="533400" y="3941234"/>
            <a:ext cx="4038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Optimize access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for users from different regions </a:t>
            </a:r>
            <a:endParaRPr lang="en-US" sz="1400" b="1">
              <a:solidFill>
                <a:srgbClr val="25468D"/>
              </a:solidFill>
              <a:latin typeface="Helvetica LT Std" charset="0"/>
            </a:endParaRPr>
          </a:p>
        </p:txBody>
      </p:sp>
      <p:sp>
        <p:nvSpPr>
          <p:cNvPr id="7176" name="TextBox 34"/>
          <p:cNvSpPr txBox="1">
            <a:spLocks noChangeArrowheads="1"/>
          </p:cNvSpPr>
          <p:nvPr/>
        </p:nvSpPr>
        <p:spPr bwMode="auto">
          <a:xfrm>
            <a:off x="152400" y="220133"/>
            <a:ext cx="4419600" cy="14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25468D"/>
                </a:solidFill>
                <a:latin typeface="Helvetica LT Std" charset="0"/>
              </a:rPr>
              <a:t>B2SAFE is a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robust, safe and highly available service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which allows community and departmental repositories to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implement data management policies on their research data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across multiple administrative domains in a trustworthy manner. </a:t>
            </a:r>
          </a:p>
          <a:p>
            <a:pPr eaLnBrk="1" hangingPunct="1">
              <a:lnSpc>
                <a:spcPct val="150000"/>
              </a:lnSpc>
            </a:pP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A solution to:</a:t>
            </a:r>
          </a:p>
        </p:txBody>
      </p:sp>
      <p:pic>
        <p:nvPicPr>
          <p:cNvPr id="7177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4660900"/>
            <a:ext cx="265113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TextBox 18"/>
          <p:cNvSpPr txBox="1">
            <a:spLocks noChangeArrowheads="1"/>
          </p:cNvSpPr>
          <p:nvPr/>
        </p:nvSpPr>
        <p:spPr bwMode="auto">
          <a:xfrm>
            <a:off x="533400" y="4660901"/>
            <a:ext cx="4038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25468D"/>
                </a:solidFill>
                <a:latin typeface="Helvetica LT Std" charset="0"/>
              </a:rPr>
              <a:t>Bring data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closer to powerful computers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for compute-intensive analysis</a:t>
            </a:r>
          </a:p>
        </p:txBody>
      </p:sp>
      <p:pic>
        <p:nvPicPr>
          <p:cNvPr id="717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521884"/>
            <a:ext cx="4219575" cy="5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TextBox 15"/>
          <p:cNvSpPr txBox="1">
            <a:spLocks noChangeArrowheads="1"/>
          </p:cNvSpPr>
          <p:nvPr/>
        </p:nvSpPr>
        <p:spPr bwMode="auto">
          <a:xfrm>
            <a:off x="7620000" y="1210734"/>
            <a:ext cx="13716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23589C"/>
                </a:solidFill>
                <a:latin typeface="Helvetica LT Std" charset="0"/>
              </a:rPr>
              <a:t>eudat.eu/b2safe</a:t>
            </a:r>
          </a:p>
        </p:txBody>
      </p:sp>
      <p:pic>
        <p:nvPicPr>
          <p:cNvPr id="7181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1151"/>
            <a:ext cx="4343400" cy="899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1531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ChangeArrowheads="1"/>
          </p:cNvSpPr>
          <p:nvPr/>
        </p:nvSpPr>
        <p:spPr bwMode="auto">
          <a:xfrm>
            <a:off x="4876800" y="2006600"/>
            <a:ext cx="3962400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data policies are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centrally managed via a Data Policy Manager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, and the policy rules are implemented and enforced by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site-local rule engines</a:t>
            </a:r>
            <a:endParaRPr lang="en-US" sz="1400">
              <a:solidFill>
                <a:srgbClr val="25468D"/>
              </a:solidFill>
              <a:latin typeface="Helvetica LT Std" charset="0"/>
            </a:endParaRP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able to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aggregate data from different disciplines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 into a storage system of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trustworthy and capable data service providers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support for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repository packages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(e.g. DSPACE, FEDORA) and a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lightweight HTTP-based solution</a:t>
            </a:r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266700" y="2006600"/>
            <a:ext cx="3962400" cy="175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based on the execution of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auditable data policy rules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 and the use of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persistent identifiers (PIDs)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respects the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rights of the data owners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 to define the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access rights for their data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and to decide how and when it is made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publicly referenceable</a:t>
            </a:r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261938" y="381001"/>
            <a:ext cx="36242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23589C"/>
                </a:solidFill>
                <a:latin typeface="Helvetica LT Std" charset="0"/>
              </a:rPr>
              <a:t>B2SAFE features </a:t>
            </a:r>
          </a:p>
        </p:txBody>
      </p:sp>
      <p:pic>
        <p:nvPicPr>
          <p:cNvPr id="819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241800"/>
            <a:ext cx="4889500" cy="216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Box 15"/>
          <p:cNvSpPr txBox="1">
            <a:spLocks noChangeArrowheads="1"/>
          </p:cNvSpPr>
          <p:nvPr/>
        </p:nvSpPr>
        <p:spPr bwMode="auto">
          <a:xfrm>
            <a:off x="7620000" y="1210734"/>
            <a:ext cx="13716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23589C"/>
                </a:solidFill>
                <a:latin typeface="Helvetica LT Std" charset="0"/>
              </a:rPr>
              <a:t>eudat.eu/b2safe</a:t>
            </a:r>
          </a:p>
        </p:txBody>
      </p:sp>
      <p:pic>
        <p:nvPicPr>
          <p:cNvPr id="819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1151"/>
            <a:ext cx="4343400" cy="899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2446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261938" y="381001"/>
            <a:ext cx="36242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23589C"/>
                </a:solidFill>
                <a:latin typeface="Helvetica LT Std" charset="0"/>
              </a:rPr>
              <a:t>Who benefits</a:t>
            </a:r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647700" y="2006600"/>
            <a:ext cx="7658100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repositories lacking the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capacity and / or funding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to offer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reliable storage and access services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 over longer periods of time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repositories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without adequate compute capacity for data-intensive computational services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based on their data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data producers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who need to be sure that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trusted centres are taking care of their data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consumers wishing to access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optimized services on data sources of interest to them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consumers who wish to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apply interdisciplinary data-intensive methods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using data collected from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various communities</a:t>
            </a:r>
          </a:p>
        </p:txBody>
      </p:sp>
      <p:sp>
        <p:nvSpPr>
          <p:cNvPr id="9220" name="TextBox 15"/>
          <p:cNvSpPr txBox="1">
            <a:spLocks noChangeArrowheads="1"/>
          </p:cNvSpPr>
          <p:nvPr/>
        </p:nvSpPr>
        <p:spPr bwMode="auto">
          <a:xfrm>
            <a:off x="7620000" y="1210734"/>
            <a:ext cx="13716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23589C"/>
                </a:solidFill>
                <a:latin typeface="Helvetica LT Std" charset="0"/>
              </a:rPr>
              <a:t>eudat.eu/b2safe</a:t>
            </a:r>
          </a:p>
        </p:txBody>
      </p:sp>
      <p:pic>
        <p:nvPicPr>
          <p:cNvPr id="922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1151"/>
            <a:ext cx="4343400" cy="899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3503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2006600"/>
            <a:ext cx="265112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3124200"/>
            <a:ext cx="265112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20"/>
          <p:cNvSpPr txBox="1">
            <a:spLocks noChangeArrowheads="1"/>
          </p:cNvSpPr>
          <p:nvPr/>
        </p:nvSpPr>
        <p:spPr bwMode="auto">
          <a:xfrm>
            <a:off x="533400" y="2006600"/>
            <a:ext cx="4038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Transfer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large data collections from EUDAT storage facilities to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external HPC facilities for processing</a:t>
            </a:r>
          </a:p>
        </p:txBody>
      </p:sp>
      <p:pic>
        <p:nvPicPr>
          <p:cNvPr id="10245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969001"/>
            <a:ext cx="838200" cy="66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Box 14"/>
          <p:cNvSpPr txBox="1">
            <a:spLocks noChangeArrowheads="1"/>
          </p:cNvSpPr>
          <p:nvPr/>
        </p:nvSpPr>
        <p:spPr bwMode="auto">
          <a:xfrm>
            <a:off x="533400" y="3062818"/>
            <a:ext cx="40386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1400" dirty="0" smtClean="0">
                <a:solidFill>
                  <a:srgbClr val="25468D"/>
                </a:solidFill>
                <a:latin typeface="Helvetica LT Std" pitchFamily="34" charset="0"/>
                <a:ea typeface="+mn-ea"/>
              </a:rPr>
              <a:t>In conjunction with B2SAFE, </a:t>
            </a:r>
            <a:r>
              <a:rPr lang="en-US" altLang="en-US" sz="1400" b="1" dirty="0" smtClean="0">
                <a:solidFill>
                  <a:srgbClr val="25468D"/>
                </a:solidFill>
                <a:latin typeface="Helvetica LT Std" pitchFamily="34" charset="0"/>
                <a:ea typeface="+mn-ea"/>
              </a:rPr>
              <a:t>replicate community data sets, ingesting</a:t>
            </a:r>
            <a:r>
              <a:rPr lang="en-US" altLang="en-US" sz="1400" b="1" spc="300" dirty="0" smtClean="0">
                <a:solidFill>
                  <a:srgbClr val="25468D"/>
                </a:solidFill>
                <a:latin typeface="Helvetica LT Std" pitchFamily="34" charset="0"/>
                <a:ea typeface="+mn-ea"/>
              </a:rPr>
              <a:t> </a:t>
            </a:r>
            <a:r>
              <a:rPr lang="en-US" altLang="en-US" sz="1400" b="1" dirty="0" smtClean="0">
                <a:solidFill>
                  <a:srgbClr val="25468D"/>
                </a:solidFill>
                <a:latin typeface="Helvetica LT Std" pitchFamily="34" charset="0"/>
                <a:ea typeface="+mn-ea"/>
              </a:rPr>
              <a:t>them</a:t>
            </a:r>
            <a:r>
              <a:rPr lang="en-US" altLang="en-US" sz="1400" dirty="0" smtClean="0">
                <a:solidFill>
                  <a:srgbClr val="25468D"/>
                </a:solidFill>
                <a:latin typeface="Helvetica LT Std" pitchFamily="34" charset="0"/>
                <a:ea typeface="+mn-ea"/>
              </a:rPr>
              <a:t> onto EUDAT storage resources for long-term preservation</a:t>
            </a:r>
            <a:endParaRPr lang="en-US" altLang="en-US" sz="1400" b="1" dirty="0" smtClean="0">
              <a:solidFill>
                <a:srgbClr val="25468D"/>
              </a:solidFill>
              <a:latin typeface="Helvetica LT Std" pitchFamily="34" charset="0"/>
              <a:ea typeface="+mn-ea"/>
            </a:endParaRPr>
          </a:p>
        </p:txBody>
      </p:sp>
      <p:pic>
        <p:nvPicPr>
          <p:cNvPr id="10247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4519084"/>
            <a:ext cx="265113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TextBox 18"/>
          <p:cNvSpPr txBox="1">
            <a:spLocks noChangeArrowheads="1"/>
          </p:cNvSpPr>
          <p:nvPr/>
        </p:nvSpPr>
        <p:spPr bwMode="auto">
          <a:xfrm>
            <a:off x="533400" y="4457701"/>
            <a:ext cx="4038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Ingest computation results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into the EUDAT infrastructure </a:t>
            </a:r>
          </a:p>
        </p:txBody>
      </p:sp>
      <p:sp>
        <p:nvSpPr>
          <p:cNvPr id="10249" name="TextBox 34"/>
          <p:cNvSpPr txBox="1">
            <a:spLocks noChangeArrowheads="1"/>
          </p:cNvSpPr>
          <p:nvPr/>
        </p:nvSpPr>
        <p:spPr bwMode="auto">
          <a:xfrm>
            <a:off x="152400" y="220134"/>
            <a:ext cx="4419600" cy="1259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25468D"/>
                </a:solidFill>
                <a:latin typeface="Helvetica LT Std" charset="0"/>
              </a:rPr>
              <a:t>B2STAGE is a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reliable, efficient, light-weight and easy-to-use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 service to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transfer research data sets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between EUDAT storage resources and high-performance computing (HPC) workspaces. </a:t>
            </a:r>
          </a:p>
          <a:p>
            <a:pPr eaLnBrk="1" hangingPunct="1">
              <a:lnSpc>
                <a:spcPct val="150000"/>
              </a:lnSpc>
            </a:pP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The service allows users to:</a:t>
            </a:r>
          </a:p>
        </p:txBody>
      </p:sp>
      <p:pic>
        <p:nvPicPr>
          <p:cNvPr id="10250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5359400"/>
            <a:ext cx="265113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1" name="TextBox 18"/>
          <p:cNvSpPr txBox="1">
            <a:spLocks noChangeArrowheads="1"/>
          </p:cNvSpPr>
          <p:nvPr/>
        </p:nvSpPr>
        <p:spPr bwMode="auto">
          <a:xfrm>
            <a:off x="533400" y="5270501"/>
            <a:ext cx="4038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25468D"/>
                </a:solidFill>
                <a:latin typeface="Helvetica LT Std" charset="0"/>
              </a:rPr>
              <a:t>Access data through a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RESTful HTTP interface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 (in progress)</a:t>
            </a:r>
          </a:p>
        </p:txBody>
      </p:sp>
      <p:pic>
        <p:nvPicPr>
          <p:cNvPr id="1025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1" y="1498600"/>
            <a:ext cx="4194175" cy="516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3" name="TextBox 15"/>
          <p:cNvSpPr txBox="1">
            <a:spLocks noChangeArrowheads="1"/>
          </p:cNvSpPr>
          <p:nvPr/>
        </p:nvSpPr>
        <p:spPr bwMode="auto">
          <a:xfrm>
            <a:off x="7467600" y="1210734"/>
            <a:ext cx="152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23589C"/>
                </a:solidFill>
                <a:latin typeface="Helvetica LT Std" charset="0"/>
              </a:rPr>
              <a:t>eudat.eu/b2stage</a:t>
            </a:r>
          </a:p>
        </p:txBody>
      </p:sp>
      <p:pic>
        <p:nvPicPr>
          <p:cNvPr id="10254" name="Picture 6" descr="C:\Users\lbermude\Documents\Laura\eudat\conference\3rd-conference\poster-services\b2stage\presentacion\B2STAGE_payoff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9400"/>
            <a:ext cx="4343400" cy="89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564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4572000" y="1871134"/>
            <a:ext cx="428625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altLang="en-US" sz="1400" b="1" dirty="0" smtClean="0">
                <a:solidFill>
                  <a:srgbClr val="25468D"/>
                </a:solidFill>
                <a:latin typeface="Helvetica LT Std" pitchFamily="34" charset="0"/>
                <a:ea typeface="+mn-ea"/>
              </a:rPr>
              <a:t>users negotiate access to remote HPC services in parallel </a:t>
            </a:r>
          </a:p>
          <a:p>
            <a:pPr eaLnBrk="1" hangingPunct="1"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altLang="en-US" sz="1400" b="1" dirty="0" smtClean="0">
                <a:solidFill>
                  <a:srgbClr val="25468D"/>
                </a:solidFill>
                <a:latin typeface="Helvetica LT Std" pitchFamily="34" charset="0"/>
                <a:ea typeface="+mn-ea"/>
              </a:rPr>
              <a:t>collaboration with other infrastructures, </a:t>
            </a:r>
            <a:r>
              <a:rPr lang="en-US" altLang="en-US" sz="1400" dirty="0" smtClean="0">
                <a:solidFill>
                  <a:srgbClr val="25468D"/>
                </a:solidFill>
                <a:latin typeface="Helvetica LT Std" pitchFamily="34" charset="0"/>
                <a:ea typeface="+mn-ea"/>
              </a:rPr>
              <a:t>such as the European Grid Infrastructure (EGI) and Partnership for Advanced Computing in Europe (PRACE)</a:t>
            </a:r>
          </a:p>
          <a:p>
            <a:pPr eaLnBrk="1" hangingPunct="1"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altLang="en-US" sz="1400" b="1" dirty="0" smtClean="0">
                <a:solidFill>
                  <a:srgbClr val="25468D"/>
                </a:solidFill>
                <a:latin typeface="Helvetica LT Std" pitchFamily="34" charset="0"/>
                <a:ea typeface="+mn-ea"/>
              </a:rPr>
              <a:t>documentation, educational material and service helpdesk</a:t>
            </a:r>
            <a:r>
              <a:rPr lang="en-US" altLang="en-US" sz="1400" b="1" spc="300" dirty="0" smtClean="0">
                <a:solidFill>
                  <a:srgbClr val="25468D"/>
                </a:solidFill>
                <a:latin typeface="Helvetica LT Std" pitchFamily="34" charset="0"/>
                <a:ea typeface="+mn-ea"/>
              </a:rPr>
              <a:t> </a:t>
            </a:r>
            <a:r>
              <a:rPr lang="en-US" altLang="en-US" sz="1400" dirty="0" smtClean="0">
                <a:solidFill>
                  <a:srgbClr val="25468D"/>
                </a:solidFill>
                <a:latin typeface="Helvetica LT Std" pitchFamily="34" charset="0"/>
                <a:ea typeface="+mn-ea"/>
              </a:rPr>
              <a:t>available to support users</a:t>
            </a:r>
          </a:p>
          <a:p>
            <a:pPr eaLnBrk="1" hangingPunct="1">
              <a:spcAft>
                <a:spcPts val="1200"/>
              </a:spcAft>
              <a:buFont typeface="Arial" charset="0"/>
              <a:buChar char="•"/>
              <a:defRPr/>
            </a:pPr>
            <a:endParaRPr lang="en-US" altLang="en-US" sz="1400" dirty="0" smtClean="0">
              <a:solidFill>
                <a:srgbClr val="25468D"/>
              </a:solidFill>
              <a:latin typeface="Helvetica LT Std" pitchFamily="34" charset="0"/>
              <a:ea typeface="+mn-ea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52400" y="1104901"/>
            <a:ext cx="396240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altLang="en-US" sz="1400" b="1" dirty="0">
                <a:solidFill>
                  <a:srgbClr val="25468D"/>
                </a:solidFill>
                <a:latin typeface="Helvetica LT Std" pitchFamily="34" charset="0"/>
                <a:ea typeface="+mn-ea"/>
              </a:rPr>
              <a:t>an extension of the B2SAFE and B2FIND services, </a:t>
            </a:r>
            <a:r>
              <a:rPr lang="en-US" altLang="en-US" sz="1400" dirty="0">
                <a:solidFill>
                  <a:srgbClr val="25468D"/>
                </a:solidFill>
                <a:latin typeface="Helvetica LT Std" pitchFamily="34" charset="0"/>
                <a:ea typeface="+mn-ea"/>
              </a:rPr>
              <a:t>which allow users to store, preserve and find data </a:t>
            </a:r>
          </a:p>
          <a:p>
            <a:pPr eaLnBrk="1" hangingPunct="1"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altLang="en-US" sz="1400" b="1" dirty="0" smtClean="0">
                <a:solidFill>
                  <a:srgbClr val="25468D"/>
                </a:solidFill>
                <a:latin typeface="Helvetica LT Std" pitchFamily="34" charset="0"/>
                <a:ea typeface="+mn-ea"/>
              </a:rPr>
              <a:t>data-staging script </a:t>
            </a:r>
            <a:r>
              <a:rPr lang="en-US" altLang="en-US" sz="1400" dirty="0" smtClean="0">
                <a:solidFill>
                  <a:srgbClr val="25468D"/>
                </a:solidFill>
                <a:latin typeface="Helvetica LT Std" pitchFamily="34" charset="0"/>
                <a:ea typeface="+mn-ea"/>
              </a:rPr>
              <a:t>facilitates staging, ingestion and retrieval of persistent identifier (PID) information of transferred data</a:t>
            </a:r>
          </a:p>
          <a:p>
            <a:pPr eaLnBrk="1" hangingPunct="1">
              <a:spcAft>
                <a:spcPts val="1200"/>
              </a:spcAft>
              <a:buFont typeface="Arial" charset="0"/>
              <a:buChar char="•"/>
              <a:defRPr/>
            </a:pPr>
            <a:r>
              <a:rPr lang="en-US" altLang="en-US" sz="1400" dirty="0" smtClean="0">
                <a:solidFill>
                  <a:srgbClr val="25468D"/>
                </a:solidFill>
                <a:latin typeface="Helvetica LT Std" pitchFamily="34" charset="0"/>
                <a:ea typeface="+mn-ea"/>
              </a:rPr>
              <a:t>service available</a:t>
            </a:r>
            <a:r>
              <a:rPr lang="en-US" altLang="en-US" sz="1400" spc="300" dirty="0" smtClean="0">
                <a:solidFill>
                  <a:srgbClr val="25468D"/>
                </a:solidFill>
                <a:latin typeface="Helvetica LT Std" pitchFamily="34" charset="0"/>
                <a:ea typeface="+mn-ea"/>
              </a:rPr>
              <a:t> </a:t>
            </a:r>
            <a:r>
              <a:rPr lang="en-US" altLang="en-US" sz="1400" b="1" dirty="0" smtClean="0">
                <a:solidFill>
                  <a:srgbClr val="25468D"/>
                </a:solidFill>
                <a:latin typeface="Helvetica LT Std" pitchFamily="34" charset="0"/>
                <a:ea typeface="+mn-ea"/>
              </a:rPr>
              <a:t>to all registered researchers and interested communities</a:t>
            </a: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152401" y="381001"/>
            <a:ext cx="36242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23589C"/>
                </a:solidFill>
                <a:latin typeface="Helvetica LT Std" charset="0"/>
              </a:rPr>
              <a:t>B2STAGE features </a:t>
            </a:r>
          </a:p>
        </p:txBody>
      </p:sp>
      <p:pic>
        <p:nvPicPr>
          <p:cNvPr id="11269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35400"/>
            <a:ext cx="4089400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Box 15"/>
          <p:cNvSpPr txBox="1">
            <a:spLocks noChangeArrowheads="1"/>
          </p:cNvSpPr>
          <p:nvPr/>
        </p:nvSpPr>
        <p:spPr bwMode="auto">
          <a:xfrm>
            <a:off x="7467600" y="1210734"/>
            <a:ext cx="1524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23589C"/>
                </a:solidFill>
                <a:latin typeface="Helvetica LT Std" charset="0"/>
              </a:rPr>
              <a:t>eudat.eu/b2stage</a:t>
            </a:r>
          </a:p>
        </p:txBody>
      </p:sp>
      <p:pic>
        <p:nvPicPr>
          <p:cNvPr id="11271" name="Picture 6" descr="C:\Users\lbermude\Documents\Laura\eudat\conference\3rd-conference\poster-services\b2stage\presentacion\B2STAGE_payof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9400"/>
            <a:ext cx="4343400" cy="89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9937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1811867"/>
            <a:ext cx="265112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2849033"/>
            <a:ext cx="265112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Box 20"/>
          <p:cNvSpPr txBox="1">
            <a:spLocks noChangeArrowheads="1"/>
          </p:cNvSpPr>
          <p:nvPr/>
        </p:nvSpPr>
        <p:spPr bwMode="auto">
          <a:xfrm>
            <a:off x="533400" y="1788585"/>
            <a:ext cx="32194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Find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 collections of scientific data quickly and easily, irrespective of their origin, discipline or community </a:t>
            </a:r>
          </a:p>
        </p:txBody>
      </p:sp>
      <p:pic>
        <p:nvPicPr>
          <p:cNvPr id="12293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969001"/>
            <a:ext cx="838200" cy="66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Box 14"/>
          <p:cNvSpPr txBox="1">
            <a:spLocks noChangeArrowheads="1"/>
          </p:cNvSpPr>
          <p:nvPr/>
        </p:nvSpPr>
        <p:spPr bwMode="auto">
          <a:xfrm>
            <a:off x="533400" y="2844801"/>
            <a:ext cx="3219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25468D"/>
                </a:solidFill>
                <a:latin typeface="Helvetica LT Std" charset="0"/>
              </a:rPr>
              <a:t>Get quick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overviews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 of available data</a:t>
            </a:r>
          </a:p>
        </p:txBody>
      </p:sp>
      <p:pic>
        <p:nvPicPr>
          <p:cNvPr id="12295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" y="3475567"/>
            <a:ext cx="265113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TextBox 18"/>
          <p:cNvSpPr txBox="1">
            <a:spLocks noChangeArrowheads="1"/>
          </p:cNvSpPr>
          <p:nvPr/>
        </p:nvSpPr>
        <p:spPr bwMode="auto">
          <a:xfrm>
            <a:off x="533400" y="3429001"/>
            <a:ext cx="32194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25468D"/>
                </a:solidFill>
                <a:latin typeface="Helvetica LT Std" charset="0"/>
              </a:rPr>
              <a:t>Browse through collections using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standardized facets</a:t>
            </a:r>
          </a:p>
        </p:txBody>
      </p:sp>
      <p:pic>
        <p:nvPicPr>
          <p:cNvPr id="12297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0201"/>
            <a:ext cx="3886200" cy="2622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TextBox 34"/>
          <p:cNvSpPr txBox="1">
            <a:spLocks noChangeArrowheads="1"/>
          </p:cNvSpPr>
          <p:nvPr/>
        </p:nvSpPr>
        <p:spPr bwMode="auto">
          <a:xfrm>
            <a:off x="152400" y="220134"/>
            <a:ext cx="44196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25468D"/>
                </a:solidFill>
                <a:latin typeface="Helvetica LT Std" charset="0"/>
              </a:rPr>
              <a:t>B2FIND is a simple, user-friendly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metadata catalogue of research data collections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 stored in EUDAT data centres and other repositories.</a:t>
            </a:r>
          </a:p>
          <a:p>
            <a:pPr eaLnBrk="1" hangingPunct="1">
              <a:spcBef>
                <a:spcPts val="1200"/>
              </a:spcBef>
            </a:pP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A service which allows users to:</a:t>
            </a:r>
          </a:p>
        </p:txBody>
      </p:sp>
      <p:sp>
        <p:nvSpPr>
          <p:cNvPr id="12299" name="TextBox 15"/>
          <p:cNvSpPr txBox="1">
            <a:spLocks noChangeArrowheads="1"/>
          </p:cNvSpPr>
          <p:nvPr/>
        </p:nvSpPr>
        <p:spPr bwMode="auto">
          <a:xfrm>
            <a:off x="7620000" y="1210734"/>
            <a:ext cx="13716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23589C"/>
                </a:solidFill>
                <a:latin typeface="Helvetica LT Std" charset="0"/>
              </a:rPr>
              <a:t>b2find.eudat.eu</a:t>
            </a:r>
          </a:p>
        </p:txBody>
      </p:sp>
      <p:pic>
        <p:nvPicPr>
          <p:cNvPr id="12300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1151"/>
            <a:ext cx="4344988" cy="899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588" y="1579034"/>
            <a:ext cx="4087812" cy="5020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1340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4953000" y="2082801"/>
            <a:ext cx="3962400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results displayed in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user-friendly format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and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 listed in order of relevance 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access to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the scientific data objects </a:t>
            </a: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is given through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 references provided in the metadata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initially available for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communities in the EUDAT registered domain of data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EUDAT will then extend the service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to other interested and reliable data and metadata providers </a:t>
            </a: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266700" y="2082801"/>
            <a:ext cx="396240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based on a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comprehensive joint catalogue of EUDAT services  and external metadata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metadata is mapped onto standardized facets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supports faceted, geospatial and temporal metadata searches </a:t>
            </a:r>
          </a:p>
          <a:p>
            <a:pPr marL="285750" indent="-285750"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sz="1400">
                <a:solidFill>
                  <a:srgbClr val="25468D"/>
                </a:solidFill>
                <a:latin typeface="Helvetica LT Std" charset="0"/>
              </a:rPr>
              <a:t>allows users </a:t>
            </a:r>
            <a:r>
              <a:rPr lang="en-US" sz="1400" b="1">
                <a:solidFill>
                  <a:srgbClr val="25468D"/>
                </a:solidFill>
                <a:latin typeface="Helvetica LT Std" charset="0"/>
              </a:rPr>
              <a:t>to search and browse datasets via keyword searches</a:t>
            </a: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261938" y="381001"/>
            <a:ext cx="36242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23589C"/>
                </a:solidFill>
                <a:latin typeface="Helvetica LT Std" charset="0"/>
              </a:rPr>
              <a:t>B2FIND features </a:t>
            </a:r>
          </a:p>
        </p:txBody>
      </p:sp>
      <p:sp>
        <p:nvSpPr>
          <p:cNvPr id="14341" name="TextBox 15"/>
          <p:cNvSpPr txBox="1">
            <a:spLocks noChangeArrowheads="1"/>
          </p:cNvSpPr>
          <p:nvPr/>
        </p:nvSpPr>
        <p:spPr bwMode="auto">
          <a:xfrm>
            <a:off x="7620000" y="1210734"/>
            <a:ext cx="13716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23589C"/>
                </a:solidFill>
                <a:latin typeface="Helvetica LT Std" charset="0"/>
              </a:rPr>
              <a:t>b2find.eudat.eu</a:t>
            </a:r>
          </a:p>
        </p:txBody>
      </p:sp>
      <p:pic>
        <p:nvPicPr>
          <p:cNvPr id="1434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1151"/>
            <a:ext cx="4344988" cy="899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2357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72008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/>
              <a:t>P</a:t>
            </a:r>
            <a:r>
              <a:rPr lang="en-GB" dirty="0" smtClean="0"/>
              <a:t>an</a:t>
            </a:r>
            <a:r>
              <a:rPr lang="en-GB" dirty="0" smtClean="0"/>
              <a:t>-European RI data </a:t>
            </a:r>
            <a:r>
              <a:rPr lang="en-GB" dirty="0" smtClean="0"/>
              <a:t>c</a:t>
            </a:r>
            <a:r>
              <a:rPr lang="en-GB" dirty="0" smtClean="0"/>
              <a:t>hallenges requires pan</a:t>
            </a:r>
            <a:r>
              <a:rPr lang="en-GB" dirty="0"/>
              <a:t>-</a:t>
            </a:r>
            <a:r>
              <a:rPr lang="en-GB" dirty="0" smtClean="0"/>
              <a:t>European solutions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6635080" cy="468052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All Research Infrastructures are facing data challenges</a:t>
            </a:r>
            <a:endParaRPr lang="en-US" dirty="0" smtClean="0">
              <a:sym typeface="Wingdings" pitchFamily="2" charset="2"/>
            </a:endParaRPr>
          </a:p>
          <a:p>
            <a:pPr lvl="1" algn="just"/>
            <a:r>
              <a:rPr lang="en-GB" sz="1900" dirty="0" smtClean="0">
                <a:sym typeface="Wingdings" pitchFamily="2" charset="2"/>
              </a:rPr>
              <a:t>How to store </a:t>
            </a:r>
            <a:r>
              <a:rPr lang="en-GB" sz="1900" dirty="0" smtClean="0">
                <a:sym typeface="Wingdings" pitchFamily="2" charset="2"/>
              </a:rPr>
              <a:t>the growing amount of data?</a:t>
            </a:r>
          </a:p>
          <a:p>
            <a:pPr lvl="1" algn="just"/>
            <a:r>
              <a:rPr lang="en-GB" sz="1900" dirty="0" smtClean="0">
                <a:sym typeface="Wingdings" pitchFamily="2" charset="2"/>
              </a:rPr>
              <a:t>How to find it?</a:t>
            </a:r>
          </a:p>
          <a:p>
            <a:pPr lvl="1" algn="just"/>
            <a:r>
              <a:rPr lang="en-GB" sz="1900" dirty="0" smtClean="0">
                <a:sym typeface="Wingdings" pitchFamily="2" charset="2"/>
              </a:rPr>
              <a:t>How to make the most of it?</a:t>
            </a:r>
            <a:endParaRPr lang="en-GB" sz="1900" dirty="0" smtClean="0"/>
          </a:p>
          <a:p>
            <a:endParaRPr lang="en-US" sz="900" dirty="0" smtClean="0"/>
          </a:p>
          <a:p>
            <a:r>
              <a:rPr lang="en-US" dirty="0" smtClean="0"/>
              <a:t>Many communities are developing own solutions</a:t>
            </a:r>
          </a:p>
          <a:p>
            <a:pPr lvl="1"/>
            <a:r>
              <a:rPr lang="en-US" sz="1900" dirty="0" smtClean="0">
                <a:sym typeface="Wingdings" pitchFamily="2" charset="2"/>
              </a:rPr>
              <a:t>This is good…</a:t>
            </a:r>
          </a:p>
          <a:p>
            <a:pPr lvl="1"/>
            <a:r>
              <a:rPr lang="en-US" sz="1900" dirty="0" smtClean="0">
                <a:sym typeface="Wingdings" pitchFamily="2" charset="2"/>
              </a:rPr>
              <a:t>… but we also need to make sure that the solutions remain interoperable</a:t>
            </a:r>
            <a:endParaRPr lang="en-GB" sz="1900" dirty="0" smtClean="0"/>
          </a:p>
          <a:p>
            <a:endParaRPr lang="en-US" sz="900" dirty="0" smtClean="0"/>
          </a:p>
          <a:p>
            <a:r>
              <a:rPr lang="en-US" dirty="0" smtClean="0"/>
              <a:t>EUDAT mission is to fill this gap</a:t>
            </a:r>
          </a:p>
          <a:p>
            <a:pPr lvl="1"/>
            <a:r>
              <a:rPr lang="en-US" sz="1900" dirty="0" smtClean="0"/>
              <a:t>Providing a set of services to help RIs managing their growing amount of data</a:t>
            </a:r>
          </a:p>
          <a:p>
            <a:pPr lvl="1"/>
            <a:r>
              <a:rPr lang="en-US" sz="1900" dirty="0" smtClean="0"/>
              <a:t>Providing these services across communities to ensure minimum level of interoperability</a:t>
            </a:r>
          </a:p>
          <a:p>
            <a:pPr lvl="1"/>
            <a:r>
              <a:rPr lang="en-US" sz="1900" dirty="0" smtClean="0"/>
              <a:t>EUDAT also help to bring data and computing together (HPC centers core partners)</a:t>
            </a:r>
          </a:p>
          <a:p>
            <a:pPr algn="just"/>
            <a:endParaRPr lang="en-GB" sz="1100" b="1" dirty="0" smtClean="0"/>
          </a:p>
          <a:p>
            <a:pPr algn="just"/>
            <a:endParaRPr lang="en-GB" sz="1100" b="1" dirty="0" smtClean="0"/>
          </a:p>
          <a:p>
            <a:pPr algn="just"/>
            <a:endParaRPr lang="en-US" b="1" dirty="0" smtClean="0"/>
          </a:p>
          <a:p>
            <a:pPr algn="just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6" name="Group 39"/>
          <p:cNvGrpSpPr/>
          <p:nvPr/>
        </p:nvGrpSpPr>
        <p:grpSpPr>
          <a:xfrm>
            <a:off x="6732240" y="3429000"/>
            <a:ext cx="2196752" cy="1440160"/>
            <a:chOff x="4644008" y="548680"/>
            <a:chExt cx="4499992" cy="3168352"/>
          </a:xfrm>
        </p:grpSpPr>
        <p:pic>
          <p:nvPicPr>
            <p:cNvPr id="7" name="Picture 2" descr="http://crdo.up.univ-aix.fr/logo/CLARIN-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18143" y="2799877"/>
              <a:ext cx="654633" cy="750400"/>
            </a:xfrm>
            <a:prstGeom prst="rect">
              <a:avLst/>
            </a:prstGeom>
            <a:noFill/>
          </p:spPr>
        </p:pic>
        <p:pic>
          <p:nvPicPr>
            <p:cNvPr id="8" name="Picture 4" descr="http://www.gcdh.de/files/cache/0b281aff3bb4aab864ed2cee38cbab0c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64697" y="1048946"/>
              <a:ext cx="1034476" cy="333510"/>
            </a:xfrm>
            <a:prstGeom prst="rect">
              <a:avLst/>
            </a:prstGeom>
            <a:noFill/>
          </p:spPr>
        </p:pic>
        <p:pic>
          <p:nvPicPr>
            <p:cNvPr id="9" name="Picture 6" descr="http://www.eufar.net/images/img/transparent_COPAL_logo_couleur_small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91433" y="798813"/>
              <a:ext cx="1112915" cy="583644"/>
            </a:xfrm>
            <a:prstGeom prst="rect">
              <a:avLst/>
            </a:prstGeom>
            <a:noFill/>
          </p:spPr>
        </p:pic>
        <p:pic>
          <p:nvPicPr>
            <p:cNvPr id="10" name="Picture 8" descr="http://3.bp.blogspot.com/--tMlJmgG9Yc/To2nD_0p2PI/AAAAAAAAACc/DTnNQluhWIg/s1600/e3d_logo.pn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94004" y="1048946"/>
              <a:ext cx="1094757" cy="583644"/>
            </a:xfrm>
            <a:prstGeom prst="rect">
              <a:avLst/>
            </a:prstGeom>
            <a:noFill/>
          </p:spPr>
        </p:pic>
        <p:pic>
          <p:nvPicPr>
            <p:cNvPr id="11" name="Picture 12" descr="http://www.esonetyellowpages.com/img/emso-logo.pn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18143" y="2216234"/>
              <a:ext cx="1703106" cy="500266"/>
            </a:xfrm>
            <a:prstGeom prst="rect">
              <a:avLst/>
            </a:prstGeom>
            <a:noFill/>
          </p:spPr>
        </p:pic>
        <p:pic>
          <p:nvPicPr>
            <p:cNvPr id="12" name="Picture 2" descr="http://openlandscapes.zalf.de/ImagesWiki/EPOS_Logo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954352" y="2716500"/>
              <a:ext cx="702491" cy="333511"/>
            </a:xfrm>
            <a:prstGeom prst="rect">
              <a:avLst/>
            </a:prstGeom>
            <a:noFill/>
          </p:spPr>
        </p:pic>
        <p:pic>
          <p:nvPicPr>
            <p:cNvPr id="13" name="Picture 14" descr="http://www.iagos.org/lw_resource/datapool/_items/item_224/iagos-eri-logo-blue-on-white.png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290553" y="1715968"/>
              <a:ext cx="778053" cy="250133"/>
            </a:xfrm>
            <a:prstGeom prst="rect">
              <a:avLst/>
            </a:prstGeom>
            <a:noFill/>
          </p:spPr>
        </p:pic>
        <p:pic>
          <p:nvPicPr>
            <p:cNvPr id="14" name="Picture 16" descr="http://www.europe-fluxdata.eu/images/default-album/logotransparenticos.gif?sfvrsn=0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747451" y="965568"/>
              <a:ext cx="985187" cy="333511"/>
            </a:xfrm>
            <a:prstGeom prst="rect">
              <a:avLst/>
            </a:prstGeom>
            <a:noFill/>
          </p:spPr>
        </p:pic>
        <p:pic>
          <p:nvPicPr>
            <p:cNvPr id="15" name="Picture 2" descr="C:\Users\rmb\Documents\EPCC\Projects\EUDAT\presentations\img_header.pn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2216234"/>
              <a:ext cx="903399" cy="4168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8" descr="http://www.nersc.no/sites/www.nersc.no/files/imagecache/one_third/SIOS-logo.jpg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87110" y="1966101"/>
              <a:ext cx="872842" cy="667021"/>
            </a:xfrm>
            <a:prstGeom prst="rect">
              <a:avLst/>
            </a:prstGeom>
            <a:noFill/>
          </p:spPr>
        </p:pic>
        <p:pic>
          <p:nvPicPr>
            <p:cNvPr id="17" name="Picture 16" descr="http://t1.gstatic.com/images?q=tbn:ANd9GcRIgE6np5yqCwBHOtk5w18Jdhojn7Qw-uGysTXH-uZuTtHNtB8Kkaf4glr9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25037" y="2799877"/>
              <a:ext cx="1247039" cy="500266"/>
            </a:xfrm>
            <a:prstGeom prst="rect">
              <a:avLst/>
            </a:prstGeom>
            <a:noFill/>
          </p:spPr>
        </p:pic>
        <p:pic>
          <p:nvPicPr>
            <p:cNvPr id="18" name="Picture 26" descr="http://www.ctaer.com/sites/default/files/styles/large/public/proyectos/logo.jpg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952000" y="635848"/>
              <a:ext cx="860360" cy="416888"/>
            </a:xfrm>
            <a:prstGeom prst="rect">
              <a:avLst/>
            </a:prstGeom>
            <a:noFill/>
          </p:spPr>
        </p:pic>
        <p:pic>
          <p:nvPicPr>
            <p:cNvPr id="19" name="Picture 30" descr="http://www.fzu.cz/sites/default/files/imagecache/obr_clanek_odd_nahled/Hiper-Logo_cmyk.jpg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EFFFD"/>
                </a:clrFrom>
                <a:clrTo>
                  <a:srgbClr val="FE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97455" y="2466367"/>
              <a:ext cx="1136636" cy="416888"/>
            </a:xfrm>
            <a:prstGeom prst="rect">
              <a:avLst/>
            </a:prstGeom>
            <a:noFill/>
          </p:spPr>
        </p:pic>
        <p:pic>
          <p:nvPicPr>
            <p:cNvPr id="20" name="Picture 32" descr="http://ung.in.ua/upload/user_files/Infrastructure/Energy/IFMIF.png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87110" y="1382457"/>
              <a:ext cx="1011122" cy="583644"/>
            </a:xfrm>
            <a:prstGeom prst="rect">
              <a:avLst/>
            </a:prstGeom>
            <a:noFill/>
          </p:spPr>
        </p:pic>
        <p:pic>
          <p:nvPicPr>
            <p:cNvPr id="21" name="Picture 34" descr="http://www.adexcop.com/images/information-center/logomyrrha.png_1.png"/>
            <p:cNvPicPr>
              <a:picLocks noChangeAspect="1" noChangeArrowheads="1"/>
            </p:cNvPicPr>
            <p:nvPr/>
          </p:nvPicPr>
          <p:blipFill>
            <a:blip r:embed="rId16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94004" y="3050011"/>
              <a:ext cx="607705" cy="583644"/>
            </a:xfrm>
            <a:prstGeom prst="rect">
              <a:avLst/>
            </a:prstGeom>
            <a:noFill/>
          </p:spPr>
        </p:pic>
        <p:pic>
          <p:nvPicPr>
            <p:cNvPr id="22" name="Picture 36" descr="http://www.poitou-charentes.inra.fr/var/poitoucharentes/storage/htmlarea/Actualites/ANAEElogo.jpg"/>
            <p:cNvPicPr>
              <a:picLocks noChangeAspect="1" noChangeArrowheads="1"/>
            </p:cNvPicPr>
            <p:nvPr/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09524" y="3300144"/>
              <a:ext cx="949004" cy="416888"/>
            </a:xfrm>
            <a:prstGeom prst="rect">
              <a:avLst/>
            </a:prstGeom>
            <a:noFill/>
          </p:spPr>
        </p:pic>
        <p:pic>
          <p:nvPicPr>
            <p:cNvPr id="23" name="Picture 38" descr="http://www.medicaldevice-network.com/uploads/feature/feature97507/2-2.jpg"/>
            <p:cNvPicPr>
              <a:picLocks noChangeAspect="1" noChangeArrowheads="1"/>
            </p:cNvPicPr>
            <p:nvPr/>
          </p:nvPicPr>
          <p:blipFill>
            <a:blip r:embed="rId1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99180" y="1632590"/>
              <a:ext cx="1005144" cy="583644"/>
            </a:xfrm>
            <a:prstGeom prst="rect">
              <a:avLst/>
            </a:prstGeom>
            <a:noFill/>
          </p:spPr>
        </p:pic>
        <p:pic>
          <p:nvPicPr>
            <p:cNvPr id="24" name="Picture 42" descr="ECRIN - European Clinical Research Infrastructures Network"/>
            <p:cNvPicPr>
              <a:picLocks noChangeAspect="1" noChangeArrowheads="1"/>
            </p:cNvPicPr>
            <p:nvPr/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980209" y="1299079"/>
              <a:ext cx="698275" cy="291997"/>
            </a:xfrm>
            <a:prstGeom prst="rect">
              <a:avLst/>
            </a:prstGeom>
            <a:noFill/>
          </p:spPr>
        </p:pic>
        <p:pic>
          <p:nvPicPr>
            <p:cNvPr id="25" name="Picture 44" descr="Home"/>
            <p:cNvPicPr>
              <a:picLocks noChangeAspect="1" noChangeArrowheads="1"/>
            </p:cNvPicPr>
            <p:nvPr/>
          </p:nvPicPr>
          <p:blipFill>
            <a:blip r:embed="rId20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497455" y="798813"/>
              <a:ext cx="919568" cy="520880"/>
            </a:xfrm>
            <a:prstGeom prst="rect">
              <a:avLst/>
            </a:prstGeom>
            <a:noFill/>
          </p:spPr>
        </p:pic>
        <p:pic>
          <p:nvPicPr>
            <p:cNvPr id="26" name="Picture 46" descr="http://193.205.231.137/SZNWeb/site/custResource/cms/EMBRC_horizontal%20110419135309%20.jpg"/>
            <p:cNvPicPr>
              <a:picLocks noChangeAspect="1" noChangeArrowheads="1"/>
            </p:cNvPicPr>
            <p:nvPr/>
          </p:nvPicPr>
          <p:blipFill>
            <a:blip r:embed="rId21" cstate="print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83660" y="1799345"/>
              <a:ext cx="1030631" cy="667021"/>
            </a:xfrm>
            <a:prstGeom prst="rect">
              <a:avLst/>
            </a:prstGeom>
            <a:noFill/>
          </p:spPr>
        </p:pic>
        <p:pic>
          <p:nvPicPr>
            <p:cNvPr id="27" name="Picture 48" descr="http://t0.gstatic.com/images?q=tbn:ANd9GcQHyOTQXkQuO_gfN4Yk0-X9AHeFXWHNHi3NrwCTqZJ-Uw6giEiE&amp;t=1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290553" y="2216234"/>
              <a:ext cx="853447" cy="216385"/>
            </a:xfrm>
            <a:prstGeom prst="rect">
              <a:avLst/>
            </a:prstGeom>
            <a:noFill/>
          </p:spPr>
        </p:pic>
        <p:pic>
          <p:nvPicPr>
            <p:cNvPr id="28" name="Picture 50" descr="http://www.fmp-berlin.info/typo3temp/pics/0abd907ec4.png"/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38832" y="2633122"/>
              <a:ext cx="1098454" cy="416888"/>
            </a:xfrm>
            <a:prstGeom prst="rect">
              <a:avLst/>
            </a:prstGeom>
            <a:noFill/>
          </p:spPr>
        </p:pic>
        <p:pic>
          <p:nvPicPr>
            <p:cNvPr id="29" name="Picture 52" descr="About Euro-BioImaging"/>
            <p:cNvPicPr>
              <a:picLocks noChangeAspect="1" noChangeArrowheads="1"/>
            </p:cNvPicPr>
            <p:nvPr/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14693" y="1966101"/>
              <a:ext cx="1339586" cy="333511"/>
            </a:xfrm>
            <a:prstGeom prst="rect">
              <a:avLst/>
            </a:prstGeom>
            <a:noFill/>
          </p:spPr>
        </p:pic>
        <p:pic>
          <p:nvPicPr>
            <p:cNvPr id="30" name="Picture 56" descr="http://www.designweek.co.uk/Pictures/web/o/z/o/Instruct_Logo_Ne_482.jpg"/>
            <p:cNvPicPr>
              <a:picLocks noChangeAspect="1" noChangeArrowheads="1"/>
            </p:cNvPicPr>
            <p:nvPr/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25037" y="548680"/>
              <a:ext cx="931033" cy="537630"/>
            </a:xfrm>
            <a:prstGeom prst="rect">
              <a:avLst/>
            </a:prstGeom>
            <a:noFill/>
          </p:spPr>
        </p:pic>
        <p:pic>
          <p:nvPicPr>
            <p:cNvPr id="31" name="Picture 58" descr="http://www.hzdr.de/db/Pic?pOid=34721"/>
            <p:cNvPicPr>
              <a:picLocks noChangeAspect="1" noChangeArrowheads="1"/>
            </p:cNvPicPr>
            <p:nvPr/>
          </p:nvPicPr>
          <p:blipFill>
            <a:blip r:embed="rId2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52627" y="2883255"/>
              <a:ext cx="1070151" cy="333511"/>
            </a:xfrm>
            <a:prstGeom prst="rect">
              <a:avLst/>
            </a:prstGeom>
            <a:noFill/>
          </p:spPr>
        </p:pic>
        <p:pic>
          <p:nvPicPr>
            <p:cNvPr id="32" name="Picture 60" descr="http://www.clf.rl.ac.uk/resources/image/jpg/eurofel-150.jpg"/>
            <p:cNvPicPr>
              <a:picLocks noChangeAspect="1" noChangeArrowheads="1"/>
            </p:cNvPicPr>
            <p:nvPr/>
          </p:nvPicPr>
          <p:blipFill>
            <a:blip r:embed="rId2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85385" y="1299079"/>
              <a:ext cx="960067" cy="385181"/>
            </a:xfrm>
            <a:prstGeom prst="rect">
              <a:avLst/>
            </a:prstGeom>
            <a:noFill/>
          </p:spPr>
        </p:pic>
        <p:pic>
          <p:nvPicPr>
            <p:cNvPr id="33" name="Picture 64" descr="http://ess-scandinavia.eu/templates/theme285/images/logo.png"/>
            <p:cNvPicPr>
              <a:picLocks noChangeAspect="1" noChangeArrowheads="1"/>
            </p:cNvPicPr>
            <p:nvPr/>
          </p:nvPicPr>
          <p:blipFill>
            <a:blip r:embed="rId28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902623" y="2382989"/>
              <a:ext cx="814106" cy="462839"/>
            </a:xfrm>
            <a:prstGeom prst="rect">
              <a:avLst/>
            </a:prstGeom>
            <a:noFill/>
          </p:spPr>
        </p:pic>
        <p:pic>
          <p:nvPicPr>
            <p:cNvPr id="34" name="Picture 66" descr="http://static.wix.com/media/9aff89_3e375496467eabe65aadc6c536fa56b5.jpg"/>
            <p:cNvPicPr>
              <a:picLocks noChangeAspect="1" noChangeArrowheads="1"/>
            </p:cNvPicPr>
            <p:nvPr/>
          </p:nvPicPr>
          <p:blipFill>
            <a:blip r:embed="rId2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75041" y="1549212"/>
              <a:ext cx="1008619" cy="712556"/>
            </a:xfrm>
            <a:prstGeom prst="rect">
              <a:avLst/>
            </a:prstGeom>
            <a:noFill/>
          </p:spPr>
        </p:pic>
        <p:pic>
          <p:nvPicPr>
            <p:cNvPr id="35" name="Picture 34" descr="http://www.lasercenter.vu.lt/nuotrauka.php?subject=projektai&amp;id=15"/>
            <p:cNvPicPr>
              <a:picLocks noChangeAspect="1" noChangeArrowheads="1"/>
            </p:cNvPicPr>
            <p:nvPr/>
          </p:nvPicPr>
          <p:blipFill>
            <a:blip r:embed="rId3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99180" y="3050011"/>
              <a:ext cx="543102" cy="323922"/>
            </a:xfrm>
            <a:prstGeom prst="rect">
              <a:avLst/>
            </a:prstGeom>
            <a:noFill/>
          </p:spPr>
        </p:pic>
        <p:pic>
          <p:nvPicPr>
            <p:cNvPr id="36" name="Picture 72" descr="http://www.km3net.org/logo/oldLogo/KM3NeT_logo_web_no_shade.gif"/>
            <p:cNvPicPr>
              <a:picLocks noChangeAspect="1" noChangeArrowheads="1"/>
            </p:cNvPicPr>
            <p:nvPr/>
          </p:nvPicPr>
          <p:blipFill>
            <a:blip r:embed="rId31" cstate="print"/>
            <a:srcRect/>
            <a:stretch>
              <a:fillRect/>
            </a:stretch>
          </p:blipFill>
          <p:spPr bwMode="auto">
            <a:xfrm>
              <a:off x="7825037" y="1632590"/>
              <a:ext cx="374811" cy="416888"/>
            </a:xfrm>
            <a:prstGeom prst="rect">
              <a:avLst/>
            </a:prstGeom>
            <a:noFill/>
          </p:spPr>
        </p:pic>
        <p:pic>
          <p:nvPicPr>
            <p:cNvPr id="37" name="Picture 36" descr="http://www.ontwerpstudiospanjaard.com/content_images/logos/eatris.jpg"/>
            <p:cNvPicPr>
              <a:picLocks noChangeAspect="1" noChangeArrowheads="1"/>
            </p:cNvPicPr>
            <p:nvPr/>
          </p:nvPicPr>
          <p:blipFill>
            <a:blip r:embed="rId3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06074" y="1382457"/>
              <a:ext cx="1318146" cy="667021"/>
            </a:xfrm>
            <a:prstGeom prst="rect">
              <a:avLst/>
            </a:prstGeom>
            <a:noFill/>
          </p:spPr>
        </p:pic>
        <p:pic>
          <p:nvPicPr>
            <p:cNvPr id="38" name="Picture 54" descr="http://www.helmholtz-muenchen.de/uploads/pics/Infrafrontier-logo.jpg"/>
            <p:cNvPicPr>
              <a:picLocks noChangeAspect="1" noChangeArrowheads="1"/>
            </p:cNvPicPr>
            <p:nvPr/>
          </p:nvPicPr>
          <p:blipFill>
            <a:blip r:embed="rId3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96223" y="1882723"/>
              <a:ext cx="665023" cy="500266"/>
            </a:xfrm>
            <a:prstGeom prst="rect">
              <a:avLst/>
            </a:prstGeom>
            <a:noFill/>
          </p:spPr>
        </p:pic>
      </p:grpSp>
      <p:grpSp>
        <p:nvGrpSpPr>
          <p:cNvPr id="50" name="Group 48"/>
          <p:cNvGrpSpPr/>
          <p:nvPr/>
        </p:nvGrpSpPr>
        <p:grpSpPr>
          <a:xfrm>
            <a:off x="5724128" y="2420888"/>
            <a:ext cx="3168352" cy="648072"/>
            <a:chOff x="4499992" y="3284984"/>
            <a:chExt cx="4120562" cy="8640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1" name="Picture 2" descr="http://t1.gstatic.com/images?q=tbn:ANd9GcSBzDixZXOSeXJ_h2duij_erXBaTF0ab5p5VFVFmvmsY0vbUkzNnToLVcU8"/>
            <p:cNvPicPr>
              <a:picLocks noChangeAspect="1" noChangeArrowheads="1"/>
            </p:cNvPicPr>
            <p:nvPr/>
          </p:nvPicPr>
          <p:blipFill>
            <a:blip r:embed="rId34" cstate="print"/>
            <a:srcRect/>
            <a:stretch>
              <a:fillRect/>
            </a:stretch>
          </p:blipFill>
          <p:spPr bwMode="auto">
            <a:xfrm>
              <a:off x="4499992" y="3324589"/>
              <a:ext cx="591630" cy="752483"/>
            </a:xfrm>
            <a:prstGeom prst="rect">
              <a:avLst/>
            </a:prstGeom>
            <a:noFill/>
            <a:scene3d>
              <a:camera prst="orthographicFront">
                <a:rot lat="0" lon="0" rev="20399999"/>
              </a:camera>
              <a:lightRig rig="threePt" dir="t"/>
            </a:scene3d>
          </p:spPr>
        </p:pic>
        <p:pic>
          <p:nvPicPr>
            <p:cNvPr id="52" name="Picture 18" descr="http://wwwhome.cs.utwente.nl/%7Ehiemstra/wp-content/ercim89_cover.jpg"/>
            <p:cNvPicPr>
              <a:picLocks noChangeAspect="1" noChangeArrowheads="1"/>
            </p:cNvPicPr>
            <p:nvPr/>
          </p:nvPicPr>
          <p:blipFill>
            <a:blip r:embed="rId35" cstate="print"/>
            <a:srcRect/>
            <a:stretch>
              <a:fillRect/>
            </a:stretch>
          </p:blipFill>
          <p:spPr bwMode="auto">
            <a:xfrm>
              <a:off x="4951665" y="3324588"/>
              <a:ext cx="561019" cy="752484"/>
            </a:xfrm>
            <a:prstGeom prst="rect">
              <a:avLst/>
            </a:prstGeom>
            <a:noFill/>
            <a:scene3d>
              <a:camera prst="orthographicFront">
                <a:rot lat="0" lon="0" rev="20399999"/>
              </a:camera>
              <a:lightRig rig="threePt" dir="t"/>
            </a:scene3d>
          </p:spPr>
        </p:pic>
        <p:pic>
          <p:nvPicPr>
            <p:cNvPr id="53" name="Picture 16" descr="https://encrypted-tbn1.gstatic.com/images?q=tbn:ANd9GcS6HPFVRkPNaa6leY0OpronOD8UVEFlxTtCamZE7D4sJEZz3VqpCw"/>
            <p:cNvPicPr>
              <a:picLocks noChangeAspect="1" noChangeArrowheads="1"/>
            </p:cNvPicPr>
            <p:nvPr/>
          </p:nvPicPr>
          <p:blipFill>
            <a:blip r:embed="rId36" cstate="print"/>
            <a:srcRect/>
            <a:stretch>
              <a:fillRect/>
            </a:stretch>
          </p:blipFill>
          <p:spPr bwMode="auto">
            <a:xfrm>
              <a:off x="5372727" y="3324589"/>
              <a:ext cx="610166" cy="752483"/>
            </a:xfrm>
            <a:prstGeom prst="rect">
              <a:avLst/>
            </a:prstGeom>
            <a:noFill/>
            <a:scene3d>
              <a:camera prst="orthographicFront">
                <a:rot lat="0" lon="0" rev="20399999"/>
              </a:camera>
              <a:lightRig rig="threePt" dir="t"/>
            </a:scene3d>
          </p:spPr>
        </p:pic>
        <p:pic>
          <p:nvPicPr>
            <p:cNvPr id="54" name="Picture 8" descr="http://rgr-static1.tangentlabs.co.uk/images/bau/97815915/9781591588870/0/0/plain/data-deluge-can-libraries-cope-with-e-science.jpg"/>
            <p:cNvPicPr>
              <a:picLocks noChangeAspect="1" noChangeArrowheads="1"/>
            </p:cNvPicPr>
            <p:nvPr/>
          </p:nvPicPr>
          <p:blipFill>
            <a:blip r:embed="rId37" cstate="print"/>
            <a:srcRect/>
            <a:stretch>
              <a:fillRect/>
            </a:stretch>
          </p:blipFill>
          <p:spPr bwMode="auto">
            <a:xfrm>
              <a:off x="5842936" y="3301843"/>
              <a:ext cx="543676" cy="775229"/>
            </a:xfrm>
            <a:prstGeom prst="rect">
              <a:avLst/>
            </a:prstGeom>
            <a:noFill/>
            <a:scene3d>
              <a:camera prst="orthographicFront">
                <a:rot lat="0" lon="0" rev="20399999"/>
              </a:camera>
              <a:lightRig rig="threePt" dir="t"/>
            </a:scene3d>
          </p:spPr>
        </p:pic>
        <p:pic>
          <p:nvPicPr>
            <p:cNvPr id="55" name="Picture 10" descr="http://www.isgtw.org/sites/default/files/PopularScience_DataIsPower_0.jpg"/>
            <p:cNvPicPr>
              <a:picLocks noChangeAspect="1" noChangeArrowheads="1"/>
            </p:cNvPicPr>
            <p:nvPr/>
          </p:nvPicPr>
          <p:blipFill>
            <a:blip r:embed="rId38" cstate="print"/>
            <a:srcRect/>
            <a:stretch>
              <a:fillRect/>
            </a:stretch>
          </p:blipFill>
          <p:spPr bwMode="auto">
            <a:xfrm>
              <a:off x="6246655" y="3284984"/>
              <a:ext cx="623642" cy="792087"/>
            </a:xfrm>
            <a:prstGeom prst="rect">
              <a:avLst/>
            </a:prstGeom>
            <a:noFill/>
            <a:scene3d>
              <a:camera prst="orthographicFront">
                <a:rot lat="0" lon="0" rev="20399999"/>
              </a:camera>
              <a:lightRig rig="threePt" dir="t"/>
            </a:scene3d>
          </p:spPr>
        </p:pic>
        <p:pic>
          <p:nvPicPr>
            <p:cNvPr id="56" name="Picture 6" descr="http://magazine.amstat.org/wp-content/uploads/2012/04/MAM_Poster_2011.jpg"/>
            <p:cNvPicPr>
              <a:picLocks noChangeAspect="1" noChangeArrowheads="1"/>
            </p:cNvPicPr>
            <p:nvPr/>
          </p:nvPicPr>
          <p:blipFill>
            <a:blip r:embed="rId39" cstate="print"/>
            <a:srcRect/>
            <a:stretch>
              <a:fillRect/>
            </a:stretch>
          </p:blipFill>
          <p:spPr bwMode="auto">
            <a:xfrm>
              <a:off x="6730340" y="3324588"/>
              <a:ext cx="652061" cy="752484"/>
            </a:xfrm>
            <a:prstGeom prst="rect">
              <a:avLst/>
            </a:prstGeom>
            <a:noFill/>
            <a:scene3d>
              <a:camera prst="orthographicFront">
                <a:rot lat="0" lon="0" rev="20399999"/>
              </a:camera>
              <a:lightRig rig="threePt" dir="t"/>
            </a:scene3d>
          </p:spPr>
        </p:pic>
        <p:pic>
          <p:nvPicPr>
            <p:cNvPr id="57" name="Picture 12" descr="http://nearshoreamericas.com/wp-content/uploads/2012/02/premi_big-data_cover-j-220x300.jpg"/>
            <p:cNvPicPr>
              <a:picLocks noChangeAspect="1" noChangeArrowheads="1"/>
            </p:cNvPicPr>
            <p:nvPr/>
          </p:nvPicPr>
          <p:blipFill>
            <a:blip r:embed="rId40" cstate="print"/>
            <a:srcRect/>
            <a:stretch>
              <a:fillRect/>
            </a:stretch>
          </p:blipFill>
          <p:spPr bwMode="auto">
            <a:xfrm>
              <a:off x="7242444" y="3364193"/>
              <a:ext cx="550861" cy="712879"/>
            </a:xfrm>
            <a:prstGeom prst="rect">
              <a:avLst/>
            </a:prstGeom>
            <a:noFill/>
            <a:scene3d>
              <a:camera prst="orthographicFront">
                <a:rot lat="0" lon="0" rev="20399999"/>
              </a:camera>
              <a:lightRig rig="threePt" dir="t"/>
            </a:scene3d>
          </p:spPr>
        </p:pic>
        <p:pic>
          <p:nvPicPr>
            <p:cNvPr id="58" name="Picture 14" descr="http://farm3.static.flickr.com/2685/4461757843_7869b5d691.jpg"/>
            <p:cNvPicPr>
              <a:picLocks noChangeAspect="1" noChangeArrowheads="1"/>
            </p:cNvPicPr>
            <p:nvPr/>
          </p:nvPicPr>
          <p:blipFill>
            <a:blip r:embed="rId41" cstate="print"/>
            <a:srcRect l="15120" t="1890" r="13061" b="3611"/>
            <a:stretch>
              <a:fillRect/>
            </a:stretch>
          </p:blipFill>
          <p:spPr bwMode="auto">
            <a:xfrm>
              <a:off x="7596336" y="3356992"/>
              <a:ext cx="570892" cy="712879"/>
            </a:xfrm>
            <a:prstGeom prst="rect">
              <a:avLst/>
            </a:prstGeom>
            <a:noFill/>
            <a:scene3d>
              <a:camera prst="orthographicFront">
                <a:rot lat="0" lon="0" rev="20399999"/>
              </a:camera>
              <a:lightRig rig="threePt" dir="t"/>
            </a:scene3d>
          </p:spPr>
        </p:pic>
        <p:pic>
          <p:nvPicPr>
            <p:cNvPr id="59" name="Picture 4" descr="http://www.visualisingdata.com/blog/wp-content/uploads/2010/03/DataDeluge.png"/>
            <p:cNvPicPr>
              <a:picLocks noChangeAspect="1" noChangeArrowheads="1"/>
            </p:cNvPicPr>
            <p:nvPr/>
          </p:nvPicPr>
          <p:blipFill>
            <a:blip r:embed="rId42" cstate="print"/>
            <a:srcRect/>
            <a:stretch>
              <a:fillRect/>
            </a:stretch>
          </p:blipFill>
          <p:spPr bwMode="auto">
            <a:xfrm>
              <a:off x="8028384" y="3409138"/>
              <a:ext cx="592170" cy="739942"/>
            </a:xfrm>
            <a:prstGeom prst="rect">
              <a:avLst/>
            </a:prstGeom>
            <a:noFill/>
            <a:scene3d>
              <a:camera prst="orthographicFront">
                <a:rot lat="0" lon="0" rev="20399999"/>
              </a:camera>
              <a:lightRig rig="threePt" dir="t"/>
            </a:scene3d>
          </p:spPr>
        </p:pic>
      </p:grpSp>
      <p:pic>
        <p:nvPicPr>
          <p:cNvPr id="60" name="Picture 1"/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7020272" y="5157193"/>
            <a:ext cx="1874942" cy="124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24949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Background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 some history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4348-DC2E-4C46-A357-1ED243B754D0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7448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RADE_White_Paper.pdf"/>
          <p:cNvPicPr>
            <a:picLocks noChangeAspect="1"/>
          </p:cNvPicPr>
          <p:nvPr/>
        </p:nvPicPr>
        <p:blipFill>
          <a:blip r:embed="rId2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564904"/>
            <a:ext cx="1659838" cy="2348880"/>
          </a:xfrm>
          <a:prstGeom prst="rect">
            <a:avLst/>
          </a:prstGeom>
          <a:noFill/>
        </p:spPr>
      </p:pic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200" smtClean="0"/>
              <a:t>History</a:t>
            </a:r>
            <a:r>
              <a:rPr lang="en-GB" sz="2400" b="1" smtClean="0">
                <a:solidFill>
                  <a:srgbClr val="7030A0"/>
                </a:solidFill>
                <a:latin typeface="Calibri" charset="0"/>
              </a:rPr>
              <a:t> </a:t>
            </a:r>
            <a:r>
              <a:rPr lang="en-GB" sz="3200" smtClean="0"/>
              <a:t>of the EUDAT concept</a:t>
            </a:r>
            <a:endParaRPr lang="en-GB" sz="3200"/>
          </a:p>
        </p:txBody>
      </p:sp>
      <p:sp>
        <p:nvSpPr>
          <p:cNvPr id="4" name="TextBox 3"/>
          <p:cNvSpPr txBox="1"/>
          <p:nvPr/>
        </p:nvSpPr>
        <p:spPr>
          <a:xfrm>
            <a:off x="468313" y="1556792"/>
            <a:ext cx="8280400" cy="499771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rgbClr val="25408F"/>
                </a:solidFill>
                <a:latin typeface="Arial" pitchFamily="34" charset="0"/>
                <a:cs typeface="Arial" pitchFamily="34" charset="0"/>
              </a:defRPr>
            </a:lvl1pPr>
            <a:lvl2pPr marL="742950" lvl="1" indent="-285750" algn="just">
              <a:spcBef>
                <a:spcPct val="20000"/>
              </a:spcBef>
              <a:buFont typeface="Arial" pitchFamily="34" charset="0"/>
              <a:buChar char="–"/>
              <a:defRPr sz="1900">
                <a:solidFill>
                  <a:srgbClr val="25408F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25408F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rgbClr val="25408F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rgbClr val="25408F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GB" sz="2000" dirty="0" smtClean="0">
                <a:sym typeface="Wingdings" charset="0"/>
              </a:rPr>
              <a:t>Early consortium of 13 European partners (mostly service providers with expertise in HPC, grid computing, networking and data storage)</a:t>
            </a:r>
          </a:p>
          <a:p>
            <a:r>
              <a:rPr lang="en-GB" sz="2000" dirty="0" smtClean="0"/>
              <a:t>EUDAT has its origins in the work of the PARADE (Partnership for Accessing Data in Europe) initiative</a:t>
            </a:r>
          </a:p>
          <a:p>
            <a:endParaRPr lang="en-GB" sz="2000" dirty="0" smtClean="0"/>
          </a:p>
          <a:p>
            <a:pPr lvl="1"/>
            <a:r>
              <a:rPr lang="en-GB" sz="1600" b="1" dirty="0" smtClean="0">
                <a:sym typeface="Wingdings" charset="0"/>
              </a:rPr>
              <a:t>PARADE White Paper</a:t>
            </a:r>
            <a:r>
              <a:rPr lang="en-GB" sz="1600" dirty="0" smtClean="0">
                <a:sym typeface="Wingdings" charset="0"/>
              </a:rPr>
              <a:t> </a:t>
            </a:r>
            <a:r>
              <a:rPr lang="en-GB" sz="1600" dirty="0" smtClean="0">
                <a:sym typeface="Wingdings" charset="0"/>
              </a:rPr>
              <a:t>(September 2009</a:t>
            </a:r>
            <a:r>
              <a:rPr lang="en-GB" sz="1600" dirty="0" smtClean="0">
                <a:sym typeface="Wingdings" charset="0"/>
              </a:rPr>
              <a:t>) defining a Strategy for a European Data Infrastructure that should be persistent, multidisciplinary, and based on the need of user communities</a:t>
            </a:r>
          </a:p>
          <a:p>
            <a:pPr lvl="1"/>
            <a:endParaRPr lang="en-GB" sz="1600" dirty="0" smtClean="0">
              <a:sym typeface="Wingdings" charset="0"/>
            </a:endParaRPr>
          </a:p>
          <a:p>
            <a:pPr lvl="1"/>
            <a:r>
              <a:rPr lang="en-GB" sz="1600" dirty="0" smtClean="0">
                <a:sym typeface="Wingdings" charset="0"/>
              </a:rPr>
              <a:t>The concept of a shared pan-European infrastructure was then supported and further elaborated by a number of policy and experts bodies:</a:t>
            </a:r>
          </a:p>
          <a:p>
            <a:pPr lvl="2"/>
            <a:r>
              <a:rPr lang="en-GB" sz="1600" b="1" dirty="0" smtClean="0">
                <a:sym typeface="Wingdings" charset="0"/>
              </a:rPr>
              <a:t>e-IRG and ESFRI</a:t>
            </a:r>
            <a:r>
              <a:rPr lang="en-GB" sz="1600" dirty="0" smtClean="0">
                <a:sym typeface="Wingdings" charset="0"/>
              </a:rPr>
              <a:t>: e-IRG Blue Paper (September 2010) recommends ”to identify and promote common (long term) data related services across different RI”</a:t>
            </a:r>
          </a:p>
          <a:p>
            <a:pPr lvl="2"/>
            <a:r>
              <a:rPr lang="en-GB" sz="1600" b="1" dirty="0" smtClean="0">
                <a:sym typeface="Wingdings" charset="0"/>
              </a:rPr>
              <a:t>High Level Expert Group </a:t>
            </a:r>
            <a:r>
              <a:rPr lang="en-GB" sz="1600" dirty="0" smtClean="0">
                <a:sym typeface="Wingdings" charset="0"/>
              </a:rPr>
              <a:t>(HLEG) report on Scientific Data: ”Riding the Wave: How Europe can gain from the rising tide of scientific data” (October 2010) calls for a ”Collaborative Data Infrastructure” for scientific data, that supports seamless access, use, reuse, and trust of data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09141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EC e-Infrastructure Vision (~2005)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4348-DC2E-4C46-A357-1ED243B754D0}" type="slidenum">
              <a:rPr lang="es-ES" smtClean="0"/>
              <a:pPr/>
              <a:t>7</a:t>
            </a:fld>
            <a:endParaRPr lang="es-ES" dirty="0"/>
          </a:p>
        </p:txBody>
      </p:sp>
      <p:pic>
        <p:nvPicPr>
          <p:cNvPr id="4" name="Picture 3" descr="EGI_Kyriako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6552728" cy="4630491"/>
          </a:xfrm>
          <a:prstGeom prst="rect">
            <a:avLst/>
          </a:prstGeom>
          <a:ln>
            <a:solidFill>
              <a:schemeClr val="bg1">
                <a:lumMod val="75000"/>
                <a:alpha val="83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043608" y="6145561"/>
            <a:ext cx="7192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* Slide by European Commission, DG CNECT e-Infrastructure unit </a:t>
            </a:r>
            <a:r>
              <a:rPr lang="en-US" sz="14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Kyriakos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Baxevinidis</a:t>
            </a:r>
            <a:endParaRPr lang="en-US" sz="1400" i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433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619250" y="6093372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FR" sz="1200" dirty="0">
                <a:latin typeface="+mn-lt"/>
                <a:ea typeface="+mn-ea"/>
                <a:cs typeface="+mn-cs"/>
              </a:rPr>
              <a:t>Source: </a:t>
            </a:r>
            <a:r>
              <a:rPr lang="fr-FR" sz="1200" dirty="0" err="1">
                <a:latin typeface="+mn-lt"/>
                <a:ea typeface="+mn-ea"/>
                <a:cs typeface="+mn-cs"/>
              </a:rPr>
              <a:t>European</a:t>
            </a:r>
            <a:r>
              <a:rPr lang="fr-FR" sz="1200" dirty="0">
                <a:latin typeface="+mn-lt"/>
                <a:ea typeface="+mn-ea"/>
                <a:cs typeface="+mn-cs"/>
              </a:rPr>
              <a:t> Commission</a:t>
            </a:r>
            <a:endParaRPr lang="fr-FR" sz="1200" i="1" dirty="0">
              <a:solidFill>
                <a:srgbClr val="FF9966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8" name="Slide Number Placeholder 4"/>
          <p:cNvSpPr txBox="1">
            <a:spLocks noGrp="1"/>
          </p:cNvSpPr>
          <p:nvPr/>
        </p:nvSpPr>
        <p:spPr bwMode="auto">
          <a:xfrm>
            <a:off x="6553200" y="6324600"/>
            <a:ext cx="1143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fr-FR" sz="1200">
                <a:solidFill>
                  <a:srgbClr val="FFCC66"/>
                </a:solidFill>
                <a:latin typeface="Calibri" charset="0"/>
              </a:rPr>
              <a:t>••• </a:t>
            </a:r>
            <a:fld id="{F4902734-B4EB-334B-BD8D-18A8A7B643D6}" type="slidenum">
              <a:rPr lang="fr-FR" sz="1100" i="1">
                <a:solidFill>
                  <a:srgbClr val="FF9966"/>
                </a:solidFill>
              </a:rPr>
              <a:pPr algn="r" eaLnBrk="1" hangingPunct="1"/>
              <a:t>8</a:t>
            </a:fld>
            <a:endParaRPr lang="fr-FR" sz="1100" i="1">
              <a:solidFill>
                <a:srgbClr val="FF9966"/>
              </a:solidFill>
            </a:endParaRPr>
          </a:p>
        </p:txBody>
      </p:sp>
      <p:grpSp>
        <p:nvGrpSpPr>
          <p:cNvPr id="2" name="Group 117"/>
          <p:cNvGrpSpPr>
            <a:grpSpLocks/>
          </p:cNvGrpSpPr>
          <p:nvPr/>
        </p:nvGrpSpPr>
        <p:grpSpPr bwMode="auto">
          <a:xfrm>
            <a:off x="1619250" y="3212059"/>
            <a:ext cx="5588000" cy="3362034"/>
            <a:chOff x="468" y="1496"/>
            <a:chExt cx="4608" cy="3042"/>
          </a:xfrm>
        </p:grpSpPr>
        <p:grpSp>
          <p:nvGrpSpPr>
            <p:cNvPr id="29703" name="Group 71"/>
            <p:cNvGrpSpPr>
              <a:grpSpLocks/>
            </p:cNvGrpSpPr>
            <p:nvPr/>
          </p:nvGrpSpPr>
          <p:grpSpPr bwMode="auto">
            <a:xfrm>
              <a:off x="511" y="3443"/>
              <a:ext cx="4394" cy="1095"/>
              <a:chOff x="511" y="3140"/>
              <a:chExt cx="4394" cy="1095"/>
            </a:xfrm>
          </p:grpSpPr>
          <p:sp>
            <p:nvSpPr>
              <p:cNvPr id="29729" name="Text Box 38"/>
              <p:cNvSpPr txBox="1">
                <a:spLocks noChangeArrowheads="1"/>
              </p:cNvSpPr>
              <p:nvPr/>
            </p:nvSpPr>
            <p:spPr bwMode="auto">
              <a:xfrm>
                <a:off x="1066" y="3467"/>
                <a:ext cx="3640" cy="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t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GB">
                    <a:solidFill>
                      <a:schemeClr val="accent2"/>
                    </a:solidFill>
                    <a:latin typeface="Georgia" charset="0"/>
                  </a:rPr>
                  <a:t>Scientific facilities, research communities</a:t>
                </a:r>
              </a:p>
            </p:txBody>
          </p:sp>
          <p:grpSp>
            <p:nvGrpSpPr>
              <p:cNvPr id="29730" name="Group 70"/>
              <p:cNvGrpSpPr>
                <a:grpSpLocks/>
              </p:cNvGrpSpPr>
              <p:nvPr/>
            </p:nvGrpSpPr>
            <p:grpSpPr bwMode="auto">
              <a:xfrm>
                <a:off x="511" y="3140"/>
                <a:ext cx="4394" cy="1095"/>
                <a:chOff x="511" y="3140"/>
                <a:chExt cx="4394" cy="1095"/>
              </a:xfrm>
            </p:grpSpPr>
            <p:sp>
              <p:nvSpPr>
                <p:cNvPr id="29731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804" y="3539"/>
                  <a:ext cx="792" cy="6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n-GB" sz="2200" dirty="0">
                      <a:solidFill>
                        <a:schemeClr val="accent2"/>
                      </a:solidFill>
                      <a:latin typeface="Georgia" charset="0"/>
                    </a:rPr>
                    <a:t>. . . . . . . </a:t>
                  </a:r>
                </a:p>
              </p:txBody>
            </p:sp>
            <p:grpSp>
              <p:nvGrpSpPr>
                <p:cNvPr id="29732" name="Group 54"/>
                <p:cNvGrpSpPr>
                  <a:grpSpLocks/>
                </p:cNvGrpSpPr>
                <p:nvPr/>
              </p:nvGrpSpPr>
              <p:grpSpPr bwMode="auto">
                <a:xfrm>
                  <a:off x="511" y="3140"/>
                  <a:ext cx="365" cy="325"/>
                  <a:chOff x="589" y="3221"/>
                  <a:chExt cx="365" cy="325"/>
                </a:xfrm>
              </p:grpSpPr>
              <p:sp>
                <p:nvSpPr>
                  <p:cNvPr id="29754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591" y="3221"/>
                    <a:ext cx="363" cy="325"/>
                  </a:xfrm>
                  <a:prstGeom prst="rect">
                    <a:avLst/>
                  </a:prstGeom>
                  <a:solidFill>
                    <a:srgbClr val="99FF66"/>
                  </a:soli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99FF66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pPr algn="ctr"/>
                    <a:endParaRPr lang="en-GB" sz="2200">
                      <a:solidFill>
                        <a:srgbClr val="CC0066"/>
                      </a:solidFill>
                      <a:latin typeface="Georgia" charset="0"/>
                    </a:endParaRPr>
                  </a:p>
                </p:txBody>
              </p:sp>
              <p:pic>
                <p:nvPicPr>
                  <p:cNvPr id="29755" name="Picture 23" descr="rd_associations_lab"/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89" y="3224"/>
                    <a:ext cx="363" cy="32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29733" name="Group 55"/>
                <p:cNvGrpSpPr>
                  <a:grpSpLocks/>
                </p:cNvGrpSpPr>
                <p:nvPr/>
              </p:nvGrpSpPr>
              <p:grpSpPr bwMode="auto">
                <a:xfrm>
                  <a:off x="958" y="3140"/>
                  <a:ext cx="364" cy="325"/>
                  <a:chOff x="1024" y="3221"/>
                  <a:chExt cx="364" cy="325"/>
                </a:xfrm>
              </p:grpSpPr>
              <p:sp>
                <p:nvSpPr>
                  <p:cNvPr id="29752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1025" y="3221"/>
                    <a:ext cx="363" cy="325"/>
                  </a:xfrm>
                  <a:prstGeom prst="rect">
                    <a:avLst/>
                  </a:prstGeom>
                  <a:solidFill>
                    <a:srgbClr val="CCFF99"/>
                  </a:soli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FF99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pPr algn="ctr"/>
                    <a:endParaRPr lang="en-GB" sz="2200">
                      <a:solidFill>
                        <a:srgbClr val="CC0066"/>
                      </a:solidFill>
                      <a:latin typeface="Georgia" charset="0"/>
                    </a:endParaRPr>
                  </a:p>
                </p:txBody>
              </p:sp>
              <p:pic>
                <p:nvPicPr>
                  <p:cNvPr id="29753" name="Picture 16"/>
                  <p:cNvPicPr>
                    <a:picLocks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24" y="3222"/>
                    <a:ext cx="363" cy="32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29734" name="Group 56"/>
                <p:cNvGrpSpPr>
                  <a:grpSpLocks/>
                </p:cNvGrpSpPr>
                <p:nvPr/>
              </p:nvGrpSpPr>
              <p:grpSpPr bwMode="auto">
                <a:xfrm>
                  <a:off x="1405" y="3140"/>
                  <a:ext cx="363" cy="325"/>
                  <a:chOff x="1459" y="3221"/>
                  <a:chExt cx="363" cy="325"/>
                </a:xfrm>
              </p:grpSpPr>
              <p:sp>
                <p:nvSpPr>
                  <p:cNvPr id="29750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459" y="3221"/>
                    <a:ext cx="363" cy="325"/>
                  </a:xfrm>
                  <a:prstGeom prst="rect">
                    <a:avLst/>
                  </a:prstGeom>
                  <a:solidFill>
                    <a:srgbClr val="FFFF99"/>
                  </a:soli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FFFF99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pPr algn="ctr"/>
                    <a:endParaRPr lang="en-GB" sz="2200">
                      <a:solidFill>
                        <a:srgbClr val="CC0066"/>
                      </a:solidFill>
                      <a:latin typeface="Georgia" charset="0"/>
                    </a:endParaRPr>
                  </a:p>
                </p:txBody>
              </p:sp>
              <p:pic>
                <p:nvPicPr>
                  <p:cNvPr id="29751" name="Picture 17"/>
                  <p:cNvPicPr>
                    <a:picLocks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459" y="3222"/>
                    <a:ext cx="363" cy="32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29735" name="Group 57"/>
                <p:cNvGrpSpPr>
                  <a:grpSpLocks/>
                </p:cNvGrpSpPr>
                <p:nvPr/>
              </p:nvGrpSpPr>
              <p:grpSpPr bwMode="auto">
                <a:xfrm>
                  <a:off x="1851" y="3140"/>
                  <a:ext cx="367" cy="325"/>
                  <a:chOff x="1890" y="3221"/>
                  <a:chExt cx="367" cy="325"/>
                </a:xfrm>
              </p:grpSpPr>
              <p:sp>
                <p:nvSpPr>
                  <p:cNvPr id="29748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1893" y="3221"/>
                    <a:ext cx="363" cy="325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FFCC99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pPr algn="ctr"/>
                    <a:endParaRPr lang="en-GB" sz="2200">
                      <a:solidFill>
                        <a:srgbClr val="CC0066"/>
                      </a:solidFill>
                      <a:latin typeface="Georgia" charset="0"/>
                    </a:endParaRPr>
                  </a:p>
                </p:txBody>
              </p:sp>
              <p:pic>
                <p:nvPicPr>
                  <p:cNvPr id="29749" name="Picture 21" descr="zeiss.jpg">
                    <a:hlinkClick r:id="rId6"/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890" y="3221"/>
                    <a:ext cx="367" cy="3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29736" name="Group 58"/>
                <p:cNvGrpSpPr>
                  <a:grpSpLocks/>
                </p:cNvGrpSpPr>
                <p:nvPr/>
              </p:nvGrpSpPr>
              <p:grpSpPr bwMode="auto">
                <a:xfrm>
                  <a:off x="2300" y="3140"/>
                  <a:ext cx="365" cy="325"/>
                  <a:chOff x="2325" y="3221"/>
                  <a:chExt cx="365" cy="325"/>
                </a:xfrm>
              </p:grpSpPr>
              <p:sp>
                <p:nvSpPr>
                  <p:cNvPr id="29746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2327" y="3221"/>
                    <a:ext cx="363" cy="325"/>
                  </a:xfrm>
                  <a:prstGeom prst="rect">
                    <a:avLst/>
                  </a:prstGeom>
                  <a:solidFill>
                    <a:srgbClr val="FFC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FFCCFF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pPr algn="ctr"/>
                    <a:endParaRPr lang="en-GB" sz="2200">
                      <a:solidFill>
                        <a:srgbClr val="CC0066"/>
                      </a:solidFill>
                      <a:latin typeface="Georgia" charset="0"/>
                    </a:endParaRPr>
                  </a:p>
                </p:txBody>
              </p:sp>
              <p:pic>
                <p:nvPicPr>
                  <p:cNvPr id="29747" name="Picture 19" descr="sextpersp"/>
                  <p:cNvPicPr>
                    <a:picLocks noChangeArrowheads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325" y="3222"/>
                    <a:ext cx="363" cy="32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29737" name="Group 59"/>
                <p:cNvGrpSpPr>
                  <a:grpSpLocks/>
                </p:cNvGrpSpPr>
                <p:nvPr/>
              </p:nvGrpSpPr>
              <p:grpSpPr bwMode="auto">
                <a:xfrm>
                  <a:off x="3645" y="3140"/>
                  <a:ext cx="366" cy="325"/>
                  <a:chOff x="3586" y="3222"/>
                  <a:chExt cx="366" cy="325"/>
                </a:xfrm>
              </p:grpSpPr>
              <p:sp>
                <p:nvSpPr>
                  <p:cNvPr id="29744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3589" y="3222"/>
                    <a:ext cx="363" cy="325"/>
                  </a:xfrm>
                  <a:prstGeom prst="rect">
                    <a:avLst/>
                  </a:prstGeom>
                  <a:solidFill>
                    <a:srgbClr val="00FF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00FFFF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pPr algn="ctr"/>
                    <a:endParaRPr lang="en-GB" sz="2000">
                      <a:solidFill>
                        <a:srgbClr val="CC0066"/>
                      </a:solidFill>
                      <a:latin typeface="Georgia" charset="0"/>
                    </a:endParaRPr>
                  </a:p>
                </p:txBody>
              </p:sp>
              <p:pic>
                <p:nvPicPr>
                  <p:cNvPr id="29745" name="Picture 18"/>
                  <p:cNvPicPr>
                    <a:picLocks noChangeArrowheads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586" y="3222"/>
                    <a:ext cx="363" cy="32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29738" name="Group 60"/>
                <p:cNvGrpSpPr>
                  <a:grpSpLocks/>
                </p:cNvGrpSpPr>
                <p:nvPr/>
              </p:nvGrpSpPr>
              <p:grpSpPr bwMode="auto">
                <a:xfrm>
                  <a:off x="4094" y="3140"/>
                  <a:ext cx="365" cy="325"/>
                  <a:chOff x="4055" y="3222"/>
                  <a:chExt cx="365" cy="325"/>
                </a:xfrm>
              </p:grpSpPr>
              <p:sp>
                <p:nvSpPr>
                  <p:cNvPr id="29742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4057" y="3222"/>
                    <a:ext cx="363" cy="325"/>
                  </a:xfrm>
                  <a:prstGeom prst="rect">
                    <a:avLst/>
                  </a:prstGeom>
                  <a:solidFill>
                    <a:srgbClr val="78EEB9"/>
                  </a:soli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78EEB9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pPr algn="ctr"/>
                    <a:endParaRPr lang="en-GB" sz="2000">
                      <a:solidFill>
                        <a:srgbClr val="CC0066"/>
                      </a:solidFill>
                      <a:latin typeface="Georgia" charset="0"/>
                    </a:endParaRPr>
                  </a:p>
                </p:txBody>
              </p:sp>
              <p:pic>
                <p:nvPicPr>
                  <p:cNvPr id="29743" name="Picture 22" descr="SE00">
                    <a:hlinkClick r:id="rId10"/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55" y="3222"/>
                    <a:ext cx="362" cy="32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29739" name="Group 62"/>
                <p:cNvGrpSpPr>
                  <a:grpSpLocks/>
                </p:cNvGrpSpPr>
                <p:nvPr/>
              </p:nvGrpSpPr>
              <p:grpSpPr bwMode="auto">
                <a:xfrm>
                  <a:off x="4542" y="3140"/>
                  <a:ext cx="363" cy="325"/>
                  <a:chOff x="4525" y="3222"/>
                  <a:chExt cx="363" cy="325"/>
                </a:xfrm>
              </p:grpSpPr>
              <p:sp>
                <p:nvSpPr>
                  <p:cNvPr id="29740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4525" y="3222"/>
                    <a:ext cx="363" cy="325"/>
                  </a:xfrm>
                  <a:prstGeom prst="rect">
                    <a:avLst/>
                  </a:prstGeom>
                  <a:solidFill>
                    <a:srgbClr val="CCC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Obliqu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CCFF"/>
                    </a:extrusionClr>
                  </a:sp3d>
                </p:spPr>
                <p:txBody>
                  <a:bodyPr wrap="none" anchor="ctr">
                    <a:flatTx/>
                  </a:bodyPr>
                  <a:lstStyle/>
                  <a:p>
                    <a:pPr algn="ctr"/>
                    <a:endParaRPr lang="en-GB" sz="2000">
                      <a:solidFill>
                        <a:srgbClr val="CC0066"/>
                      </a:solidFill>
                      <a:latin typeface="Georgia" charset="0"/>
                    </a:endParaRPr>
                  </a:p>
                </p:txBody>
              </p:sp>
              <p:pic>
                <p:nvPicPr>
                  <p:cNvPr id="29741" name="Picture 20"/>
                  <p:cNvPicPr>
                    <a:picLocks noChangeArrowheads="1"/>
                  </p:cNvPicPr>
                  <p:nvPr/>
                </p:nvPicPr>
                <p:blipFill>
                  <a:blip r:embed="rId1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525" y="3222"/>
                    <a:ext cx="363" cy="32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</p:grpSp>
        <p:grpSp>
          <p:nvGrpSpPr>
            <p:cNvPr id="29704" name="Group 116"/>
            <p:cNvGrpSpPr>
              <a:grpSpLocks/>
            </p:cNvGrpSpPr>
            <p:nvPr/>
          </p:nvGrpSpPr>
          <p:grpSpPr bwMode="auto">
            <a:xfrm>
              <a:off x="468" y="1496"/>
              <a:ext cx="4608" cy="2277"/>
              <a:chOff x="468" y="1496"/>
              <a:chExt cx="4608" cy="2277"/>
            </a:xfrm>
          </p:grpSpPr>
          <p:grpSp>
            <p:nvGrpSpPr>
              <p:cNvPr id="29705" name="Group 89"/>
              <p:cNvGrpSpPr>
                <a:grpSpLocks/>
              </p:cNvGrpSpPr>
              <p:nvPr/>
            </p:nvGrpSpPr>
            <p:grpSpPr bwMode="auto">
              <a:xfrm>
                <a:off x="690" y="1496"/>
                <a:ext cx="4386" cy="1770"/>
                <a:chOff x="549" y="1510"/>
                <a:chExt cx="4386" cy="1586"/>
              </a:xfrm>
            </p:grpSpPr>
            <p:sp>
              <p:nvSpPr>
                <p:cNvPr id="29721" name="Rectangle 73"/>
                <p:cNvSpPr>
                  <a:spLocks noChangeArrowheads="1"/>
                </p:cNvSpPr>
                <p:nvPr/>
              </p:nvSpPr>
              <p:spPr bwMode="auto">
                <a:xfrm rot="10800000">
                  <a:off x="549" y="1510"/>
                  <a:ext cx="366" cy="1586"/>
                </a:xfrm>
                <a:prstGeom prst="rect">
                  <a:avLst/>
                </a:prstGeom>
                <a:solidFill>
                  <a:srgbClr val="CCECFF">
                    <a:alpha val="89803"/>
                  </a:srgbClr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125400" prstMaterial="legacyMatte">
                  <a:bevelT w="13500" h="13500" prst="angle"/>
                  <a:bevelB w="13500" h="13500" prst="angle"/>
                  <a:extrusionClr>
                    <a:srgbClr val="CCECFF"/>
                  </a:extrusionClr>
                </a:sp3d>
              </p:spPr>
              <p:txBody>
                <a:bodyPr rot="10800000" vert="eaVert" wrap="none" anchor="ctr">
                  <a:flatTx/>
                </a:bodyPr>
                <a:lstStyle/>
                <a:p>
                  <a:endParaRPr lang="en-GB" sz="1400">
                    <a:solidFill>
                      <a:srgbClr val="A50021"/>
                    </a:solidFill>
                    <a:latin typeface="Georgia" charset="0"/>
                  </a:endParaRPr>
                </a:p>
              </p:txBody>
            </p:sp>
            <p:sp>
              <p:nvSpPr>
                <p:cNvPr id="29722" name="Rectangle 80"/>
                <p:cNvSpPr>
                  <a:spLocks noChangeArrowheads="1"/>
                </p:cNvSpPr>
                <p:nvPr/>
              </p:nvSpPr>
              <p:spPr bwMode="auto">
                <a:xfrm rot="10800000">
                  <a:off x="995" y="1510"/>
                  <a:ext cx="366" cy="1586"/>
                </a:xfrm>
                <a:prstGeom prst="rect">
                  <a:avLst/>
                </a:prstGeom>
                <a:solidFill>
                  <a:srgbClr val="CCECFF">
                    <a:alpha val="89803"/>
                  </a:srgbClr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125400" prstMaterial="legacyMatte">
                  <a:bevelT w="13500" h="13500" prst="angle"/>
                  <a:bevelB w="13500" h="13500" prst="angle"/>
                  <a:extrusionClr>
                    <a:srgbClr val="CCECFF"/>
                  </a:extrusionClr>
                </a:sp3d>
              </p:spPr>
              <p:txBody>
                <a:bodyPr rot="10800000" vert="eaVert" wrap="none" anchor="ctr">
                  <a:flatTx/>
                </a:bodyPr>
                <a:lstStyle/>
                <a:p>
                  <a:endParaRPr lang="en-GB" sz="1400">
                    <a:solidFill>
                      <a:srgbClr val="A50021"/>
                    </a:solidFill>
                    <a:latin typeface="Georgia" charset="0"/>
                  </a:endParaRPr>
                </a:p>
              </p:txBody>
            </p:sp>
            <p:sp>
              <p:nvSpPr>
                <p:cNvPr id="29723" name="Rectangle 81"/>
                <p:cNvSpPr>
                  <a:spLocks noChangeArrowheads="1"/>
                </p:cNvSpPr>
                <p:nvPr/>
              </p:nvSpPr>
              <p:spPr bwMode="auto">
                <a:xfrm rot="10800000">
                  <a:off x="1442" y="1510"/>
                  <a:ext cx="366" cy="1586"/>
                </a:xfrm>
                <a:prstGeom prst="rect">
                  <a:avLst/>
                </a:prstGeom>
                <a:solidFill>
                  <a:srgbClr val="CCECFF">
                    <a:alpha val="89803"/>
                  </a:srgbClr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125400" prstMaterial="legacyMatte">
                  <a:bevelT w="13500" h="13500" prst="angle"/>
                  <a:bevelB w="13500" h="13500" prst="angle"/>
                  <a:extrusionClr>
                    <a:srgbClr val="CCECFF"/>
                  </a:extrusionClr>
                </a:sp3d>
              </p:spPr>
              <p:txBody>
                <a:bodyPr rot="10800000" vert="eaVert" wrap="none" anchor="ctr">
                  <a:flatTx/>
                </a:bodyPr>
                <a:lstStyle/>
                <a:p>
                  <a:endParaRPr lang="en-GB" sz="1400">
                    <a:solidFill>
                      <a:srgbClr val="A50021"/>
                    </a:solidFill>
                    <a:latin typeface="Georgia" charset="0"/>
                  </a:endParaRPr>
                </a:p>
              </p:txBody>
            </p:sp>
            <p:sp>
              <p:nvSpPr>
                <p:cNvPr id="29724" name="Rectangle 82"/>
                <p:cNvSpPr>
                  <a:spLocks noChangeArrowheads="1"/>
                </p:cNvSpPr>
                <p:nvPr/>
              </p:nvSpPr>
              <p:spPr bwMode="auto">
                <a:xfrm rot="10800000">
                  <a:off x="1889" y="1510"/>
                  <a:ext cx="366" cy="1586"/>
                </a:xfrm>
                <a:prstGeom prst="rect">
                  <a:avLst/>
                </a:prstGeom>
                <a:solidFill>
                  <a:srgbClr val="CCECFF">
                    <a:alpha val="89803"/>
                  </a:srgbClr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125400" prstMaterial="legacyMatte">
                  <a:bevelT w="13500" h="13500" prst="angle"/>
                  <a:bevelB w="13500" h="13500" prst="angle"/>
                  <a:extrusionClr>
                    <a:srgbClr val="CCECFF"/>
                  </a:extrusionClr>
                </a:sp3d>
              </p:spPr>
              <p:txBody>
                <a:bodyPr rot="10800000" vert="eaVert" wrap="none" anchor="ctr">
                  <a:flatTx/>
                </a:bodyPr>
                <a:lstStyle/>
                <a:p>
                  <a:endParaRPr lang="en-GB" sz="1400">
                    <a:solidFill>
                      <a:srgbClr val="A50021"/>
                    </a:solidFill>
                    <a:latin typeface="Georgia" charset="0"/>
                  </a:endParaRPr>
                </a:p>
              </p:txBody>
            </p:sp>
            <p:sp>
              <p:nvSpPr>
                <p:cNvPr id="29725" name="Rectangle 83"/>
                <p:cNvSpPr>
                  <a:spLocks noChangeArrowheads="1"/>
                </p:cNvSpPr>
                <p:nvPr/>
              </p:nvSpPr>
              <p:spPr bwMode="auto">
                <a:xfrm rot="10800000">
                  <a:off x="2335" y="1510"/>
                  <a:ext cx="366" cy="1586"/>
                </a:xfrm>
                <a:prstGeom prst="rect">
                  <a:avLst/>
                </a:prstGeom>
                <a:solidFill>
                  <a:srgbClr val="CCECFF">
                    <a:alpha val="89803"/>
                  </a:srgbClr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125400" prstMaterial="legacyMatte">
                  <a:bevelT w="13500" h="13500" prst="angle"/>
                  <a:bevelB w="13500" h="13500" prst="angle"/>
                  <a:extrusionClr>
                    <a:srgbClr val="CCECFF"/>
                  </a:extrusionClr>
                </a:sp3d>
              </p:spPr>
              <p:txBody>
                <a:bodyPr rot="10800000" vert="eaVert" wrap="none" anchor="ctr">
                  <a:flatTx/>
                </a:bodyPr>
                <a:lstStyle/>
                <a:p>
                  <a:endParaRPr lang="en-GB" sz="1400">
                    <a:solidFill>
                      <a:srgbClr val="A50021"/>
                    </a:solidFill>
                    <a:latin typeface="Georgia" charset="0"/>
                  </a:endParaRPr>
                </a:p>
              </p:txBody>
            </p:sp>
            <p:sp>
              <p:nvSpPr>
                <p:cNvPr id="29726" name="Rectangle 86"/>
                <p:cNvSpPr>
                  <a:spLocks noChangeArrowheads="1"/>
                </p:cNvSpPr>
                <p:nvPr/>
              </p:nvSpPr>
              <p:spPr bwMode="auto">
                <a:xfrm rot="10800000">
                  <a:off x="3675" y="1510"/>
                  <a:ext cx="366" cy="1586"/>
                </a:xfrm>
                <a:prstGeom prst="rect">
                  <a:avLst/>
                </a:prstGeom>
                <a:solidFill>
                  <a:srgbClr val="CCECFF">
                    <a:alpha val="89803"/>
                  </a:srgbClr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125400" prstMaterial="legacyMatte">
                  <a:bevelT w="13500" h="13500" prst="angle"/>
                  <a:bevelB w="13500" h="13500" prst="angle"/>
                  <a:extrusionClr>
                    <a:srgbClr val="CCECFF"/>
                  </a:extrusionClr>
                </a:sp3d>
              </p:spPr>
              <p:txBody>
                <a:bodyPr rot="10800000" vert="eaVert" wrap="none" anchor="ctr">
                  <a:flatTx/>
                </a:bodyPr>
                <a:lstStyle/>
                <a:p>
                  <a:endParaRPr lang="en-GB" sz="1400">
                    <a:solidFill>
                      <a:srgbClr val="A50021"/>
                    </a:solidFill>
                    <a:latin typeface="Georgia" charset="0"/>
                  </a:endParaRPr>
                </a:p>
              </p:txBody>
            </p:sp>
            <p:sp>
              <p:nvSpPr>
                <p:cNvPr id="29727" name="Rectangle 87"/>
                <p:cNvSpPr>
                  <a:spLocks noChangeArrowheads="1"/>
                </p:cNvSpPr>
                <p:nvPr/>
              </p:nvSpPr>
              <p:spPr bwMode="auto">
                <a:xfrm rot="10800000">
                  <a:off x="4122" y="1510"/>
                  <a:ext cx="366" cy="1586"/>
                </a:xfrm>
                <a:prstGeom prst="rect">
                  <a:avLst/>
                </a:prstGeom>
                <a:solidFill>
                  <a:srgbClr val="CCECFF">
                    <a:alpha val="89803"/>
                  </a:srgbClr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125400" prstMaterial="legacyMatte">
                  <a:bevelT w="13500" h="13500" prst="angle"/>
                  <a:bevelB w="13500" h="13500" prst="angle"/>
                  <a:extrusionClr>
                    <a:srgbClr val="CCECFF"/>
                  </a:extrusionClr>
                </a:sp3d>
              </p:spPr>
              <p:txBody>
                <a:bodyPr rot="10800000" vert="eaVert" wrap="none" anchor="ctr">
                  <a:flatTx/>
                </a:bodyPr>
                <a:lstStyle/>
                <a:p>
                  <a:endParaRPr lang="en-GB" sz="1400">
                    <a:solidFill>
                      <a:srgbClr val="A50021"/>
                    </a:solidFill>
                    <a:latin typeface="Georgia" charset="0"/>
                  </a:endParaRPr>
                </a:p>
              </p:txBody>
            </p:sp>
            <p:sp>
              <p:nvSpPr>
                <p:cNvPr id="29728" name="Rectangle 88"/>
                <p:cNvSpPr>
                  <a:spLocks noChangeArrowheads="1"/>
                </p:cNvSpPr>
                <p:nvPr/>
              </p:nvSpPr>
              <p:spPr bwMode="auto">
                <a:xfrm rot="10800000">
                  <a:off x="4569" y="1510"/>
                  <a:ext cx="366" cy="1586"/>
                </a:xfrm>
                <a:prstGeom prst="rect">
                  <a:avLst/>
                </a:prstGeom>
                <a:solidFill>
                  <a:srgbClr val="CCECFF">
                    <a:alpha val="89803"/>
                  </a:srgbClr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125400" prstMaterial="legacyMatte">
                  <a:bevelT w="13500" h="13500" prst="angle"/>
                  <a:bevelB w="13500" h="13500" prst="angle"/>
                  <a:extrusionClr>
                    <a:srgbClr val="CCECFF"/>
                  </a:extrusionClr>
                </a:sp3d>
              </p:spPr>
              <p:txBody>
                <a:bodyPr rot="10800000" vert="eaVert" wrap="none" anchor="ctr">
                  <a:flatTx/>
                </a:bodyPr>
                <a:lstStyle/>
                <a:p>
                  <a:endParaRPr lang="en-GB" sz="1400">
                    <a:solidFill>
                      <a:srgbClr val="A50021"/>
                    </a:solidFill>
                    <a:latin typeface="Georgia" charset="0"/>
                  </a:endParaRPr>
                </a:p>
              </p:txBody>
            </p:sp>
          </p:grpSp>
          <p:grpSp>
            <p:nvGrpSpPr>
              <p:cNvPr id="29706" name="Group 24"/>
              <p:cNvGrpSpPr>
                <a:grpSpLocks/>
              </p:cNvGrpSpPr>
              <p:nvPr/>
            </p:nvGrpSpPr>
            <p:grpSpPr bwMode="auto">
              <a:xfrm>
                <a:off x="4534" y="3446"/>
                <a:ext cx="365" cy="326"/>
                <a:chOff x="4568" y="2917"/>
                <a:chExt cx="365" cy="326"/>
              </a:xfrm>
            </p:grpSpPr>
            <p:sp>
              <p:nvSpPr>
                <p:cNvPr id="29719" name="Rectangle 25"/>
                <p:cNvSpPr>
                  <a:spLocks noChangeArrowheads="1"/>
                </p:cNvSpPr>
                <p:nvPr/>
              </p:nvSpPr>
              <p:spPr bwMode="auto">
                <a:xfrm>
                  <a:off x="4570" y="2917"/>
                  <a:ext cx="363" cy="325"/>
                </a:xfrm>
                <a:prstGeom prst="rect">
                  <a:avLst/>
                </a:prstGeom>
                <a:solidFill>
                  <a:srgbClr val="CC0000"/>
                </a:solidFill>
                <a:ln w="9525">
                  <a:miter lim="800000"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CC0000"/>
                  </a:extrusionClr>
                </a:sp3d>
              </p:spPr>
              <p:txBody>
                <a:bodyPr wrap="none" anchor="ctr">
                  <a:flatTx/>
                </a:bodyPr>
                <a:lstStyle/>
                <a:p>
                  <a:pPr algn="ctr"/>
                  <a:endParaRPr lang="en-GB" sz="2000">
                    <a:solidFill>
                      <a:srgbClr val="CC0066"/>
                    </a:solidFill>
                    <a:latin typeface="Georgia" charset="0"/>
                  </a:endParaRPr>
                </a:p>
              </p:txBody>
            </p:sp>
            <p:pic>
              <p:nvPicPr>
                <p:cNvPr id="29720" name="Picture 26" descr="HPCxPhoto">
                  <a:hlinkClick r:id="rId13"/>
                </p:cNvPr>
                <p:cNvPicPr>
                  <a:picLocks noChangeArrowheads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68" y="2919"/>
                  <a:ext cx="365" cy="3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478210" name="Rectangle 2"/>
              <p:cNvSpPr>
                <a:spLocks noChangeArrowheads="1"/>
              </p:cNvSpPr>
              <p:nvPr/>
            </p:nvSpPr>
            <p:spPr bwMode="auto">
              <a:xfrm>
                <a:off x="509" y="3037"/>
                <a:ext cx="4400" cy="266"/>
              </a:xfrm>
              <a:prstGeom prst="rect">
                <a:avLst/>
              </a:prstGeom>
              <a:solidFill>
                <a:srgbClr val="66FF33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66FF33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GB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eorgia" charset="0"/>
                  </a:rPr>
                  <a:t>Linking at the speed of the light</a:t>
                </a:r>
              </a:p>
            </p:txBody>
          </p:sp>
          <p:sp>
            <p:nvSpPr>
              <p:cNvPr id="478211" name="Rectangle 3"/>
              <p:cNvSpPr>
                <a:spLocks noChangeArrowheads="1"/>
              </p:cNvSpPr>
              <p:nvPr/>
            </p:nvSpPr>
            <p:spPr bwMode="auto">
              <a:xfrm>
                <a:off x="509" y="2647"/>
                <a:ext cx="4400" cy="266"/>
              </a:xfrm>
              <a:prstGeom prst="rect">
                <a:avLst/>
              </a:prstGeom>
              <a:solidFill>
                <a:srgbClr val="3399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3399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GB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eorgia" charset="0"/>
                  </a:rPr>
                  <a:t>Sharing computers, software and instruments</a:t>
                </a:r>
              </a:p>
            </p:txBody>
          </p:sp>
          <p:sp>
            <p:nvSpPr>
              <p:cNvPr id="478212" name="Rectangle 4"/>
              <p:cNvSpPr>
                <a:spLocks noChangeArrowheads="1"/>
              </p:cNvSpPr>
              <p:nvPr/>
            </p:nvSpPr>
            <p:spPr bwMode="auto">
              <a:xfrm>
                <a:off x="509" y="2256"/>
                <a:ext cx="4400" cy="264"/>
              </a:xfrm>
              <a:prstGeom prst="rect">
                <a:avLst/>
              </a:prstGeom>
              <a:solidFill>
                <a:srgbClr val="CC66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CC66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n-GB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Georgia" charset="0"/>
                  </a:rPr>
                  <a:t>Sharing and federating scientific data</a:t>
                </a:r>
              </a:p>
            </p:txBody>
          </p:sp>
          <p:grpSp>
            <p:nvGrpSpPr>
              <p:cNvPr id="29710" name="Group 109"/>
              <p:cNvGrpSpPr>
                <a:grpSpLocks/>
              </p:cNvGrpSpPr>
              <p:nvPr/>
            </p:nvGrpSpPr>
            <p:grpSpPr bwMode="auto">
              <a:xfrm>
                <a:off x="2037" y="1775"/>
                <a:ext cx="3018" cy="1998"/>
                <a:chOff x="2037" y="1472"/>
                <a:chExt cx="3018" cy="1998"/>
              </a:xfrm>
            </p:grpSpPr>
            <p:sp>
              <p:nvSpPr>
                <p:cNvPr id="29717" name="Freeform 91"/>
                <p:cNvSpPr>
                  <a:spLocks/>
                </p:cNvSpPr>
                <p:nvPr/>
              </p:nvSpPr>
              <p:spPr bwMode="auto">
                <a:xfrm>
                  <a:off x="2037" y="1472"/>
                  <a:ext cx="3018" cy="1998"/>
                </a:xfrm>
                <a:custGeom>
                  <a:avLst/>
                  <a:gdLst>
                    <a:gd name="T0" fmla="*/ 263 w 3018"/>
                    <a:gd name="T1" fmla="*/ 1990 h 1998"/>
                    <a:gd name="T2" fmla="*/ 1576 w 3018"/>
                    <a:gd name="T3" fmla="*/ 1 h 1998"/>
                    <a:gd name="T4" fmla="*/ 2859 w 3018"/>
                    <a:gd name="T5" fmla="*/ 1996 h 1998"/>
                    <a:gd name="T6" fmla="*/ 2497 w 3018"/>
                    <a:gd name="T7" fmla="*/ 1998 h 1998"/>
                    <a:gd name="T8" fmla="*/ 1583 w 3018"/>
                    <a:gd name="T9" fmla="*/ 376 h 1998"/>
                    <a:gd name="T10" fmla="*/ 619 w 3018"/>
                    <a:gd name="T11" fmla="*/ 1994 h 1998"/>
                    <a:gd name="T12" fmla="*/ 263 w 3018"/>
                    <a:gd name="T13" fmla="*/ 1990 h 199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018"/>
                    <a:gd name="T22" fmla="*/ 0 h 1998"/>
                    <a:gd name="T23" fmla="*/ 3018 w 3018"/>
                    <a:gd name="T24" fmla="*/ 1998 h 199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018" h="1998">
                      <a:moveTo>
                        <a:pt x="263" y="1990"/>
                      </a:moveTo>
                      <a:cubicBezTo>
                        <a:pt x="255" y="1262"/>
                        <a:pt x="439" y="0"/>
                        <a:pt x="1576" y="1"/>
                      </a:cubicBezTo>
                      <a:cubicBezTo>
                        <a:pt x="2675" y="0"/>
                        <a:pt x="2865" y="1247"/>
                        <a:pt x="2859" y="1996"/>
                      </a:cubicBezTo>
                      <a:cubicBezTo>
                        <a:pt x="2297" y="1996"/>
                        <a:pt x="3018" y="1998"/>
                        <a:pt x="2497" y="1998"/>
                      </a:cubicBezTo>
                      <a:cubicBezTo>
                        <a:pt x="2492" y="1293"/>
                        <a:pt x="2331" y="380"/>
                        <a:pt x="1583" y="376"/>
                      </a:cubicBezTo>
                      <a:cubicBezTo>
                        <a:pt x="835" y="372"/>
                        <a:pt x="615" y="1283"/>
                        <a:pt x="619" y="1994"/>
                      </a:cubicBezTo>
                      <a:cubicBezTo>
                        <a:pt x="0" y="1994"/>
                        <a:pt x="871" y="1990"/>
                        <a:pt x="263" y="1990"/>
                      </a:cubicBezTo>
                      <a:close/>
                    </a:path>
                  </a:pathLst>
                </a:custGeom>
                <a:solidFill>
                  <a:srgbClr val="FFFFFF">
                    <a:alpha val="50195"/>
                  </a:srgbClr>
                </a:solidFill>
                <a:ln w="9525">
                  <a:round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87300" prstMaterial="legacyMatte">
                  <a:bevelT w="13500" h="13500" prst="angle"/>
                  <a:bevelB w="13500" h="13500" prst="angle"/>
                  <a:extrusionClr>
                    <a:srgbClr val="DDDDDD"/>
                  </a:extrusionClr>
                </a:sp3d>
              </p:spPr>
              <p:txBody>
                <a:bodyPr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29718" name="WordArt 100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870" y="1590"/>
                  <a:ext cx="1464" cy="794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spcFirstLastPara="1" wrap="none" fromWordArt="1">
                  <a:prstTxWarp prst="textArchUp">
                    <a:avLst>
                      <a:gd name="adj" fmla="val 11812748"/>
                    </a:avLst>
                  </a:prstTxWarp>
                </a:bodyPr>
                <a:lstStyle/>
                <a:p>
                  <a:pPr algn="ctr"/>
                  <a:r>
                    <a:rPr lang="en-US" sz="3600" kern="10">
                      <a:solidFill>
                        <a:srgbClr val="A50021"/>
                      </a:solidFill>
                      <a:latin typeface="Arial Black"/>
                      <a:ea typeface="Arial Black"/>
                      <a:cs typeface="Arial Black"/>
                    </a:rPr>
                    <a:t>astronomy community</a:t>
                  </a:r>
                </a:p>
              </p:txBody>
            </p:sp>
          </p:grpSp>
          <p:grpSp>
            <p:nvGrpSpPr>
              <p:cNvPr id="29711" name="Group 111"/>
              <p:cNvGrpSpPr>
                <a:grpSpLocks/>
              </p:cNvGrpSpPr>
              <p:nvPr/>
            </p:nvGrpSpPr>
            <p:grpSpPr bwMode="auto">
              <a:xfrm>
                <a:off x="468" y="1767"/>
                <a:ext cx="1748" cy="2002"/>
                <a:chOff x="468" y="1464"/>
                <a:chExt cx="1748" cy="2002"/>
              </a:xfrm>
            </p:grpSpPr>
            <p:sp>
              <p:nvSpPr>
                <p:cNvPr id="29715" name="Freeform 103"/>
                <p:cNvSpPr>
                  <a:spLocks/>
                </p:cNvSpPr>
                <p:nvPr/>
              </p:nvSpPr>
              <p:spPr bwMode="auto">
                <a:xfrm>
                  <a:off x="468" y="1464"/>
                  <a:ext cx="1748" cy="2002"/>
                </a:xfrm>
                <a:custGeom>
                  <a:avLst/>
                  <a:gdLst>
                    <a:gd name="T0" fmla="*/ 42 w 1748"/>
                    <a:gd name="T1" fmla="*/ 2000 h 2002"/>
                    <a:gd name="T2" fmla="*/ 892 w 1748"/>
                    <a:gd name="T3" fmla="*/ 1 h 2002"/>
                    <a:gd name="T4" fmla="*/ 1744 w 1748"/>
                    <a:gd name="T5" fmla="*/ 1998 h 2002"/>
                    <a:gd name="T6" fmla="*/ 1382 w 1748"/>
                    <a:gd name="T7" fmla="*/ 2000 h 2002"/>
                    <a:gd name="T8" fmla="*/ 896 w 1748"/>
                    <a:gd name="T9" fmla="*/ 376 h 2002"/>
                    <a:gd name="T10" fmla="*/ 402 w 1748"/>
                    <a:gd name="T11" fmla="*/ 2002 h 2002"/>
                    <a:gd name="T12" fmla="*/ 42 w 1748"/>
                    <a:gd name="T13" fmla="*/ 2000 h 20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748"/>
                    <a:gd name="T22" fmla="*/ 0 h 2002"/>
                    <a:gd name="T23" fmla="*/ 1748 w 1748"/>
                    <a:gd name="T24" fmla="*/ 2002 h 200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748" h="2002">
                      <a:moveTo>
                        <a:pt x="42" y="2000"/>
                      </a:moveTo>
                      <a:cubicBezTo>
                        <a:pt x="37" y="1272"/>
                        <a:pt x="152" y="0"/>
                        <a:pt x="892" y="1"/>
                      </a:cubicBezTo>
                      <a:cubicBezTo>
                        <a:pt x="1606" y="0"/>
                        <a:pt x="1748" y="1249"/>
                        <a:pt x="1744" y="1998"/>
                      </a:cubicBezTo>
                      <a:cubicBezTo>
                        <a:pt x="1379" y="1998"/>
                        <a:pt x="1718" y="2002"/>
                        <a:pt x="1382" y="2000"/>
                      </a:cubicBezTo>
                      <a:cubicBezTo>
                        <a:pt x="1379" y="1295"/>
                        <a:pt x="1278" y="372"/>
                        <a:pt x="896" y="376"/>
                      </a:cubicBezTo>
                      <a:cubicBezTo>
                        <a:pt x="514" y="380"/>
                        <a:pt x="400" y="1291"/>
                        <a:pt x="402" y="2002"/>
                      </a:cubicBezTo>
                      <a:cubicBezTo>
                        <a:pt x="0" y="2002"/>
                        <a:pt x="437" y="2000"/>
                        <a:pt x="42" y="2000"/>
                      </a:cubicBezTo>
                      <a:close/>
                    </a:path>
                  </a:pathLst>
                </a:custGeom>
                <a:solidFill>
                  <a:srgbClr val="FFFFFF">
                    <a:alpha val="50195"/>
                  </a:srgbClr>
                </a:solidFill>
                <a:ln w="9525">
                  <a:round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87300" prstMaterial="legacyMatte">
                  <a:bevelT w="13500" h="13500" prst="angle"/>
                  <a:bevelB w="13500" h="13500" prst="angle"/>
                  <a:extrusionClr>
                    <a:srgbClr val="DDDDDD"/>
                  </a:extrusionClr>
                </a:sp3d>
              </p:spPr>
              <p:txBody>
                <a:bodyPr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29716" name="WordArt 104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906" y="1570"/>
                  <a:ext cx="906" cy="674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spcFirstLastPara="1" wrap="none" fromWordArt="1">
                  <a:prstTxWarp prst="textArchUp">
                    <a:avLst>
                      <a:gd name="adj" fmla="val 11433988"/>
                    </a:avLst>
                  </a:prstTxWarp>
                </a:bodyPr>
                <a:lstStyle/>
                <a:p>
                  <a:pPr algn="ctr"/>
                  <a:r>
                    <a:rPr lang="en-US" sz="3600" kern="10">
                      <a:solidFill>
                        <a:srgbClr val="A50021"/>
                      </a:solidFill>
                      <a:latin typeface="Arial Black"/>
                      <a:ea typeface="Arial Black"/>
                      <a:cs typeface="Arial Black"/>
                    </a:rPr>
                    <a:t>physics community</a:t>
                  </a:r>
                </a:p>
              </p:txBody>
            </p:sp>
          </p:grpSp>
          <p:grpSp>
            <p:nvGrpSpPr>
              <p:cNvPr id="29712" name="Group 110"/>
              <p:cNvGrpSpPr>
                <a:grpSpLocks/>
              </p:cNvGrpSpPr>
              <p:nvPr/>
            </p:nvGrpSpPr>
            <p:grpSpPr bwMode="auto">
              <a:xfrm>
                <a:off x="1141" y="1775"/>
                <a:ext cx="3018" cy="1998"/>
                <a:chOff x="1141" y="1472"/>
                <a:chExt cx="3018" cy="1998"/>
              </a:xfrm>
            </p:grpSpPr>
            <p:sp>
              <p:nvSpPr>
                <p:cNvPr id="29713" name="Freeform 107"/>
                <p:cNvSpPr>
                  <a:spLocks/>
                </p:cNvSpPr>
                <p:nvPr/>
              </p:nvSpPr>
              <p:spPr bwMode="auto">
                <a:xfrm>
                  <a:off x="1141" y="1472"/>
                  <a:ext cx="3018" cy="1998"/>
                </a:xfrm>
                <a:custGeom>
                  <a:avLst/>
                  <a:gdLst>
                    <a:gd name="T0" fmla="*/ 263 w 3018"/>
                    <a:gd name="T1" fmla="*/ 1990 h 1998"/>
                    <a:gd name="T2" fmla="*/ 1576 w 3018"/>
                    <a:gd name="T3" fmla="*/ 1 h 1998"/>
                    <a:gd name="T4" fmla="*/ 2859 w 3018"/>
                    <a:gd name="T5" fmla="*/ 1996 h 1998"/>
                    <a:gd name="T6" fmla="*/ 2497 w 3018"/>
                    <a:gd name="T7" fmla="*/ 1998 h 1998"/>
                    <a:gd name="T8" fmla="*/ 1583 w 3018"/>
                    <a:gd name="T9" fmla="*/ 376 h 1998"/>
                    <a:gd name="T10" fmla="*/ 619 w 3018"/>
                    <a:gd name="T11" fmla="*/ 1994 h 1998"/>
                    <a:gd name="T12" fmla="*/ 263 w 3018"/>
                    <a:gd name="T13" fmla="*/ 1990 h 199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018"/>
                    <a:gd name="T22" fmla="*/ 0 h 1998"/>
                    <a:gd name="T23" fmla="*/ 3018 w 3018"/>
                    <a:gd name="T24" fmla="*/ 1998 h 199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018" h="1998">
                      <a:moveTo>
                        <a:pt x="263" y="1990"/>
                      </a:moveTo>
                      <a:cubicBezTo>
                        <a:pt x="255" y="1262"/>
                        <a:pt x="439" y="0"/>
                        <a:pt x="1576" y="1"/>
                      </a:cubicBezTo>
                      <a:cubicBezTo>
                        <a:pt x="2675" y="0"/>
                        <a:pt x="2865" y="1247"/>
                        <a:pt x="2859" y="1996"/>
                      </a:cubicBezTo>
                      <a:cubicBezTo>
                        <a:pt x="2297" y="1996"/>
                        <a:pt x="3018" y="1998"/>
                        <a:pt x="2497" y="1998"/>
                      </a:cubicBezTo>
                      <a:cubicBezTo>
                        <a:pt x="2492" y="1293"/>
                        <a:pt x="2331" y="380"/>
                        <a:pt x="1583" y="376"/>
                      </a:cubicBezTo>
                      <a:cubicBezTo>
                        <a:pt x="835" y="372"/>
                        <a:pt x="615" y="1283"/>
                        <a:pt x="619" y="1994"/>
                      </a:cubicBezTo>
                      <a:cubicBezTo>
                        <a:pt x="0" y="1994"/>
                        <a:pt x="871" y="1990"/>
                        <a:pt x="263" y="1990"/>
                      </a:cubicBezTo>
                      <a:close/>
                    </a:path>
                  </a:pathLst>
                </a:custGeom>
                <a:solidFill>
                  <a:srgbClr val="FFFFFF">
                    <a:alpha val="50195"/>
                  </a:srgbClr>
                </a:solidFill>
                <a:ln w="9525">
                  <a:round/>
                  <a:headEnd/>
                  <a:tailEnd/>
                </a:ln>
                <a:scene3d>
                  <a:camera prst="legacyObliqueTopRight"/>
                  <a:lightRig rig="legacyFlat3" dir="b"/>
                </a:scene3d>
                <a:sp3d extrusionH="87300" prstMaterial="legacyMatte">
                  <a:bevelT w="13500" h="13500" prst="angle"/>
                  <a:bevelB w="13500" h="13500" prst="angle"/>
                  <a:extrusionClr>
                    <a:srgbClr val="DDDDDD"/>
                  </a:extrusionClr>
                </a:sp3d>
              </p:spPr>
              <p:txBody>
                <a:bodyPr>
                  <a:flatTx/>
                </a:bodyPr>
                <a:lstStyle/>
                <a:p>
                  <a:endParaRPr lang="en-US"/>
                </a:p>
              </p:txBody>
            </p:sp>
            <p:sp>
              <p:nvSpPr>
                <p:cNvPr id="29714" name="WordArt 108"/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1974" y="1590"/>
                  <a:ext cx="1464" cy="794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spcFirstLastPara="1" wrap="none" fromWordArt="1">
                  <a:prstTxWarp prst="textArchUp">
                    <a:avLst>
                      <a:gd name="adj" fmla="val 12013604"/>
                    </a:avLst>
                  </a:prstTxWarp>
                </a:bodyPr>
                <a:lstStyle/>
                <a:p>
                  <a:pPr algn="ctr"/>
                  <a:r>
                    <a:rPr lang="en-US" sz="3600" kern="10">
                      <a:solidFill>
                        <a:srgbClr val="A50021"/>
                      </a:solidFill>
                      <a:latin typeface="Arial Black"/>
                      <a:ea typeface="Arial Black"/>
                      <a:cs typeface="Arial Black"/>
                    </a:rPr>
                    <a:t>biomedics community</a:t>
                  </a:r>
                </a:p>
              </p:txBody>
            </p:sp>
          </p:grpSp>
        </p:grpSp>
      </p:grpSp>
      <p:sp>
        <p:nvSpPr>
          <p:cNvPr id="29701" name="Rectangle 114"/>
          <p:cNvSpPr>
            <a:spLocks noChangeArrowheads="1"/>
          </p:cNvSpPr>
          <p:nvPr/>
        </p:nvSpPr>
        <p:spPr bwMode="auto">
          <a:xfrm>
            <a:off x="457200" y="1588046"/>
            <a:ext cx="8229600" cy="1200329"/>
          </a:xfrm>
          <a:prstGeom prst="rect">
            <a:avLst/>
          </a:prstGeom>
          <a:solidFill>
            <a:srgbClr val="FFCC66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A50021"/>
                </a:solidFill>
                <a:latin typeface="Verdana" charset="0"/>
              </a:rPr>
              <a:t>e-Infrastructures Vision</a:t>
            </a:r>
            <a:br>
              <a:rPr lang="en-US" dirty="0">
                <a:solidFill>
                  <a:srgbClr val="A50021"/>
                </a:solidFill>
                <a:latin typeface="Verdana" charset="0"/>
              </a:rPr>
            </a:br>
            <a:r>
              <a:rPr lang="en-US" i="1" dirty="0">
                <a:solidFill>
                  <a:srgbClr val="A50021"/>
                </a:solidFill>
                <a:latin typeface="Verdana" charset="0"/>
              </a:rPr>
              <a:t>empower research communities through ubiquitous, trusted and easy access to services for data, computation, communication and collaborative work</a:t>
            </a:r>
            <a:endParaRPr lang="en-GB" i="1" dirty="0">
              <a:solidFill>
                <a:srgbClr val="A50021"/>
              </a:solidFill>
              <a:latin typeface="Verdana" charset="0"/>
            </a:endParaRPr>
          </a:p>
        </p:txBody>
      </p:sp>
      <p:sp>
        <p:nvSpPr>
          <p:cNvPr id="59" name="Title 1"/>
          <p:cNvSpPr txBox="1">
            <a:spLocks/>
          </p:cNvSpPr>
          <p:nvPr/>
        </p:nvSpPr>
        <p:spPr>
          <a:xfrm>
            <a:off x="323850" y="692697"/>
            <a:ext cx="8229600" cy="777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>
              <a:spcBef>
                <a:spcPct val="0"/>
              </a:spcBef>
              <a:buNone/>
              <a:defRPr sz="3600">
                <a:solidFill>
                  <a:srgbClr val="C13424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mtClean="0"/>
              <a:t>Building the Generic Data Infrastructure Layer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342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4348-DC2E-4C46-A357-1ED243B754D0}" type="slidenum">
              <a:rPr lang="es-E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9</a:t>
            </a:fld>
            <a:endParaRPr lang="es-E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" name="Picture 3" descr="DCI_Evolu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08484" y="5410617"/>
            <a:ext cx="1236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Today</a:t>
            </a:r>
          </a:p>
        </p:txBody>
      </p:sp>
      <p:pic>
        <p:nvPicPr>
          <p:cNvPr id="12" name="Picture 11" descr="EUDAT-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490" y="988353"/>
            <a:ext cx="1568165" cy="956199"/>
          </a:xfrm>
          <a:prstGeom prst="rect">
            <a:avLst/>
          </a:prstGeom>
        </p:spPr>
      </p:pic>
      <p:pic>
        <p:nvPicPr>
          <p:cNvPr id="14" name="Picture 13" descr="EGI_Logo_RGB_315x250px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952" y="2099621"/>
            <a:ext cx="1568165" cy="1244575"/>
          </a:xfrm>
          <a:prstGeom prst="rect">
            <a:avLst/>
          </a:prstGeom>
        </p:spPr>
      </p:pic>
      <p:pic>
        <p:nvPicPr>
          <p:cNvPr id="15" name="Picture 14" descr="PRACE_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236" y="3492525"/>
            <a:ext cx="1664881" cy="1037848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853374" y="4470054"/>
            <a:ext cx="6811886" cy="901700"/>
            <a:chOff x="853374" y="4470053"/>
            <a:chExt cx="6811886" cy="901700"/>
          </a:xfrm>
        </p:grpSpPr>
        <p:sp>
          <p:nvSpPr>
            <p:cNvPr id="18" name="Rectangle 17"/>
            <p:cNvSpPr/>
            <p:nvPr/>
          </p:nvSpPr>
          <p:spPr>
            <a:xfrm>
              <a:off x="853374" y="4787525"/>
              <a:ext cx="6811886" cy="5842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379260" y="4470053"/>
              <a:ext cx="2286000" cy="901700"/>
            </a:xfrm>
            <a:prstGeom prst="rect">
              <a:avLst/>
            </a:prstGeom>
          </p:spPr>
        </p:pic>
      </p:grpSp>
      <p:grpSp>
        <p:nvGrpSpPr>
          <p:cNvPr id="5" name="Group 4"/>
          <p:cNvGrpSpPr/>
          <p:nvPr/>
        </p:nvGrpSpPr>
        <p:grpSpPr>
          <a:xfrm>
            <a:off x="179512" y="5397117"/>
            <a:ext cx="7183318" cy="765650"/>
            <a:chOff x="179512" y="5397111"/>
            <a:chExt cx="7183318" cy="765649"/>
          </a:xfrm>
        </p:grpSpPr>
        <p:grpSp>
          <p:nvGrpSpPr>
            <p:cNvPr id="20" name="Group 19"/>
            <p:cNvGrpSpPr/>
            <p:nvPr/>
          </p:nvGrpSpPr>
          <p:grpSpPr>
            <a:xfrm>
              <a:off x="575531" y="5397111"/>
              <a:ext cx="6787299" cy="765649"/>
              <a:chOff x="575531" y="5397111"/>
              <a:chExt cx="6787299" cy="765649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3830273" y="5397111"/>
                <a:ext cx="983462" cy="523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2008</a:t>
                </a:r>
              </a:p>
            </p:txBody>
          </p:sp>
          <p:cxnSp>
            <p:nvCxnSpPr>
              <p:cNvPr id="8" name="Straight Arrow Connector 7"/>
              <p:cNvCxnSpPr/>
              <p:nvPr/>
            </p:nvCxnSpPr>
            <p:spPr>
              <a:xfrm>
                <a:off x="575531" y="6138593"/>
                <a:ext cx="6787299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2738735" y="5793428"/>
                <a:ext cx="10483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Timeline</a:t>
                </a: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79512" y="5399899"/>
              <a:ext cx="1193155" cy="52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~2000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337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31 0.02613 L -0.19747 -0.10381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98" y="-64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EUDA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1">
                <a:lumMod val="75000"/>
                <a:lumOff val="25000"/>
              </a:schemeClr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50734</TotalTime>
  <Words>2196</Words>
  <Application>Microsoft Macintosh PowerPoint</Application>
  <PresentationFormat>On-screen Show (4:3)</PresentationFormat>
  <Paragraphs>324</Paragraphs>
  <Slides>39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EUDAT_Template</vt:lpstr>
      <vt:lpstr>Office Theme</vt:lpstr>
      <vt:lpstr> EUDAT  Data Services for Research “The Story”  </vt:lpstr>
      <vt:lpstr>The Issue</vt:lpstr>
      <vt:lpstr>Research - Collaborations - Infrastructures</vt:lpstr>
      <vt:lpstr>Pan-European RI data challenges requires pan-European solutions </vt:lpstr>
      <vt:lpstr>The Background</vt:lpstr>
      <vt:lpstr>History of the EUDAT concept</vt:lpstr>
      <vt:lpstr>EC e-Infrastructure Vision (~2005)</vt:lpstr>
      <vt:lpstr>PowerPoint Presentation</vt:lpstr>
      <vt:lpstr>PowerPoint Presentation</vt:lpstr>
      <vt:lpstr>The analysis</vt:lpstr>
      <vt:lpstr>Complex Collaborations – Complex Workflows</vt:lpstr>
      <vt:lpstr>Research Infrastructures – Where is it going?</vt:lpstr>
      <vt:lpstr>We need to promote synergy</vt:lpstr>
      <vt:lpstr>Integrating e-Infra and RIs</vt:lpstr>
      <vt:lpstr>Bridging National and European solutions</vt:lpstr>
      <vt:lpstr>E-Infrastructure Commons</vt:lpstr>
      <vt:lpstr>Roles and Responsibilities</vt:lpstr>
      <vt:lpstr>Customers and Flavour of the Currency</vt:lpstr>
      <vt:lpstr>Follow the Money</vt:lpstr>
      <vt:lpstr>The Solution</vt:lpstr>
      <vt:lpstr>Consortium</vt:lpstr>
      <vt:lpstr>PowerPoint Presentation</vt:lpstr>
      <vt:lpstr>PowerPoint Presentation</vt:lpstr>
      <vt:lpstr>Service-Oriented</vt:lpstr>
      <vt:lpstr>New Proposal: EUDAT2020</vt:lpstr>
      <vt:lpstr>References and Acknowledgments</vt:lpstr>
      <vt:lpstr>Thank you</vt:lpstr>
      <vt:lpstr>About the Services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Here goes the title</dc:title>
  <dc:creator>bscuser</dc:creator>
  <cp:lastModifiedBy>Per Öster</cp:lastModifiedBy>
  <cp:revision>554</cp:revision>
  <cp:lastPrinted>2014-09-18T09:39:34Z</cp:lastPrinted>
  <dcterms:created xsi:type="dcterms:W3CDTF">2012-01-16T09:02:25Z</dcterms:created>
  <dcterms:modified xsi:type="dcterms:W3CDTF">2014-10-23T14:17:03Z</dcterms:modified>
</cp:coreProperties>
</file>