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325" r:id="rId3"/>
    <p:sldId id="324" r:id="rId4"/>
    <p:sldId id="33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705" autoAdjust="0"/>
  </p:normalViewPr>
  <p:slideViewPr>
    <p:cSldViewPr snapToGrid="0" snapToObjects="1">
      <p:cViewPr>
        <p:scale>
          <a:sx n="77" d="100"/>
          <a:sy n="77" d="100"/>
        </p:scale>
        <p:origin x="-948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71C27-8D1A-4F69-9FE7-CBFFBC912E87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C3E3C-A7D2-44BB-ADF7-E933EF842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46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Univer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88" y="0"/>
            <a:ext cx="9172575" cy="5915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09875"/>
            <a:ext cx="9144000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Placeholder 5" descr="shutterstock_7693891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59" t="18909" r="17081"/>
          <a:stretch>
            <a:fillRect/>
          </a:stretch>
        </p:blipFill>
        <p:spPr bwMode="auto">
          <a:xfrm>
            <a:off x="6858000" y="0"/>
            <a:ext cx="2286000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Placeholder 10" descr="shutterstock_1070852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4" r="23894"/>
          <a:stretch>
            <a:fillRect/>
          </a:stretch>
        </p:blipFill>
        <p:spPr bwMode="auto">
          <a:xfrm>
            <a:off x="0" y="0"/>
            <a:ext cx="2271713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Placeholder 12" descr="shutterstock_1202063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07" t="7475" r="33949" b="23048"/>
          <a:stretch>
            <a:fillRect/>
          </a:stretch>
        </p:blipFill>
        <p:spPr bwMode="auto">
          <a:xfrm>
            <a:off x="2286000" y="0"/>
            <a:ext cx="2271713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Placeholder 8" descr="shutterstock_58382266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48" r="21448"/>
          <a:stretch>
            <a:fillRect/>
          </a:stretch>
        </p:blipFill>
        <p:spPr bwMode="auto">
          <a:xfrm>
            <a:off x="4572000" y="0"/>
            <a:ext cx="2271713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0912" y="3157836"/>
            <a:ext cx="7909316" cy="76505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0913" y="4165407"/>
            <a:ext cx="7909316" cy="42976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442206" y="4887456"/>
            <a:ext cx="7918022" cy="37800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BA54C-15D4-9240-8562-B9A40EF211EB}" type="datetime1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22AA5-3C49-2E42-8195-7332F437CD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959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23"/>
          </p:nvPr>
        </p:nvSpPr>
        <p:spPr>
          <a:xfrm>
            <a:off x="374826" y="1644650"/>
            <a:ext cx="4035425" cy="4367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4"/>
          </p:nvPr>
        </p:nvSpPr>
        <p:spPr>
          <a:xfrm>
            <a:off x="4738863" y="1644650"/>
            <a:ext cx="4035425" cy="4367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6"/>
          <p:cNvSpPr>
            <a:spLocks noGrp="1"/>
          </p:cNvSpPr>
          <p:nvPr>
            <p:ph type="title"/>
          </p:nvPr>
        </p:nvSpPr>
        <p:spPr>
          <a:xfrm>
            <a:off x="365760" y="135133"/>
            <a:ext cx="8325805" cy="10760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67590-0BC9-4B4A-95A3-307D97AD4B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CA678-D006-7B41-A446-6998EA1314C2}" type="datetime1">
              <a:rPr lang="en-US"/>
              <a:pPr>
                <a:defRPr/>
              </a:pPr>
              <a:t>6/10/2014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997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366889" y="1645920"/>
            <a:ext cx="4035247" cy="78982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600" b="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idx="17"/>
          </p:nvPr>
        </p:nvSpPr>
        <p:spPr>
          <a:xfrm>
            <a:off x="4703762" y="1645920"/>
            <a:ext cx="4045126" cy="78982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4"/>
          </p:nvPr>
        </p:nvSpPr>
        <p:spPr>
          <a:xfrm>
            <a:off x="357187" y="2659063"/>
            <a:ext cx="404495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5"/>
          </p:nvPr>
        </p:nvSpPr>
        <p:spPr>
          <a:xfrm>
            <a:off x="4703762" y="2659063"/>
            <a:ext cx="404495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itle 6"/>
          <p:cNvSpPr>
            <a:spLocks noGrp="1"/>
          </p:cNvSpPr>
          <p:nvPr>
            <p:ph type="title"/>
          </p:nvPr>
        </p:nvSpPr>
        <p:spPr>
          <a:xfrm>
            <a:off x="365760" y="135133"/>
            <a:ext cx="8325805" cy="10760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3C417-35D1-DE4B-9003-F2E94344F5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1F2DA-4C0E-AF48-AAE7-6B5FD0673F17}" type="datetime1">
              <a:rPr lang="en-US"/>
              <a:pPr>
                <a:defRPr/>
              </a:pPr>
              <a:t>6/10/2014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069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21"/>
          </p:nvPr>
        </p:nvSpPr>
        <p:spPr>
          <a:xfrm>
            <a:off x="4678538" y="1644650"/>
            <a:ext cx="4035425" cy="4367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365760" y="135133"/>
            <a:ext cx="8325805" cy="10760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365125" y="1644650"/>
            <a:ext cx="3997325" cy="4367213"/>
          </a:xfrm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Pct val="135000"/>
              <a:buFontTx/>
              <a:buNone/>
              <a:tabLst/>
              <a:defRPr sz="20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A4596-0E95-4845-A51E-381771D71C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3548A-BD02-5246-9AB8-6847FF416924}" type="datetime1">
              <a:rPr lang="en-US"/>
              <a:pPr>
                <a:defRPr/>
              </a:pPr>
              <a:t>6/10/2014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2272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23"/>
          </p:nvPr>
        </p:nvSpPr>
        <p:spPr>
          <a:xfrm>
            <a:off x="390702" y="1644650"/>
            <a:ext cx="4035425" cy="4367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65760" y="135133"/>
            <a:ext cx="8325805" cy="10760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752975" y="1644650"/>
            <a:ext cx="3987800" cy="2011363"/>
          </a:xfrm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Pct val="135000"/>
              <a:buFontTx/>
              <a:buNone/>
              <a:tabLst/>
              <a:defRPr sz="20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752975" y="4006850"/>
            <a:ext cx="3987800" cy="2011363"/>
          </a:xfrm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Pct val="135000"/>
              <a:buFontTx/>
              <a:buNone/>
              <a:tabLst/>
              <a:defRPr sz="20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93407-65FC-FE4D-88F4-AEF403839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8D185-C16F-1640-8DAC-102BF7935C96}" type="datetime1">
              <a:rPr lang="en-US"/>
              <a:pPr>
                <a:defRPr/>
              </a:pPr>
              <a:t>6/10/2014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009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/>
          <p:cNvSpPr>
            <a:spLocks noGrp="1"/>
          </p:cNvSpPr>
          <p:nvPr>
            <p:ph sz="half" idx="16"/>
          </p:nvPr>
        </p:nvSpPr>
        <p:spPr>
          <a:xfrm>
            <a:off x="370987" y="1645920"/>
            <a:ext cx="3992697" cy="2057400"/>
          </a:xfrm>
          <a:prstGeom prst="rect">
            <a:avLst/>
          </a:prstGeom>
        </p:spPr>
        <p:txBody>
          <a:bodyPr/>
          <a:lstStyle>
            <a:lvl1pPr marL="274320" indent="-274320">
              <a:buSzPct val="125000"/>
              <a:buFontTx/>
              <a:buBlip>
                <a:blip r:embed="rId2"/>
              </a:buBlip>
              <a:defRPr sz="20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548640" indent="-182880"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2pPr>
            <a:lvl3pPr marL="822960" indent="-182880"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Wingdings" charset="2"/>
              <a:buChar char="§"/>
              <a:defRPr sz="1800" baseline="0"/>
            </a:lvl3pPr>
            <a:lvl4pPr marL="1051560" indent="-182880">
              <a:buClr>
                <a:schemeClr val="tx1">
                  <a:lumMod val="50000"/>
                  <a:lumOff val="50000"/>
                </a:schemeClr>
              </a:buClr>
              <a:defRPr sz="1600"/>
            </a:lvl4pPr>
            <a:lvl5pPr marL="1234440" indent="-182880"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20"/>
          </p:nvPr>
        </p:nvSpPr>
        <p:spPr>
          <a:xfrm>
            <a:off x="4760289" y="1645920"/>
            <a:ext cx="3992697" cy="2057400"/>
          </a:xfrm>
          <a:prstGeom prst="rect">
            <a:avLst/>
          </a:prstGeom>
        </p:spPr>
        <p:txBody>
          <a:bodyPr/>
          <a:lstStyle>
            <a:lvl1pPr marL="274320" indent="-274320">
              <a:buSzPct val="125000"/>
              <a:buFontTx/>
              <a:buBlip>
                <a:blip r:embed="rId2"/>
              </a:buBlip>
              <a:defRPr sz="20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548640" indent="-182880"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2pPr>
            <a:lvl3pPr marL="822960" indent="-182880"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Wingdings" charset="2"/>
              <a:buChar char="§"/>
              <a:defRPr sz="1800" baseline="0"/>
            </a:lvl3pPr>
            <a:lvl4pPr marL="1051560" indent="-182880">
              <a:buClr>
                <a:schemeClr val="tx1">
                  <a:lumMod val="50000"/>
                  <a:lumOff val="50000"/>
                </a:schemeClr>
              </a:buClr>
              <a:defRPr sz="1600"/>
            </a:lvl4pPr>
            <a:lvl5pPr marL="1234440" indent="-182880"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9" name="Content Placeholder 3"/>
          <p:cNvSpPr>
            <a:spLocks noGrp="1"/>
          </p:cNvSpPr>
          <p:nvPr>
            <p:ph sz="half" idx="21"/>
          </p:nvPr>
        </p:nvSpPr>
        <p:spPr>
          <a:xfrm>
            <a:off x="348289" y="3920063"/>
            <a:ext cx="3992697" cy="2057400"/>
          </a:xfrm>
          <a:prstGeom prst="rect">
            <a:avLst/>
          </a:prstGeom>
        </p:spPr>
        <p:txBody>
          <a:bodyPr/>
          <a:lstStyle>
            <a:lvl1pPr marL="274320" indent="-274320">
              <a:buSzPct val="125000"/>
              <a:buFontTx/>
              <a:buBlip>
                <a:blip r:embed="rId2"/>
              </a:buBlip>
              <a:defRPr sz="20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548640" indent="-182880"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2pPr>
            <a:lvl3pPr marL="822960" indent="-182880"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Wingdings" charset="2"/>
              <a:buChar char="§"/>
              <a:defRPr sz="1800" baseline="0"/>
            </a:lvl3pPr>
            <a:lvl4pPr marL="1051560" indent="-182880">
              <a:buClr>
                <a:schemeClr val="tx1">
                  <a:lumMod val="50000"/>
                  <a:lumOff val="50000"/>
                </a:schemeClr>
              </a:buClr>
              <a:defRPr sz="1600"/>
            </a:lvl4pPr>
            <a:lvl5pPr marL="1234440" indent="-182880"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0" name="Content Placeholder 3"/>
          <p:cNvSpPr>
            <a:spLocks noGrp="1"/>
          </p:cNvSpPr>
          <p:nvPr>
            <p:ph sz="half" idx="22"/>
          </p:nvPr>
        </p:nvSpPr>
        <p:spPr>
          <a:xfrm>
            <a:off x="4737591" y="3920063"/>
            <a:ext cx="3992697" cy="2057400"/>
          </a:xfrm>
          <a:prstGeom prst="rect">
            <a:avLst/>
          </a:prstGeom>
        </p:spPr>
        <p:txBody>
          <a:bodyPr/>
          <a:lstStyle>
            <a:lvl1pPr marL="274320" indent="-274320">
              <a:buSzPct val="125000"/>
              <a:buFontTx/>
              <a:buBlip>
                <a:blip r:embed="rId2"/>
              </a:buBlip>
              <a:defRPr sz="20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548640" indent="-182880"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2pPr>
            <a:lvl3pPr marL="822960" indent="-182880"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Wingdings" charset="2"/>
              <a:buChar char="§"/>
              <a:defRPr sz="1800" baseline="0"/>
            </a:lvl3pPr>
            <a:lvl4pPr marL="1051560" indent="-182880">
              <a:buClr>
                <a:schemeClr val="tx1">
                  <a:lumMod val="50000"/>
                  <a:lumOff val="50000"/>
                </a:schemeClr>
              </a:buClr>
              <a:defRPr sz="1600"/>
            </a:lvl4pPr>
            <a:lvl5pPr marL="1234440" indent="-182880"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65760" y="135133"/>
            <a:ext cx="8325805" cy="10760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27109-24EE-2347-96D6-102C90AEE2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57901-D09E-C540-886C-A84B89EC06B5}" type="datetime1">
              <a:rPr lang="en-US"/>
              <a:pPr>
                <a:defRPr/>
              </a:pPr>
              <a:t>6/10/2014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693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Subtitle 6"/>
          <p:cNvSpPr>
            <a:spLocks noGrp="1"/>
          </p:cNvSpPr>
          <p:nvPr>
            <p:ph type="body" sz="half" idx="2"/>
          </p:nvPr>
        </p:nvSpPr>
        <p:spPr>
          <a:xfrm>
            <a:off x="1473197" y="5397500"/>
            <a:ext cx="5689601" cy="609599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473200" y="1670050"/>
            <a:ext cx="5689600" cy="3587750"/>
          </a:xfrm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Pct val="135000"/>
              <a:buFontTx/>
              <a:buNone/>
              <a:tabLst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4D66E-442A-4A48-B266-9493CAB2FA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9A51E-2230-E643-98DA-6D8C23BE670E}" type="datetime1">
              <a:rPr lang="en-US"/>
              <a:pPr>
                <a:defRPr/>
              </a:pPr>
              <a:t>6/10/2014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558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88" y="0"/>
            <a:ext cx="9172575" cy="5915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35BB7-581E-8647-B3F0-DC585189AB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C83E5-B64E-4C42-86F1-FC250D09C402}" type="datetime1">
              <a:rPr lang="en-US"/>
              <a:pPr>
                <a:defRPr/>
              </a:pPr>
              <a:t>6/10/2014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795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365760" y="1645920"/>
            <a:ext cx="8326438" cy="4389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884EB-C6E3-684C-A39B-0E652C4E0E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7D54C-61CE-1041-9449-8583DE2630BB}" type="datetime1">
              <a:rPr lang="en-US"/>
              <a:pPr>
                <a:defRPr/>
              </a:pPr>
              <a:t>6/10/2014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045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echnolog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588" y="0"/>
            <a:ext cx="9170988" cy="5915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09875"/>
            <a:ext cx="9144000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Placeholder 18" descr="shutterstock_295816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4" t="15311" r="36530"/>
          <a:stretch>
            <a:fillRect/>
          </a:stretch>
        </p:blipFill>
        <p:spPr bwMode="auto">
          <a:xfrm>
            <a:off x="6870700" y="0"/>
            <a:ext cx="2273300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Placeholder 32" descr="ISP209388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9" t="19907" b="7997"/>
          <a:stretch>
            <a:fillRect/>
          </a:stretch>
        </p:blipFill>
        <p:spPr bwMode="auto">
          <a:xfrm>
            <a:off x="0" y="0"/>
            <a:ext cx="2271713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Placeholder 35" descr="shutterstock_1241212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96" r="16269"/>
          <a:stretch>
            <a:fillRect/>
          </a:stretch>
        </p:blipFill>
        <p:spPr bwMode="auto">
          <a:xfrm>
            <a:off x="2284413" y="0"/>
            <a:ext cx="2271712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Placeholder 9" descr="shutterstock_43012507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25" r="4950"/>
          <a:stretch>
            <a:fillRect/>
          </a:stretch>
        </p:blipFill>
        <p:spPr bwMode="auto">
          <a:xfrm>
            <a:off x="4573588" y="0"/>
            <a:ext cx="2271712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0912" y="3157836"/>
            <a:ext cx="7909316" cy="76505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0913" y="4165407"/>
            <a:ext cx="7909316" cy="42976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442206" y="4887456"/>
            <a:ext cx="7918022" cy="37800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8ED65-8163-284B-A5F1-B9F57DC77EBC}" type="datetime1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5A293-0598-674E-87F9-A3870D2D28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610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eople and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88" y="0"/>
            <a:ext cx="9172575" cy="5915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09875"/>
            <a:ext cx="9144000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Placeholder 8" descr="shutterstock_7799068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" t="11378" r="-2" b="8519"/>
          <a:stretch>
            <a:fillRect/>
          </a:stretch>
        </p:blipFill>
        <p:spPr bwMode="auto">
          <a:xfrm>
            <a:off x="2286000" y="0"/>
            <a:ext cx="2271713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Placeholder 10" descr="iStock_000017402661Medium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13" t="11118" r="6171" b="2959"/>
          <a:stretch>
            <a:fillRect/>
          </a:stretch>
        </p:blipFill>
        <p:spPr bwMode="auto">
          <a:xfrm>
            <a:off x="6858000" y="0"/>
            <a:ext cx="2286000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Placeholder 13" descr="shutterstock_32048539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3" t="3491" r="2" b="4852"/>
          <a:stretch>
            <a:fillRect/>
          </a:stretch>
        </p:blipFill>
        <p:spPr bwMode="auto">
          <a:xfrm>
            <a:off x="0" y="0"/>
            <a:ext cx="2271713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Placeholder 15" descr="shutterstock_1130450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6" r="41415"/>
          <a:stretch>
            <a:fillRect/>
          </a:stretch>
        </p:blipFill>
        <p:spPr bwMode="auto">
          <a:xfrm>
            <a:off x="4572000" y="0"/>
            <a:ext cx="2271713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0912" y="3157836"/>
            <a:ext cx="7909316" cy="76505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0913" y="4165407"/>
            <a:ext cx="7909316" cy="42976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442206" y="4887456"/>
            <a:ext cx="7918022" cy="37800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6F66B-E128-9D4F-AC2D-96A590684299}" type="datetime1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EB17E-ADF1-CA40-ACD9-D24AF83ACC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689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spi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70988" cy="5915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09875"/>
            <a:ext cx="9144000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Placeholder 10" descr="cover-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26" b="24687"/>
          <a:stretch>
            <a:fillRect/>
          </a:stretch>
        </p:blipFill>
        <p:spPr bwMode="auto">
          <a:xfrm>
            <a:off x="0" y="0"/>
            <a:ext cx="9144000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0912" y="3157836"/>
            <a:ext cx="7909316" cy="76505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0913" y="4165407"/>
            <a:ext cx="7909316" cy="42976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442206" y="4887456"/>
            <a:ext cx="7918022" cy="37800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DBC4B-18FA-4641-AED3-09167062A95C}" type="datetime1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FCE97-1E5D-3942-9893-29D29393C4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624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ustom 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1113" y="0"/>
            <a:ext cx="9172576" cy="5915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09875"/>
            <a:ext cx="9174163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2271889" cy="280987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9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2285999" y="0"/>
            <a:ext cx="2271889" cy="280987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0" name="Picture Placeholder 15"/>
          <p:cNvSpPr>
            <a:spLocks noGrp="1"/>
          </p:cNvSpPr>
          <p:nvPr>
            <p:ph type="pic" sz="quarter" idx="15"/>
          </p:nvPr>
        </p:nvSpPr>
        <p:spPr>
          <a:xfrm>
            <a:off x="4571999" y="0"/>
            <a:ext cx="2271889" cy="280987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1" name="Picture Placeholder 15"/>
          <p:cNvSpPr>
            <a:spLocks noGrp="1"/>
          </p:cNvSpPr>
          <p:nvPr>
            <p:ph type="pic" sz="quarter" idx="16"/>
          </p:nvPr>
        </p:nvSpPr>
        <p:spPr>
          <a:xfrm>
            <a:off x="6857999" y="0"/>
            <a:ext cx="2315683" cy="280987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0912" y="3157836"/>
            <a:ext cx="7909316" cy="76505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0913" y="4165407"/>
            <a:ext cx="7909316" cy="42976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42206" y="4887456"/>
            <a:ext cx="7918022" cy="37800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BF150-A3C3-104C-9179-59C0B0DE31A3}" type="datetime1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18" name="Slide Number Placeholder 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C6ACD-EA72-FB41-82BD-66EB6B610A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458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ustom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88" y="0"/>
            <a:ext cx="9172575" cy="5915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09875"/>
            <a:ext cx="9144000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9144001" cy="280987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0912" y="3157836"/>
            <a:ext cx="7909316" cy="76505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0913" y="4165407"/>
            <a:ext cx="7909316" cy="42976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442206" y="4887456"/>
            <a:ext cx="7918022" cy="37800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DE583-60AA-884C-A5CE-BF1B865B6032}" type="datetime1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0D3A5-9708-8F4C-8053-5C6766873F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079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91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417899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sz="4600" b="1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42EE6-F228-A848-AAD6-425DE94CFC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E3956-5BF0-9741-A8A0-EC870CD029F6}" type="datetime1">
              <a:rPr lang="en-US"/>
              <a:pPr>
                <a:defRPr/>
              </a:pPr>
              <a:t>6/10/2014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930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40D16-EBF5-0D44-A21F-B32E9F6095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16975-30F2-B74D-B90F-E83C4C9562E7}" type="datetime1">
              <a:rPr lang="en-US"/>
              <a:pPr>
                <a:defRPr/>
              </a:pPr>
              <a:t>6/10/2014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291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9"/>
          <p:cNvSpPr>
            <a:spLocks noGrp="1" noChangeAspect="1"/>
          </p:cNvSpPr>
          <p:nvPr>
            <p:ph type="title"/>
          </p:nvPr>
        </p:nvSpPr>
        <p:spPr bwMode="auto">
          <a:xfrm>
            <a:off x="365125" y="134938"/>
            <a:ext cx="832643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44500" y="6356350"/>
            <a:ext cx="358775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5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2B1F015-1154-6F45-9F5A-29B4836DF7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865188" y="6356350"/>
            <a:ext cx="1643062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5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49DE922-2F34-1241-8A40-1B6D2996FA4E}" type="datetime1">
              <a:rPr lang="en-US"/>
              <a:pPr>
                <a:defRPr/>
              </a:pPr>
              <a:t>6/10/2014</a:t>
            </a:fld>
            <a:endParaRPr lang="en-US" dirty="0"/>
          </a:p>
        </p:txBody>
      </p:sp>
      <p:pic>
        <p:nvPicPr>
          <p:cNvPr id="1029" name="Picture 6" descr="ieee_blue_R0G102B161-lg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113" y="6226175"/>
            <a:ext cx="1393825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3"/>
          <p:cNvSpPr>
            <a:spLocks noChangeArrowheads="1"/>
          </p:cNvSpPr>
          <p:nvPr/>
        </p:nvSpPr>
        <p:spPr bwMode="auto">
          <a:xfrm rot="-5400000">
            <a:off x="9449594" y="5911057"/>
            <a:ext cx="17097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600" dirty="0">
                <a:solidFill>
                  <a:srgbClr val="7F7F7F"/>
                </a:solidFill>
              </a:rPr>
              <a:t>12-CRS-0106 REVISED </a:t>
            </a:r>
            <a:r>
              <a:rPr lang="en-US" sz="600" dirty="0" smtClean="0">
                <a:solidFill>
                  <a:srgbClr val="7F7F7F"/>
                </a:solidFill>
              </a:rPr>
              <a:t>8 </a:t>
            </a:r>
            <a:r>
              <a:rPr lang="en-US" sz="600" dirty="0">
                <a:solidFill>
                  <a:srgbClr val="7F7F7F"/>
                </a:solidFill>
              </a:rPr>
              <a:t>FEB 2013</a:t>
            </a:r>
          </a:p>
        </p:txBody>
      </p:sp>
      <p:sp>
        <p:nvSpPr>
          <p:cNvPr id="1031" name="Text Placeholder 11"/>
          <p:cNvSpPr>
            <a:spLocks noGrp="1"/>
          </p:cNvSpPr>
          <p:nvPr>
            <p:ph type="body" idx="1"/>
          </p:nvPr>
        </p:nvSpPr>
        <p:spPr bwMode="auto">
          <a:xfrm>
            <a:off x="365125" y="1646238"/>
            <a:ext cx="8326438" cy="438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7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702" r:id="rId16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9pPr>
    </p:titleStyle>
    <p:bodyStyle>
      <a:lvl1pPr marL="346075" indent="-346075" algn="l" defTabSz="457200" rtl="0" eaLnBrk="1" fontAlgn="base" hangingPunct="1">
        <a:spcBef>
          <a:spcPts val="1800"/>
        </a:spcBef>
        <a:spcAft>
          <a:spcPct val="0"/>
        </a:spcAft>
        <a:buSzPct val="135000"/>
        <a:buBlip>
          <a:blip r:embed="rId20"/>
        </a:buBlip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93725" indent="-182563" algn="l" defTabSz="457200" rtl="0" eaLnBrk="1" fontAlgn="base" hangingPunct="1">
        <a:spcBef>
          <a:spcPts val="800"/>
        </a:spcBef>
        <a:spcAft>
          <a:spcPct val="0"/>
        </a:spcAft>
        <a:buClr>
          <a:srgbClr val="595959"/>
        </a:buClr>
        <a:buFont typeface="Lucida Grande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822325" indent="-182563" algn="l" defTabSz="457200" rtl="0" eaLnBrk="1" fontAlgn="base" hangingPunct="1">
        <a:spcBef>
          <a:spcPts val="700"/>
        </a:spcBef>
        <a:spcAft>
          <a:spcPct val="0"/>
        </a:spcAft>
        <a:buClr>
          <a:srgbClr val="595959"/>
        </a:buClr>
        <a:buFont typeface="Wingdings" charset="0"/>
        <a:buChar char="§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050925" indent="-182563" algn="l" defTabSz="457200" rtl="0" eaLnBrk="1" fontAlgn="base" hangingPunct="1">
        <a:spcBef>
          <a:spcPts val="600"/>
        </a:spcBef>
        <a:spcAft>
          <a:spcPct val="0"/>
        </a:spcAft>
        <a:buClr>
          <a:srgbClr val="595959"/>
        </a:buClr>
        <a:buFont typeface="Arial" charset="0"/>
        <a:buChar char="–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233488" indent="-182563" algn="l" defTabSz="457200" rtl="0" eaLnBrk="1" fontAlgn="base" hangingPunct="1">
        <a:spcBef>
          <a:spcPts val="600"/>
        </a:spcBef>
        <a:spcAft>
          <a:spcPct val="0"/>
        </a:spcAft>
        <a:buClr>
          <a:srgbClr val="7F7F7F"/>
        </a:buClr>
        <a:buFont typeface="Wingdings" charset="0"/>
        <a:buChar char="§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4"/>
          </p:nvPr>
        </p:nvSpPr>
        <p:spPr/>
        <p:txBody>
          <a:bodyPr/>
          <a:lstStyle/>
          <a:p>
            <a:pPr>
              <a:defRPr/>
            </a:pPr>
            <a:fld id="{5BB9E4D3-F80A-BB4B-8FD5-37E8CBED91A1}" type="datetime1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C4B818F6-E4CF-F44F-9546-9E645745843E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0850" y="3157538"/>
            <a:ext cx="7908925" cy="7651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Data </a:t>
            </a:r>
            <a:r>
              <a:rPr lang="en-US" dirty="0" smtClean="0"/>
              <a:t>Requirements of IEEE Authors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10244" name="Subtitle 4"/>
          <p:cNvSpPr>
            <a:spLocks noGrp="1"/>
          </p:cNvSpPr>
          <p:nvPr>
            <p:ph type="subTitle" idx="1"/>
          </p:nvPr>
        </p:nvSpPr>
        <p:spPr>
          <a:xfrm>
            <a:off x="450850" y="4165600"/>
            <a:ext cx="7908925" cy="430213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b="1" dirty="0" smtClean="0"/>
              <a:t>Kenneth </a:t>
            </a:r>
            <a:r>
              <a:rPr lang="en-US" sz="1800" b="1" dirty="0" smtClean="0"/>
              <a:t>Moore</a:t>
            </a:r>
            <a:endParaRPr lang="en-US" dirty="0">
              <a:latin typeface="Verdana" charset="0"/>
              <a:cs typeface="Verdana" charset="0"/>
            </a:endParaRPr>
          </a:p>
        </p:txBody>
      </p:sp>
      <p:sp>
        <p:nvSpPr>
          <p:cNvPr id="10245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42913" y="4887913"/>
            <a:ext cx="7916862" cy="377825"/>
          </a:xfrm>
        </p:spPr>
        <p:txBody>
          <a:bodyPr/>
          <a:lstStyle/>
          <a:p>
            <a:r>
              <a:rPr lang="en-US" dirty="0" smtClean="0">
                <a:latin typeface="Verdana" charset="0"/>
              </a:rPr>
              <a:t>NDS Consortium Planning Worksho</a:t>
            </a:r>
            <a:r>
              <a:rPr lang="en-US" dirty="0" smtClean="0">
                <a:latin typeface="Verdana" charset="0"/>
              </a:rPr>
              <a:t>p, Boulder, CO, June 12-13, 2014</a:t>
            </a:r>
            <a:endParaRPr lang="en-US" dirty="0">
              <a:latin typeface="Verdana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shows 3 in 4 researchers believe in expanding access to data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DA4596-0E95-4845-A51E-381771D71C5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3548A-BD02-5246-9AB8-6847FF416924}" type="datetime1">
              <a:rPr lang="en-US" smtClean="0"/>
              <a:pPr>
                <a:defRPr/>
              </a:pPr>
              <a:t>6/10/2014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711311"/>
              </p:ext>
            </p:extLst>
          </p:nvPr>
        </p:nvGraphicFramePr>
        <p:xfrm>
          <a:off x="692728" y="2078186"/>
          <a:ext cx="6474690" cy="3366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9876"/>
                <a:gridCol w="2020888"/>
                <a:gridCol w="1863926"/>
              </a:tblGrid>
              <a:tr h="420774"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Greater access to data accelerates scientific breakthroughs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207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Strongly disagree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marR="2743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0.9%</a:t>
                      </a:r>
                      <a:endParaRPr lang="en-US" dirty="0"/>
                    </a:p>
                  </a:txBody>
                  <a:tcPr marR="274320"/>
                </a:tc>
              </a:tr>
              <a:tr h="4207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-1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 marR="2743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2.7%</a:t>
                      </a:r>
                      <a:endParaRPr lang="en-US" dirty="0"/>
                    </a:p>
                  </a:txBody>
                  <a:tcPr marR="274320"/>
                </a:tc>
              </a:tr>
              <a:tr h="4207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163</a:t>
                      </a:r>
                      <a:endParaRPr lang="en-US" dirty="0"/>
                    </a:p>
                  </a:txBody>
                  <a:tcPr marR="2743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13.9%</a:t>
                      </a:r>
                      <a:endParaRPr lang="en-US" dirty="0"/>
                    </a:p>
                  </a:txBody>
                  <a:tcPr marR="274320"/>
                </a:tc>
              </a:tr>
              <a:tr h="4207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+1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312</a:t>
                      </a:r>
                      <a:endParaRPr lang="en-US" dirty="0"/>
                    </a:p>
                  </a:txBody>
                  <a:tcPr marR="2743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26.7%</a:t>
                      </a:r>
                      <a:endParaRPr lang="en-US" dirty="0"/>
                    </a:p>
                  </a:txBody>
                  <a:tcPr marR="274320"/>
                </a:tc>
              </a:tr>
              <a:tr h="4207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Strongly agree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620</a:t>
                      </a:r>
                      <a:endParaRPr lang="en-US" dirty="0"/>
                    </a:p>
                  </a:txBody>
                  <a:tcPr marR="2743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53.0%</a:t>
                      </a:r>
                      <a:endParaRPr lang="en-US" dirty="0"/>
                    </a:p>
                  </a:txBody>
                  <a:tcPr marR="274320"/>
                </a:tc>
              </a:tr>
              <a:tr h="4207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Do not know/NA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 marR="2743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2.7%</a:t>
                      </a:r>
                      <a:endParaRPr lang="en-US" dirty="0"/>
                    </a:p>
                  </a:txBody>
                  <a:tcPr marR="274320"/>
                </a:tc>
              </a:tr>
              <a:tr h="4207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1170</a:t>
                      </a:r>
                      <a:endParaRPr lang="en-US" b="1" dirty="0"/>
                    </a:p>
                  </a:txBody>
                  <a:tcPr marR="2743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100.0%</a:t>
                      </a:r>
                      <a:endParaRPr lang="en-US" b="1" dirty="0"/>
                    </a:p>
                  </a:txBody>
                  <a:tcPr marR="274320"/>
                </a:tc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5721927" y="3713019"/>
            <a:ext cx="1357745" cy="96058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7167418" y="3934752"/>
            <a:ext cx="1801238" cy="369332"/>
            <a:chOff x="7167418" y="3934752"/>
            <a:chExt cx="1801238" cy="369332"/>
          </a:xfrm>
        </p:grpSpPr>
        <p:sp>
          <p:nvSpPr>
            <p:cNvPr id="11" name="TextBox 10"/>
            <p:cNvSpPr txBox="1"/>
            <p:nvPr/>
          </p:nvSpPr>
          <p:spPr>
            <a:xfrm>
              <a:off x="7915710" y="3934752"/>
              <a:ext cx="1052946" cy="369332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78.7%</a:t>
              </a:r>
            </a:p>
          </p:txBody>
        </p:sp>
        <p:sp>
          <p:nvSpPr>
            <p:cNvPr id="12" name="Right Arrow 11"/>
            <p:cNvSpPr/>
            <p:nvPr/>
          </p:nvSpPr>
          <p:spPr>
            <a:xfrm>
              <a:off x="7167418" y="3934752"/>
              <a:ext cx="748292" cy="36933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04766" y="5578811"/>
            <a:ext cx="6936798" cy="276999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Source: </a:t>
            </a:r>
            <a:r>
              <a:rPr lang="en-US" sz="1200" dirty="0" smtClean="0"/>
              <a:t>IEEE Strategic Research, Data Storage and Authorship Survey Report, 2014</a:t>
            </a:r>
          </a:p>
        </p:txBody>
      </p:sp>
    </p:spTree>
    <p:extLst>
      <p:ext uri="{BB962C8B-B14F-4D97-AF65-F5344CB8AC3E}">
        <p14:creationId xmlns:p14="http://schemas.microsoft.com/office/powerpoint/2010/main" val="1637733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only 3 </a:t>
            </a:r>
            <a:r>
              <a:rPr lang="en-US" dirty="0" smtClean="0"/>
              <a:t>in 5 support sharing of funded research data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pPr>
              <a:defRPr/>
            </a:pPr>
            <a:fld id="{C2DA4596-0E95-4845-A51E-381771D71C5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pPr>
              <a:defRPr/>
            </a:pPr>
            <a:fld id="{8D23548A-BD02-5246-9AB8-6847FF416924}" type="datetime1">
              <a:rPr lang="en-US" smtClean="0"/>
              <a:pPr>
                <a:defRPr/>
              </a:pPr>
              <a:t>6/10/2014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668920"/>
              </p:ext>
            </p:extLst>
          </p:nvPr>
        </p:nvGraphicFramePr>
        <p:xfrm>
          <a:off x="692728" y="2032001"/>
          <a:ext cx="6474690" cy="3366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9876"/>
                <a:gridCol w="2020888"/>
                <a:gridCol w="1863926"/>
              </a:tblGrid>
              <a:tr h="420774">
                <a:tc gridSpan="3">
                  <a:txBody>
                    <a:bodyPr/>
                    <a:lstStyle/>
                    <a:p>
                      <a:r>
                        <a:rPr lang="en-US" sz="1600" dirty="0" smtClean="0"/>
                        <a:t>Grant-funded</a:t>
                      </a:r>
                      <a:r>
                        <a:rPr lang="en-US" sz="1600" baseline="0" dirty="0" smtClean="0"/>
                        <a:t> research should be freely shared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207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Strongly disagree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39</a:t>
                      </a:r>
                      <a:endParaRPr lang="en-US" dirty="0"/>
                    </a:p>
                  </a:txBody>
                  <a:tcPr marR="2743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3.3%</a:t>
                      </a:r>
                      <a:endParaRPr lang="en-US" dirty="0"/>
                    </a:p>
                  </a:txBody>
                  <a:tcPr marR="274320"/>
                </a:tc>
              </a:tr>
              <a:tr h="4207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-1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118</a:t>
                      </a:r>
                      <a:endParaRPr lang="en-US" dirty="0"/>
                    </a:p>
                  </a:txBody>
                  <a:tcPr marR="2743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10.1%</a:t>
                      </a:r>
                      <a:endParaRPr lang="en-US" dirty="0"/>
                    </a:p>
                  </a:txBody>
                  <a:tcPr marR="274320"/>
                </a:tc>
              </a:tr>
              <a:tr h="4207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258</a:t>
                      </a:r>
                      <a:endParaRPr lang="en-US" dirty="0"/>
                    </a:p>
                  </a:txBody>
                  <a:tcPr marR="2743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22.1%</a:t>
                      </a:r>
                      <a:endParaRPr lang="en-US" dirty="0"/>
                    </a:p>
                  </a:txBody>
                  <a:tcPr marR="274320"/>
                </a:tc>
              </a:tr>
              <a:tr h="4207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+1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327</a:t>
                      </a:r>
                      <a:endParaRPr lang="en-US" dirty="0"/>
                    </a:p>
                  </a:txBody>
                  <a:tcPr marR="2743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28.1%</a:t>
                      </a:r>
                      <a:endParaRPr lang="en-US" dirty="0"/>
                    </a:p>
                  </a:txBody>
                  <a:tcPr marR="274320"/>
                </a:tc>
              </a:tr>
              <a:tr h="4207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Strongly agree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376</a:t>
                      </a:r>
                      <a:endParaRPr lang="en-US" dirty="0"/>
                    </a:p>
                  </a:txBody>
                  <a:tcPr marR="2743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32.1%</a:t>
                      </a:r>
                      <a:endParaRPr lang="en-US" dirty="0"/>
                    </a:p>
                  </a:txBody>
                  <a:tcPr marR="274320"/>
                </a:tc>
              </a:tr>
              <a:tr h="4207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Do not know/NA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47</a:t>
                      </a:r>
                      <a:endParaRPr lang="en-US" dirty="0"/>
                    </a:p>
                  </a:txBody>
                  <a:tcPr marR="2743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4.0%</a:t>
                      </a:r>
                      <a:endParaRPr lang="en-US" dirty="0"/>
                    </a:p>
                  </a:txBody>
                  <a:tcPr marR="274320"/>
                </a:tc>
              </a:tr>
              <a:tr h="4207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1165</a:t>
                      </a:r>
                      <a:endParaRPr lang="en-US" b="1" dirty="0"/>
                    </a:p>
                  </a:txBody>
                  <a:tcPr marR="2743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100.0%</a:t>
                      </a:r>
                      <a:endParaRPr lang="en-US" b="1" dirty="0"/>
                    </a:p>
                  </a:txBody>
                  <a:tcPr marR="274320"/>
                </a:tc>
              </a:tr>
            </a:tbl>
          </a:graphicData>
        </a:graphic>
      </p:graphicFrame>
      <p:sp>
        <p:nvSpPr>
          <p:cNvPr id="11" name="Oval 10"/>
          <p:cNvSpPr/>
          <p:nvPr/>
        </p:nvSpPr>
        <p:spPr>
          <a:xfrm>
            <a:off x="5666508" y="3639128"/>
            <a:ext cx="1357745" cy="96058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7167418" y="3934752"/>
            <a:ext cx="1801238" cy="369332"/>
            <a:chOff x="7167418" y="3934752"/>
            <a:chExt cx="1801238" cy="369332"/>
          </a:xfrm>
        </p:grpSpPr>
        <p:sp>
          <p:nvSpPr>
            <p:cNvPr id="12" name="TextBox 11"/>
            <p:cNvSpPr txBox="1"/>
            <p:nvPr/>
          </p:nvSpPr>
          <p:spPr>
            <a:xfrm>
              <a:off x="7915710" y="3934752"/>
              <a:ext cx="1052946" cy="369332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60.2%</a:t>
              </a:r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7167418" y="3934752"/>
              <a:ext cx="748292" cy="36933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04766" y="5578810"/>
            <a:ext cx="6936798" cy="276999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Source: </a:t>
            </a:r>
            <a:r>
              <a:rPr lang="en-US" sz="1200" dirty="0" smtClean="0"/>
              <a:t>IEEE Strategic Research, Data Storage and Authorship Survey Report, 2014</a:t>
            </a:r>
          </a:p>
        </p:txBody>
      </p:sp>
    </p:spTree>
    <p:extLst>
      <p:ext uri="{BB962C8B-B14F-4D97-AF65-F5344CB8AC3E}">
        <p14:creationId xmlns:p14="http://schemas.microsoft.com/office/powerpoint/2010/main" val="3138147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data is typically stored on a local or shared drive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DA4596-0E95-4845-A51E-381771D71C5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3548A-BD02-5246-9AB8-6847FF416924}" type="datetime1">
              <a:rPr lang="en-US" smtClean="0"/>
              <a:pPr>
                <a:defRPr/>
              </a:pPr>
              <a:t>6/10/2014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08" y="2318330"/>
            <a:ext cx="5264616" cy="31474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04766" y="5726594"/>
            <a:ext cx="6936798" cy="276999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Source: </a:t>
            </a:r>
            <a:r>
              <a:rPr lang="en-US" sz="1200" dirty="0" smtClean="0"/>
              <a:t>IEEE Strategic Research, Data Storage and Authorship Survey Report, 2014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4766" y="1597891"/>
            <a:ext cx="7393925" cy="523220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Which of the following methods do you use to store your data? (Respondents could select more than one answer.)</a:t>
            </a:r>
            <a:endParaRPr lang="en-US" sz="1400" dirty="0" smtClean="0"/>
          </a:p>
        </p:txBody>
      </p:sp>
      <p:grpSp>
        <p:nvGrpSpPr>
          <p:cNvPr id="13" name="Group 12"/>
          <p:cNvGrpSpPr/>
          <p:nvPr/>
        </p:nvGrpSpPr>
        <p:grpSpPr>
          <a:xfrm>
            <a:off x="5615710" y="3731489"/>
            <a:ext cx="3274363" cy="646331"/>
            <a:chOff x="5680364" y="3731490"/>
            <a:chExt cx="3274363" cy="646331"/>
          </a:xfrm>
        </p:grpSpPr>
        <p:sp>
          <p:nvSpPr>
            <p:cNvPr id="10" name="TextBox 9"/>
            <p:cNvSpPr txBox="1"/>
            <p:nvPr/>
          </p:nvSpPr>
          <p:spPr>
            <a:xfrm>
              <a:off x="7042655" y="3731490"/>
              <a:ext cx="1912072" cy="646331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1 in 5 use a repository</a:t>
              </a:r>
            </a:p>
          </p:txBody>
        </p:sp>
        <p:sp>
          <p:nvSpPr>
            <p:cNvPr id="12" name="Right Arrow 11"/>
            <p:cNvSpPr/>
            <p:nvPr/>
          </p:nvSpPr>
          <p:spPr>
            <a:xfrm rot="10800000">
              <a:off x="5680364" y="3853224"/>
              <a:ext cx="1362291" cy="402862"/>
            </a:xfrm>
            <a:prstGeom prst="rightArrow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Oval 13"/>
          <p:cNvSpPr/>
          <p:nvPr/>
        </p:nvSpPr>
        <p:spPr>
          <a:xfrm>
            <a:off x="4539560" y="2741321"/>
            <a:ext cx="914400" cy="11119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148430"/>
      </p:ext>
    </p:extLst>
  </p:cSld>
  <p:clrMapOvr>
    <a:masterClrMapping/>
  </p:clrMapOvr>
</p:sld>
</file>

<file path=ppt/theme/theme1.xml><?xml version="1.0" encoding="utf-8"?>
<a:theme xmlns:a="http://schemas.openxmlformats.org/drawingml/2006/main" name="ieee_presentation_template">
  <a:themeElements>
    <a:clrScheme name="IEEE Corporate">
      <a:dk1>
        <a:sysClr val="windowText" lastClr="000000"/>
      </a:dk1>
      <a:lt1>
        <a:sysClr val="window" lastClr="FFFFFF"/>
      </a:lt1>
      <a:dk2>
        <a:srgbClr val="00678F"/>
      </a:dk2>
      <a:lt2>
        <a:srgbClr val="EEECE1"/>
      </a:lt2>
      <a:accent1>
        <a:srgbClr val="0066A1"/>
      </a:accent1>
      <a:accent2>
        <a:srgbClr val="E37222"/>
      </a:accent2>
      <a:accent3>
        <a:srgbClr val="71953D"/>
      </a:accent3>
      <a:accent4>
        <a:srgbClr val="6B1F7C"/>
      </a:accent4>
      <a:accent5>
        <a:srgbClr val="009FDB"/>
      </a:accent5>
      <a:accent6>
        <a:srgbClr val="810031"/>
      </a:accent6>
      <a:hlink>
        <a:srgbClr val="0066A1"/>
      </a:hlink>
      <a:folHlink>
        <a:srgbClr val="541868"/>
      </a:folHlink>
    </a:clrScheme>
    <a:fontScheme name="Office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ln>
          <a:noFill/>
        </a:ln>
      </a:spPr>
      <a:bodyPr/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ieee_presentation_template.pot</Template>
  <TotalTime>1693</TotalTime>
  <Words>217</Words>
  <Application>Microsoft Office PowerPoint</Application>
  <PresentationFormat>On-screen Show (4:3)</PresentationFormat>
  <Paragraphs>65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ieee_presentation_template</vt:lpstr>
      <vt:lpstr>Data Requirements of IEEE Authors</vt:lpstr>
      <vt:lpstr>Survey shows 3 in 4 researchers believe in expanding access to data</vt:lpstr>
      <vt:lpstr>But only 3 in 5 support sharing of funded research data</vt:lpstr>
      <vt:lpstr>Research data is typically stored on a local or shared drive</vt:lpstr>
    </vt:vector>
  </TitlesOfParts>
  <Company>IEEE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Engel, Lisa Lisa.</dc:creator>
  <cp:lastModifiedBy>Moore, Kenneth</cp:lastModifiedBy>
  <cp:revision>159</cp:revision>
  <dcterms:created xsi:type="dcterms:W3CDTF">2012-11-14T18:53:32Z</dcterms:created>
  <dcterms:modified xsi:type="dcterms:W3CDTF">2014-06-10T14:55:44Z</dcterms:modified>
</cp:coreProperties>
</file>