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Default Extension="rels" ContentType="application/vnd.openxmlformats-package.relationships+xml"/>
  <Override PartName="/ppt/notesSlides/notesSlide3.xml" ContentType="application/vnd.openxmlformats-officedocument.presentationml.notesSlide+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customXml/itemProps3.xml" ContentType="application/vnd.openxmlformats-officedocument.customXml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customXml/itemProps1.xml" ContentType="application/vnd.openxmlformats-officedocument.customXmlProperties+xml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customXml/itemProps4.xml" ContentType="application/vnd.openxmlformats-officedocument.customXmlPropertie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86" r:id="rId5"/>
  </p:sldMasterIdLst>
  <p:notesMasterIdLst>
    <p:notesMasterId r:id="rId11"/>
  </p:notesMasterIdLst>
  <p:handoutMasterIdLst>
    <p:handoutMasterId r:id="rId12"/>
  </p:handoutMasterIdLst>
  <p:sldIdLst>
    <p:sldId id="443" r:id="rId6"/>
    <p:sldId id="455" r:id="rId7"/>
    <p:sldId id="369" r:id="rId8"/>
    <p:sldId id="419" r:id="rId9"/>
    <p:sldId id="457" r:id="rId10"/>
  </p:sldIdLst>
  <p:sldSz cx="9144000" cy="6858000" type="letter"/>
  <p:notesSz cx="7053263" cy="93091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showPr showNarration="1">
    <p:present/>
    <p:sldAll/>
    <p:penClr>
      <a:srgbClr val="FF0000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000080"/>
    <a:srgbClr val="FF8000"/>
    <a:srgbClr val="656458"/>
    <a:srgbClr val="EC3814"/>
    <a:srgbClr val="EC9514"/>
    <a:srgbClr val="FC3F04"/>
    <a:srgbClr val="D33503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7879" autoAdjust="0"/>
  </p:normalViewPr>
  <p:slideViewPr>
    <p:cSldViewPr snapToGrid="0" snapToObjects="1">
      <p:cViewPr varScale="1">
        <p:scale>
          <a:sx n="107" d="100"/>
          <a:sy n="107" d="100"/>
        </p:scale>
        <p:origin x="-808" y="-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-1776" y="-84"/>
      </p:cViewPr>
      <p:guideLst>
        <p:guide orient="horz" pos="2932"/>
        <p:guide pos="22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D39BE0-BD8B-1C47-9E8A-2988F847CC3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97E630-8FE7-0545-BE32-6E0340A59002}">
      <dgm:prSet phldrT="[Text]"/>
      <dgm:spPr>
        <a:solidFill>
          <a:srgbClr val="FF8000"/>
        </a:solidFill>
      </dgm:spPr>
      <dgm:t>
        <a:bodyPr/>
        <a:lstStyle/>
        <a:p>
          <a:r>
            <a:rPr lang="en-US" dirty="0" smtClean="0"/>
            <a:t>Meeting</a:t>
          </a:r>
          <a:endParaRPr lang="en-US" dirty="0"/>
        </a:p>
      </dgm:t>
    </dgm:pt>
    <dgm:pt modelId="{82C2CD11-692D-664B-8334-BDB478B63698}" type="parTrans" cxnId="{C22262B4-7C4A-9448-BC44-53085A220C24}">
      <dgm:prSet/>
      <dgm:spPr/>
      <dgm:t>
        <a:bodyPr/>
        <a:lstStyle/>
        <a:p>
          <a:endParaRPr lang="en-US"/>
        </a:p>
      </dgm:t>
    </dgm:pt>
    <dgm:pt modelId="{85884342-C4FB-864F-A38D-FAE0C9EB4F72}" type="sibTrans" cxnId="{C22262B4-7C4A-9448-BC44-53085A220C24}">
      <dgm:prSet/>
      <dgm:spPr/>
      <dgm:t>
        <a:bodyPr/>
        <a:lstStyle/>
        <a:p>
          <a:endParaRPr lang="en-US"/>
        </a:p>
      </dgm:t>
    </dgm:pt>
    <dgm:pt modelId="{FA568CE2-88A2-2E4A-A025-7A5A9259FF52}">
      <dgm:prSet phldrT="[Text]"/>
      <dgm:spPr>
        <a:solidFill>
          <a:srgbClr val="FF8000"/>
        </a:solidFill>
      </dgm:spPr>
      <dgm:t>
        <a:bodyPr/>
        <a:lstStyle/>
        <a:p>
          <a:r>
            <a:rPr lang="en-US" dirty="0" smtClean="0"/>
            <a:t>Feb 26, 2014</a:t>
          </a:r>
          <a:endParaRPr lang="en-US" dirty="0"/>
        </a:p>
      </dgm:t>
    </dgm:pt>
    <dgm:pt modelId="{AD1AE4D5-4DC1-5D4D-959F-A4187B7C4B6E}" type="parTrans" cxnId="{ECD027CE-EE19-1E47-A4E5-FEB9B3889226}">
      <dgm:prSet/>
      <dgm:spPr/>
      <dgm:t>
        <a:bodyPr/>
        <a:lstStyle/>
        <a:p>
          <a:endParaRPr lang="en-US"/>
        </a:p>
      </dgm:t>
    </dgm:pt>
    <dgm:pt modelId="{3BCF4F16-39D3-C140-B222-A9E6EAE2A5BD}" type="sibTrans" cxnId="{ECD027CE-EE19-1E47-A4E5-FEB9B3889226}">
      <dgm:prSet/>
      <dgm:spPr/>
      <dgm:t>
        <a:bodyPr/>
        <a:lstStyle/>
        <a:p>
          <a:endParaRPr lang="en-US"/>
        </a:p>
      </dgm:t>
    </dgm:pt>
    <dgm:pt modelId="{67BBBCBB-E92D-EE48-9CC9-2DD94E0E9031}">
      <dgm:prSet phldrT="[Text]"/>
      <dgm:spPr>
        <a:solidFill>
          <a:srgbClr val="FF8000"/>
        </a:solidFill>
      </dgm:spPr>
      <dgm:t>
        <a:bodyPr/>
        <a:lstStyle/>
        <a:p>
          <a:r>
            <a:rPr lang="en-US" dirty="0" smtClean="0"/>
            <a:t>Community Comment</a:t>
          </a:r>
          <a:endParaRPr lang="en-US" dirty="0"/>
        </a:p>
      </dgm:t>
    </dgm:pt>
    <dgm:pt modelId="{21E5F4EB-2D46-9849-87B4-93BFF44B1071}" type="parTrans" cxnId="{7384AED9-BB6F-5446-83A2-BB4B788C0C54}">
      <dgm:prSet/>
      <dgm:spPr/>
      <dgm:t>
        <a:bodyPr/>
        <a:lstStyle/>
        <a:p>
          <a:endParaRPr lang="en-US"/>
        </a:p>
      </dgm:t>
    </dgm:pt>
    <dgm:pt modelId="{68A25EBD-DC22-0D4F-8A04-DC8F85696195}" type="sibTrans" cxnId="{7384AED9-BB6F-5446-83A2-BB4B788C0C54}">
      <dgm:prSet/>
      <dgm:spPr/>
      <dgm:t>
        <a:bodyPr/>
        <a:lstStyle/>
        <a:p>
          <a:endParaRPr lang="en-US"/>
        </a:p>
      </dgm:t>
    </dgm:pt>
    <dgm:pt modelId="{20129AD3-CD0A-6242-A38A-5EA019F2BE91}">
      <dgm:prSet phldrT="[Text]"/>
      <dgm:spPr>
        <a:solidFill>
          <a:srgbClr val="FF8000"/>
        </a:solidFill>
      </dgm:spPr>
      <dgm:t>
        <a:bodyPr/>
        <a:lstStyle/>
        <a:p>
          <a:r>
            <a:rPr lang="en-US" dirty="0" smtClean="0"/>
            <a:t>Mar 24, 2014</a:t>
          </a:r>
          <a:endParaRPr lang="en-US" dirty="0"/>
        </a:p>
      </dgm:t>
    </dgm:pt>
    <dgm:pt modelId="{D0F0F2E6-B7F2-FD43-AFB3-391A23B59FDF}" type="parTrans" cxnId="{A61EDC0D-2CCF-4B45-BD3E-89A79D025C81}">
      <dgm:prSet/>
      <dgm:spPr/>
      <dgm:t>
        <a:bodyPr/>
        <a:lstStyle/>
        <a:p>
          <a:endParaRPr lang="en-US"/>
        </a:p>
      </dgm:t>
    </dgm:pt>
    <dgm:pt modelId="{91A18B4F-C565-AB40-867F-BBF867AAFD16}" type="sibTrans" cxnId="{A61EDC0D-2CCF-4B45-BD3E-89A79D025C81}">
      <dgm:prSet/>
      <dgm:spPr/>
      <dgm:t>
        <a:bodyPr/>
        <a:lstStyle/>
        <a:p>
          <a:endParaRPr lang="en-US"/>
        </a:p>
      </dgm:t>
    </dgm:pt>
    <dgm:pt modelId="{084C2B3C-72A6-6B4E-B27E-CA130FC3DAAF}">
      <dgm:prSet phldrT="[Text]"/>
      <dgm:spPr>
        <a:solidFill>
          <a:srgbClr val="FF8000"/>
        </a:solidFill>
      </dgm:spPr>
      <dgm:t>
        <a:bodyPr/>
        <a:lstStyle/>
        <a:p>
          <a:r>
            <a:rPr lang="en-US" dirty="0" smtClean="0"/>
            <a:t>RDA Meeting</a:t>
          </a:r>
          <a:endParaRPr lang="en-US" dirty="0"/>
        </a:p>
      </dgm:t>
    </dgm:pt>
    <dgm:pt modelId="{0C26DCA2-4C64-1342-A98A-D5FF5552AD49}" type="parTrans" cxnId="{B54B01B7-E805-B644-86BF-6C80BA728DF3}">
      <dgm:prSet/>
      <dgm:spPr/>
      <dgm:t>
        <a:bodyPr/>
        <a:lstStyle/>
        <a:p>
          <a:endParaRPr lang="en-US"/>
        </a:p>
      </dgm:t>
    </dgm:pt>
    <dgm:pt modelId="{0B9B099A-2A6B-7A47-822B-834B4A4AB5A7}" type="sibTrans" cxnId="{B54B01B7-E805-B644-86BF-6C80BA728DF3}">
      <dgm:prSet/>
      <dgm:spPr/>
      <dgm:t>
        <a:bodyPr/>
        <a:lstStyle/>
        <a:p>
          <a:endParaRPr lang="en-US"/>
        </a:p>
      </dgm:t>
    </dgm:pt>
    <dgm:pt modelId="{7EE1DF6F-3EC7-8247-BC5A-58F7A3BA6E1D}">
      <dgm:prSet phldrT="[Text]"/>
      <dgm:spPr>
        <a:solidFill>
          <a:srgbClr val="FF8000"/>
        </a:solidFill>
      </dgm:spPr>
      <dgm:t>
        <a:bodyPr/>
        <a:lstStyle/>
        <a:p>
          <a:r>
            <a:rPr lang="en-US" dirty="0" smtClean="0"/>
            <a:t>Mar 28, 2014</a:t>
          </a:r>
          <a:endParaRPr lang="en-US" dirty="0"/>
        </a:p>
      </dgm:t>
    </dgm:pt>
    <dgm:pt modelId="{EAC190FD-643A-C148-832F-2691D0C6D9E7}" type="parTrans" cxnId="{18FE4070-8961-CD44-BC83-BCB69BA8C382}">
      <dgm:prSet/>
      <dgm:spPr/>
      <dgm:t>
        <a:bodyPr/>
        <a:lstStyle/>
        <a:p>
          <a:endParaRPr lang="en-US"/>
        </a:p>
      </dgm:t>
    </dgm:pt>
    <dgm:pt modelId="{E9CBBC17-45D9-FF4C-9C60-F44E113A6081}" type="sibTrans" cxnId="{18FE4070-8961-CD44-BC83-BCB69BA8C382}">
      <dgm:prSet/>
      <dgm:spPr/>
      <dgm:t>
        <a:bodyPr/>
        <a:lstStyle/>
        <a:p>
          <a:endParaRPr lang="en-US"/>
        </a:p>
      </dgm:t>
    </dgm:pt>
    <dgm:pt modelId="{26E9139E-A813-D04A-A468-26A7373D8436}">
      <dgm:prSet phldrT="[Text]"/>
      <dgm:spPr>
        <a:solidFill>
          <a:srgbClr val="FF8000"/>
        </a:solidFill>
      </dgm:spPr>
      <dgm:t>
        <a:bodyPr/>
        <a:lstStyle/>
        <a:p>
          <a:r>
            <a:rPr lang="en-US" dirty="0" smtClean="0"/>
            <a:t>Formal Publication</a:t>
          </a:r>
          <a:endParaRPr lang="en-US" dirty="0"/>
        </a:p>
      </dgm:t>
    </dgm:pt>
    <dgm:pt modelId="{56346717-97AD-CB4E-8EDA-58C31D11990C}" type="parTrans" cxnId="{A07E11E4-9D29-194F-A217-AE9EFFBDA5AB}">
      <dgm:prSet/>
      <dgm:spPr/>
      <dgm:t>
        <a:bodyPr/>
        <a:lstStyle/>
        <a:p>
          <a:endParaRPr lang="en-US"/>
        </a:p>
      </dgm:t>
    </dgm:pt>
    <dgm:pt modelId="{E51068DC-F3BD-CB4F-BD53-956F9808ADF8}" type="sibTrans" cxnId="{A07E11E4-9D29-194F-A217-AE9EFFBDA5AB}">
      <dgm:prSet/>
      <dgm:spPr/>
      <dgm:t>
        <a:bodyPr/>
        <a:lstStyle/>
        <a:p>
          <a:endParaRPr lang="en-US"/>
        </a:p>
      </dgm:t>
    </dgm:pt>
    <dgm:pt modelId="{DEA0430C-84CE-4040-B843-979D587829FD}">
      <dgm:prSet phldrT="[Text]"/>
      <dgm:spPr>
        <a:solidFill>
          <a:srgbClr val="FF8000"/>
        </a:solidFill>
      </dgm:spPr>
      <dgm:t>
        <a:bodyPr/>
        <a:lstStyle/>
        <a:p>
          <a:r>
            <a:rPr lang="en-US" dirty="0" smtClean="0"/>
            <a:t>Forthcoming</a:t>
          </a:r>
          <a:endParaRPr lang="en-US" dirty="0"/>
        </a:p>
      </dgm:t>
    </dgm:pt>
    <dgm:pt modelId="{CB7802E2-18BA-3542-94F3-99DBB3140C96}" type="parTrans" cxnId="{327EA25F-0B0D-9F49-90F0-31CFECC29B88}">
      <dgm:prSet/>
      <dgm:spPr/>
      <dgm:t>
        <a:bodyPr/>
        <a:lstStyle/>
        <a:p>
          <a:endParaRPr lang="en-US"/>
        </a:p>
      </dgm:t>
    </dgm:pt>
    <dgm:pt modelId="{759A6B74-2554-CC41-9C2C-BAB9081353A6}" type="sibTrans" cxnId="{327EA25F-0B0D-9F49-90F0-31CFECC29B88}">
      <dgm:prSet/>
      <dgm:spPr/>
      <dgm:t>
        <a:bodyPr/>
        <a:lstStyle/>
        <a:p>
          <a:endParaRPr lang="en-US"/>
        </a:p>
      </dgm:t>
    </dgm:pt>
    <dgm:pt modelId="{F4EC9541-302D-DC45-96EF-56BCDADD4556}" type="pres">
      <dgm:prSet presAssocID="{51D39BE0-BD8B-1C47-9E8A-2988F847CC3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6FEF7F-018F-9645-9A9E-BDA67B9D0BF8}" type="pres">
      <dgm:prSet presAssocID="{51D39BE0-BD8B-1C47-9E8A-2988F847CC32}" presName="arrow" presStyleLbl="bgShp" presStyleIdx="0" presStyleCnt="1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61E3048A-A43C-064F-94D8-C5D9808E7A25}" type="pres">
      <dgm:prSet presAssocID="{51D39BE0-BD8B-1C47-9E8A-2988F847CC32}" presName="linearProcess" presStyleCnt="0"/>
      <dgm:spPr/>
    </dgm:pt>
    <dgm:pt modelId="{DEF70FA1-41BC-F246-9B5D-45977B7DF1B0}" type="pres">
      <dgm:prSet presAssocID="{D497E630-8FE7-0545-BE32-6E0340A5900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F5283D-165F-0F4D-AAF8-0F1DBCD9D0AA}" type="pres">
      <dgm:prSet presAssocID="{85884342-C4FB-864F-A38D-FAE0C9EB4F72}" presName="sibTrans" presStyleCnt="0"/>
      <dgm:spPr/>
    </dgm:pt>
    <dgm:pt modelId="{45921DAB-7CF7-B941-9654-FB0F665C1E9E}" type="pres">
      <dgm:prSet presAssocID="{67BBBCBB-E92D-EE48-9CC9-2DD94E0E9031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E9CB39-1121-7849-87DC-78D2519A86B5}" type="pres">
      <dgm:prSet presAssocID="{68A25EBD-DC22-0D4F-8A04-DC8F85696195}" presName="sibTrans" presStyleCnt="0"/>
      <dgm:spPr/>
    </dgm:pt>
    <dgm:pt modelId="{8DDFB9CF-A149-1A43-BF7F-C472B0545577}" type="pres">
      <dgm:prSet presAssocID="{084C2B3C-72A6-6B4E-B27E-CA130FC3DAAF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E20EF7-0A9D-B543-91AE-924F442B044B}" type="pres">
      <dgm:prSet presAssocID="{0B9B099A-2A6B-7A47-822B-834B4A4AB5A7}" presName="sibTrans" presStyleCnt="0"/>
      <dgm:spPr/>
    </dgm:pt>
    <dgm:pt modelId="{AD3F2976-95E2-DE46-95FB-A96C51D317D6}" type="pres">
      <dgm:prSet presAssocID="{26E9139E-A813-D04A-A468-26A7373D8436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13305D-3F45-7B40-845A-4F1F97095635}" type="presOf" srcId="{26E9139E-A813-D04A-A468-26A7373D8436}" destId="{AD3F2976-95E2-DE46-95FB-A96C51D317D6}" srcOrd="0" destOrd="0" presId="urn:microsoft.com/office/officeart/2005/8/layout/hProcess9"/>
    <dgm:cxn modelId="{CB7D9C2A-48DF-2B40-9C8C-A5FF718D9FC5}" type="presOf" srcId="{51D39BE0-BD8B-1C47-9E8A-2988F847CC32}" destId="{F4EC9541-302D-DC45-96EF-56BCDADD4556}" srcOrd="0" destOrd="0" presId="urn:microsoft.com/office/officeart/2005/8/layout/hProcess9"/>
    <dgm:cxn modelId="{18FE4070-8961-CD44-BC83-BCB69BA8C382}" srcId="{084C2B3C-72A6-6B4E-B27E-CA130FC3DAAF}" destId="{7EE1DF6F-3EC7-8247-BC5A-58F7A3BA6E1D}" srcOrd="0" destOrd="0" parTransId="{EAC190FD-643A-C148-832F-2691D0C6D9E7}" sibTransId="{E9CBBC17-45D9-FF4C-9C60-F44E113A6081}"/>
    <dgm:cxn modelId="{3F7BA1B3-05CB-5243-8979-D6950751AFA6}" type="presOf" srcId="{67BBBCBB-E92D-EE48-9CC9-2DD94E0E9031}" destId="{45921DAB-7CF7-B941-9654-FB0F665C1E9E}" srcOrd="0" destOrd="0" presId="urn:microsoft.com/office/officeart/2005/8/layout/hProcess9"/>
    <dgm:cxn modelId="{FC0CC422-89CB-0F4F-B308-72EFE5E8275A}" type="presOf" srcId="{20129AD3-CD0A-6242-A38A-5EA019F2BE91}" destId="{45921DAB-7CF7-B941-9654-FB0F665C1E9E}" srcOrd="0" destOrd="1" presId="urn:microsoft.com/office/officeart/2005/8/layout/hProcess9"/>
    <dgm:cxn modelId="{A8C65CDB-6073-694D-A6F1-E2BDAB728B5A}" type="presOf" srcId="{084C2B3C-72A6-6B4E-B27E-CA130FC3DAAF}" destId="{8DDFB9CF-A149-1A43-BF7F-C472B0545577}" srcOrd="0" destOrd="0" presId="urn:microsoft.com/office/officeart/2005/8/layout/hProcess9"/>
    <dgm:cxn modelId="{B54B01B7-E805-B644-86BF-6C80BA728DF3}" srcId="{51D39BE0-BD8B-1C47-9E8A-2988F847CC32}" destId="{084C2B3C-72A6-6B4E-B27E-CA130FC3DAAF}" srcOrd="2" destOrd="0" parTransId="{0C26DCA2-4C64-1342-A98A-D5FF5552AD49}" sibTransId="{0B9B099A-2A6B-7A47-822B-834B4A4AB5A7}"/>
    <dgm:cxn modelId="{A29B25A7-2F98-D245-92D3-3547DC8B8908}" type="presOf" srcId="{FA568CE2-88A2-2E4A-A025-7A5A9259FF52}" destId="{DEF70FA1-41BC-F246-9B5D-45977B7DF1B0}" srcOrd="0" destOrd="1" presId="urn:microsoft.com/office/officeart/2005/8/layout/hProcess9"/>
    <dgm:cxn modelId="{E2B0B974-FCF9-E04A-A5BC-6E3D54BC53D9}" type="presOf" srcId="{7EE1DF6F-3EC7-8247-BC5A-58F7A3BA6E1D}" destId="{8DDFB9CF-A149-1A43-BF7F-C472B0545577}" srcOrd="0" destOrd="1" presId="urn:microsoft.com/office/officeart/2005/8/layout/hProcess9"/>
    <dgm:cxn modelId="{A07E11E4-9D29-194F-A217-AE9EFFBDA5AB}" srcId="{51D39BE0-BD8B-1C47-9E8A-2988F847CC32}" destId="{26E9139E-A813-D04A-A468-26A7373D8436}" srcOrd="3" destOrd="0" parTransId="{56346717-97AD-CB4E-8EDA-58C31D11990C}" sibTransId="{E51068DC-F3BD-CB4F-BD53-956F9808ADF8}"/>
    <dgm:cxn modelId="{7384AED9-BB6F-5446-83A2-BB4B788C0C54}" srcId="{51D39BE0-BD8B-1C47-9E8A-2988F847CC32}" destId="{67BBBCBB-E92D-EE48-9CC9-2DD94E0E9031}" srcOrd="1" destOrd="0" parTransId="{21E5F4EB-2D46-9849-87B4-93BFF44B1071}" sibTransId="{68A25EBD-DC22-0D4F-8A04-DC8F85696195}"/>
    <dgm:cxn modelId="{327EA25F-0B0D-9F49-90F0-31CFECC29B88}" srcId="{26E9139E-A813-D04A-A468-26A7373D8436}" destId="{DEA0430C-84CE-4040-B843-979D587829FD}" srcOrd="0" destOrd="0" parTransId="{CB7802E2-18BA-3542-94F3-99DBB3140C96}" sibTransId="{759A6B74-2554-CC41-9C2C-BAB9081353A6}"/>
    <dgm:cxn modelId="{DA0D6C6C-BA6A-9646-9365-234EB42F6734}" type="presOf" srcId="{DEA0430C-84CE-4040-B843-979D587829FD}" destId="{AD3F2976-95E2-DE46-95FB-A96C51D317D6}" srcOrd="0" destOrd="1" presId="urn:microsoft.com/office/officeart/2005/8/layout/hProcess9"/>
    <dgm:cxn modelId="{C22262B4-7C4A-9448-BC44-53085A220C24}" srcId="{51D39BE0-BD8B-1C47-9E8A-2988F847CC32}" destId="{D497E630-8FE7-0545-BE32-6E0340A59002}" srcOrd="0" destOrd="0" parTransId="{82C2CD11-692D-664B-8334-BDB478B63698}" sibTransId="{85884342-C4FB-864F-A38D-FAE0C9EB4F72}"/>
    <dgm:cxn modelId="{A61EDC0D-2CCF-4B45-BD3E-89A79D025C81}" srcId="{67BBBCBB-E92D-EE48-9CC9-2DD94E0E9031}" destId="{20129AD3-CD0A-6242-A38A-5EA019F2BE91}" srcOrd="0" destOrd="0" parTransId="{D0F0F2E6-B7F2-FD43-AFB3-391A23B59FDF}" sibTransId="{91A18B4F-C565-AB40-867F-BBF867AAFD16}"/>
    <dgm:cxn modelId="{ECD027CE-EE19-1E47-A4E5-FEB9B3889226}" srcId="{D497E630-8FE7-0545-BE32-6E0340A59002}" destId="{FA568CE2-88A2-2E4A-A025-7A5A9259FF52}" srcOrd="0" destOrd="0" parTransId="{AD1AE4D5-4DC1-5D4D-959F-A4187B7C4B6E}" sibTransId="{3BCF4F16-39D3-C140-B222-A9E6EAE2A5BD}"/>
    <dgm:cxn modelId="{E67980F0-9E56-2E43-858E-58BAE226B5A7}" type="presOf" srcId="{D497E630-8FE7-0545-BE32-6E0340A59002}" destId="{DEF70FA1-41BC-F246-9B5D-45977B7DF1B0}" srcOrd="0" destOrd="0" presId="urn:microsoft.com/office/officeart/2005/8/layout/hProcess9"/>
    <dgm:cxn modelId="{5E8293C7-E7BA-1140-BCCF-43B0733E1084}" type="presParOf" srcId="{F4EC9541-302D-DC45-96EF-56BCDADD4556}" destId="{796FEF7F-018F-9645-9A9E-BDA67B9D0BF8}" srcOrd="0" destOrd="0" presId="urn:microsoft.com/office/officeart/2005/8/layout/hProcess9"/>
    <dgm:cxn modelId="{5EF36C14-CB53-5649-A955-BB1404C53F09}" type="presParOf" srcId="{F4EC9541-302D-DC45-96EF-56BCDADD4556}" destId="{61E3048A-A43C-064F-94D8-C5D9808E7A25}" srcOrd="1" destOrd="0" presId="urn:microsoft.com/office/officeart/2005/8/layout/hProcess9"/>
    <dgm:cxn modelId="{2DDC0D5E-2AD2-1E44-9775-C2D468698C21}" type="presParOf" srcId="{61E3048A-A43C-064F-94D8-C5D9808E7A25}" destId="{DEF70FA1-41BC-F246-9B5D-45977B7DF1B0}" srcOrd="0" destOrd="0" presId="urn:microsoft.com/office/officeart/2005/8/layout/hProcess9"/>
    <dgm:cxn modelId="{37372FA9-D781-534C-A84D-9BF5D5659104}" type="presParOf" srcId="{61E3048A-A43C-064F-94D8-C5D9808E7A25}" destId="{2CF5283D-165F-0F4D-AAF8-0F1DBCD9D0AA}" srcOrd="1" destOrd="0" presId="urn:microsoft.com/office/officeart/2005/8/layout/hProcess9"/>
    <dgm:cxn modelId="{81D4A8FA-D44A-464B-B7F7-53125DCC326B}" type="presParOf" srcId="{61E3048A-A43C-064F-94D8-C5D9808E7A25}" destId="{45921DAB-7CF7-B941-9654-FB0F665C1E9E}" srcOrd="2" destOrd="0" presId="urn:microsoft.com/office/officeart/2005/8/layout/hProcess9"/>
    <dgm:cxn modelId="{965DCE54-5511-F041-9BA4-17414D5F3962}" type="presParOf" srcId="{61E3048A-A43C-064F-94D8-C5D9808E7A25}" destId="{D3E9CB39-1121-7849-87DC-78D2519A86B5}" srcOrd="3" destOrd="0" presId="urn:microsoft.com/office/officeart/2005/8/layout/hProcess9"/>
    <dgm:cxn modelId="{13D0EC8B-7C21-794E-8C23-FBC2F3E45EC5}" type="presParOf" srcId="{61E3048A-A43C-064F-94D8-C5D9808E7A25}" destId="{8DDFB9CF-A149-1A43-BF7F-C472B0545577}" srcOrd="4" destOrd="0" presId="urn:microsoft.com/office/officeart/2005/8/layout/hProcess9"/>
    <dgm:cxn modelId="{109BAAA5-F3D7-484E-AFB6-1E40A16DC731}" type="presParOf" srcId="{61E3048A-A43C-064F-94D8-C5D9808E7A25}" destId="{74E20EF7-0A9D-B543-91AE-924F442B044B}" srcOrd="5" destOrd="0" presId="urn:microsoft.com/office/officeart/2005/8/layout/hProcess9"/>
    <dgm:cxn modelId="{EEA6A004-1C16-1E4F-BFB2-7E3382A87DA5}" type="presParOf" srcId="{61E3048A-A43C-064F-94D8-C5D9808E7A25}" destId="{AD3F2976-95E2-DE46-95FB-A96C51D317D6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6FEF7F-018F-9645-9A9E-BDA67B9D0BF8}">
      <dsp:nvSpPr>
        <dsp:cNvPr id="0" name=""/>
        <dsp:cNvSpPr/>
      </dsp:nvSpPr>
      <dsp:spPr>
        <a:xfrm>
          <a:off x="419819" y="0"/>
          <a:ext cx="4757959" cy="2469191"/>
        </a:xfrm>
        <a:prstGeom prst="rightArrow">
          <a:avLst/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F70FA1-41BC-F246-9B5D-45977B7DF1B0}">
      <dsp:nvSpPr>
        <dsp:cNvPr id="0" name=""/>
        <dsp:cNvSpPr/>
      </dsp:nvSpPr>
      <dsp:spPr>
        <a:xfrm>
          <a:off x="4543" y="740757"/>
          <a:ext cx="1337885" cy="987676"/>
        </a:xfrm>
        <a:prstGeom prst="roundRect">
          <a:avLst/>
        </a:prstGeom>
        <a:solidFill>
          <a:srgbClr val="FF8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Meeting</a:t>
          </a:r>
          <a:endParaRPr 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Feb 26, 2014</a:t>
          </a:r>
          <a:endParaRPr lang="en-US" sz="1300" kern="1200" dirty="0"/>
        </a:p>
      </dsp:txBody>
      <dsp:txXfrm>
        <a:off x="4543" y="740757"/>
        <a:ext cx="1337885" cy="987676"/>
      </dsp:txXfrm>
    </dsp:sp>
    <dsp:sp modelId="{45921DAB-7CF7-B941-9654-FB0F665C1E9E}">
      <dsp:nvSpPr>
        <dsp:cNvPr id="0" name=""/>
        <dsp:cNvSpPr/>
      </dsp:nvSpPr>
      <dsp:spPr>
        <a:xfrm>
          <a:off x="1421419" y="740757"/>
          <a:ext cx="1337885" cy="987676"/>
        </a:xfrm>
        <a:prstGeom prst="roundRect">
          <a:avLst/>
        </a:prstGeom>
        <a:solidFill>
          <a:srgbClr val="FF8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Community Comment</a:t>
          </a:r>
          <a:endParaRPr 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Mar 24, 2014</a:t>
          </a:r>
          <a:endParaRPr lang="en-US" sz="1300" kern="1200" dirty="0"/>
        </a:p>
      </dsp:txBody>
      <dsp:txXfrm>
        <a:off x="1421419" y="740757"/>
        <a:ext cx="1337885" cy="987676"/>
      </dsp:txXfrm>
    </dsp:sp>
    <dsp:sp modelId="{8DDFB9CF-A149-1A43-BF7F-C472B0545577}">
      <dsp:nvSpPr>
        <dsp:cNvPr id="0" name=""/>
        <dsp:cNvSpPr/>
      </dsp:nvSpPr>
      <dsp:spPr>
        <a:xfrm>
          <a:off x="2838294" y="740757"/>
          <a:ext cx="1337885" cy="987676"/>
        </a:xfrm>
        <a:prstGeom prst="roundRect">
          <a:avLst/>
        </a:prstGeom>
        <a:solidFill>
          <a:srgbClr val="FF8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RDA Meeting</a:t>
          </a:r>
          <a:endParaRPr 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Mar 28, 2014</a:t>
          </a:r>
          <a:endParaRPr lang="en-US" sz="1300" kern="1200" dirty="0"/>
        </a:p>
      </dsp:txBody>
      <dsp:txXfrm>
        <a:off x="2838294" y="740757"/>
        <a:ext cx="1337885" cy="987676"/>
      </dsp:txXfrm>
    </dsp:sp>
    <dsp:sp modelId="{AD3F2976-95E2-DE46-95FB-A96C51D317D6}">
      <dsp:nvSpPr>
        <dsp:cNvPr id="0" name=""/>
        <dsp:cNvSpPr/>
      </dsp:nvSpPr>
      <dsp:spPr>
        <a:xfrm>
          <a:off x="4255169" y="740757"/>
          <a:ext cx="1337885" cy="987676"/>
        </a:xfrm>
        <a:prstGeom prst="roundRect">
          <a:avLst/>
        </a:prstGeom>
        <a:solidFill>
          <a:srgbClr val="FF8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Formal Publication</a:t>
          </a:r>
          <a:endParaRPr 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Forthcoming</a:t>
          </a:r>
          <a:endParaRPr lang="en-US" sz="1300" kern="1200" dirty="0"/>
        </a:p>
      </dsp:txBody>
      <dsp:txXfrm>
        <a:off x="4255169" y="740757"/>
        <a:ext cx="1337885" cy="9876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wrap="square" lIns="93497" tIns="46749" rIns="93497" bIns="4674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B13CE87-F862-4224-B708-5A7F4F6DB931}" type="datetimeFigureOut">
              <a:rPr lang="en-GB"/>
              <a:pPr/>
              <a:t>6/13/14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wrap="square" lIns="93497" tIns="46749" rIns="93497" bIns="4674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3DFF7C1E-60BC-4488-A9D5-4153FAC5791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457326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wrap="square" lIns="93497" tIns="46749" rIns="93497" bIns="4674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F967592-9668-47C1-9AF5-E6254B3D0541}" type="datetimeFigureOut">
              <a:rPr lang="en-GB"/>
              <a:pPr/>
              <a:t>6/13/14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wrap="square" lIns="93497" tIns="46749" rIns="93497" bIns="4674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93E19835-1F5C-4DA8-AE5A-52BF1ECB771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635395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Data, data, everywhere.  And not</a:t>
            </a:r>
            <a:r>
              <a:rPr lang="en-US" baseline="0" dirty="0" smtClean="0"/>
              <a:t> a drop to drink </a:t>
            </a:r>
          </a:p>
          <a:p>
            <a:r>
              <a:rPr lang="en-US" baseline="0" dirty="0" smtClean="0"/>
              <a:t>(pace Samuel Taylor Coleridge)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19835-1F5C-4DA8-AE5A-52BF1ECB7711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an otherwise parched land,</a:t>
            </a:r>
            <a:r>
              <a:rPr lang="en-US" baseline="0" dirty="0" smtClean="0"/>
              <a:t> we do have a few trees living and growing.  Dryad and </a:t>
            </a:r>
            <a:r>
              <a:rPr lang="en-US" baseline="0" dirty="0" err="1" smtClean="0"/>
              <a:t>Dataverse</a:t>
            </a:r>
            <a:r>
              <a:rPr lang="en-US" baseline="0" dirty="0" smtClean="0"/>
              <a:t> being two examples in this land – repositories that are recreating the groundwork for what may otherwise be a thriving and abundant landscape one day.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19835-1F5C-4DA8-AE5A-52BF1ECB7711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00150" y="698500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1. PLOS journals require authors to make all data underlying the findings described in their manuscript fully available without restriction, with rare exception.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2. When submitting a manuscript online, authors must provide a </a:t>
            </a:r>
            <a:r>
              <a:rPr lang="en-US" i="1" dirty="0" smtClean="0"/>
              <a:t>Data Availability Statement </a:t>
            </a:r>
            <a:r>
              <a:rPr lang="en-US" dirty="0" smtClean="0"/>
              <a:t>describing compliance with </a:t>
            </a:r>
            <a:r>
              <a:rPr lang="en-US" dirty="0" err="1" smtClean="0"/>
              <a:t>PLOS’s</a:t>
            </a:r>
            <a:r>
              <a:rPr lang="en-US" dirty="0" smtClean="0"/>
              <a:t> policy. The data availability statement will be published with the article if accepted.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Acceptable data-sharing methods:</a:t>
            </a:r>
            <a:endParaRPr lang="en-GB" dirty="0" smtClean="0"/>
          </a:p>
          <a:p>
            <a:r>
              <a:rPr lang="en-GB" dirty="0" smtClean="0"/>
              <a:t>Data deposition </a:t>
            </a:r>
            <a:r>
              <a:rPr lang="en-GB" i="1" dirty="0" smtClean="0"/>
              <a:t>(strongly recommended; must include </a:t>
            </a:r>
            <a:r>
              <a:rPr lang="en-GB" i="1" dirty="0" err="1" smtClean="0"/>
              <a:t>DOIs</a:t>
            </a:r>
            <a:r>
              <a:rPr lang="en-US" dirty="0" smtClean="0"/>
              <a:t> </a:t>
            </a:r>
            <a:r>
              <a:rPr lang="en-US" i="1" dirty="0" smtClean="0"/>
              <a:t>or accession numbers </a:t>
            </a:r>
            <a:r>
              <a:rPr lang="en-GB" i="1" dirty="0" smtClean="0"/>
              <a:t>)</a:t>
            </a:r>
          </a:p>
          <a:p>
            <a:pPr>
              <a:spcBef>
                <a:spcPct val="0"/>
              </a:spcBef>
            </a:pPr>
            <a:r>
              <a:rPr lang="en-GB" dirty="0" smtClean="0"/>
              <a:t>	Deposition in structured, subject-area</a:t>
            </a:r>
            <a:r>
              <a:rPr lang="en-GB" baseline="0" dirty="0" smtClean="0"/>
              <a:t> </a:t>
            </a:r>
            <a:r>
              <a:rPr lang="en-GB" dirty="0" err="1" smtClean="0"/>
              <a:t>repositorieswhere</a:t>
            </a:r>
            <a:r>
              <a:rPr lang="en-GB" dirty="0" smtClean="0"/>
              <a:t> they exist, or catch-alls</a:t>
            </a:r>
            <a:r>
              <a:rPr lang="en-GB" baseline="0" dirty="0" smtClean="0"/>
              <a:t> such as Dryad /</a:t>
            </a:r>
            <a:r>
              <a:rPr lang="en-GB" baseline="0" dirty="0" err="1" smtClean="0"/>
              <a:t>FigShare</a:t>
            </a:r>
            <a:endParaRPr lang="en-GB" baseline="0" dirty="0" smtClean="0"/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Data in supporting information files </a:t>
            </a:r>
            <a:r>
              <a:rPr lang="en-GB" i="1" dirty="0" smtClean="0"/>
              <a:t>(in </a:t>
            </a:r>
            <a:r>
              <a:rPr lang="en-US" i="1" dirty="0" smtClean="0"/>
              <a:t>file format from which data can be efficiently extracted)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dirty="0" smtClean="0"/>
          </a:p>
          <a:p>
            <a:pPr marL="0" indent="0">
              <a:buNone/>
            </a:pPr>
            <a:r>
              <a:rPr lang="en-US" b="1" dirty="0" smtClean="0"/>
              <a:t>Possible</a:t>
            </a:r>
            <a:r>
              <a:rPr lang="en-US" b="1" baseline="0" dirty="0" smtClean="0"/>
              <a:t> alternatives</a:t>
            </a:r>
            <a:r>
              <a:rPr lang="en-US" dirty="0" smtClean="0"/>
              <a:t>, subject to case-by-case evaluation:</a:t>
            </a:r>
            <a:endParaRPr lang="en-GB" dirty="0" smtClean="0"/>
          </a:p>
          <a:p>
            <a:r>
              <a:rPr lang="en-GB" dirty="0" smtClean="0"/>
              <a:t>Data made available to all interested researchers upon request </a:t>
            </a:r>
            <a:r>
              <a:rPr lang="en-GB" i="1" dirty="0" smtClean="0"/>
              <a:t>(only where deposition is not ethical or legal, </a:t>
            </a:r>
            <a:r>
              <a:rPr lang="en-GB" i="1" dirty="0" err="1" smtClean="0"/>
              <a:t>eg</a:t>
            </a:r>
            <a:r>
              <a:rPr lang="en-GB" i="1" dirty="0" smtClean="0"/>
              <a:t>, studies involving human participants; NOT from the authors themselves but from an ethics or oversight committee)</a:t>
            </a:r>
            <a:endParaRPr lang="en-GB" dirty="0" smtClean="0"/>
          </a:p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Data available from third party </a:t>
            </a:r>
            <a:r>
              <a:rPr lang="en-GB" i="1" dirty="0" smtClean="0">
                <a:solidFill>
                  <a:schemeClr val="bg1">
                    <a:lumMod val="85000"/>
                  </a:schemeClr>
                </a:solidFill>
              </a:rPr>
              <a:t>(only where authors did not generate the primary dataset themselves but it is available)</a:t>
            </a:r>
          </a:p>
          <a:p>
            <a:endParaRPr lang="en-GB" i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0" indent="0">
              <a:buNone/>
            </a:pPr>
            <a:r>
              <a:rPr lang="en-GB" b="1" dirty="0" smtClean="0"/>
              <a:t>Specification of restrictions unacceptable to PLOS</a:t>
            </a:r>
            <a:endParaRPr lang="en-GB" dirty="0" smtClean="0">
              <a:effectLst/>
            </a:endParaRPr>
          </a:p>
          <a:p>
            <a:r>
              <a:rPr lang="en-GB" dirty="0" smtClean="0"/>
              <a:t>Author refusal to share because of personal reasons such as patents or future publications</a:t>
            </a:r>
          </a:p>
          <a:p>
            <a:r>
              <a:rPr lang="en-GB" dirty="0" smtClean="0"/>
              <a:t>Analysis rests solely on proprietary data: </a:t>
            </a:r>
            <a:r>
              <a:rPr lang="en-US" dirty="0" smtClean="0"/>
              <a:t>If proprietary data are used, the manuscript must include an analysis of public data that validates the conclusions so others can reproduce the analysis and build on the findings</a:t>
            </a:r>
          </a:p>
          <a:p>
            <a:r>
              <a:rPr lang="en-US" dirty="0" smtClean="0"/>
              <a:t>“data not shown”</a:t>
            </a:r>
            <a:endParaRPr lang="en-GB" dirty="0" smtClean="0"/>
          </a:p>
          <a:p>
            <a:endParaRPr lang="en-US" dirty="0" smtClean="0"/>
          </a:p>
          <a:p>
            <a:pPr marL="0" lvl="1" indent="0">
              <a:buNone/>
            </a:pPr>
            <a:r>
              <a:rPr lang="en-US" sz="2800" b="1" dirty="0" smtClean="0"/>
              <a:t>Failure to comply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May affect decision to consider or to publish the manuscript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If after publication researchers cannot obtain data, PLOS may publish a correction, contact authors' institutions and funders, or in extreme cases withdraw publication</a:t>
            </a:r>
            <a:endParaRPr lang="en-GB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i="0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59666" indent="-292179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68718" indent="-233744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36205" indent="-233744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03692" indent="-233744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71179" indent="-233744" defTabSz="467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038666" indent="-233744" defTabSz="467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506153" indent="-233744" defTabSz="467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73640" indent="-233744" defTabSz="467487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A7FFD26E-30AB-414C-81B8-B1129DBCC720}" type="slidenum">
              <a:rPr lang="en-GB">
                <a:latin typeface="Calibri" pitchFamily="34" charset="0"/>
              </a:rPr>
              <a:pPr/>
              <a:t>3</a:t>
            </a:fld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698500"/>
            <a:ext cx="46545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Development of new data access policy over &gt; 1 year</a:t>
            </a:r>
            <a:endParaRPr lang="en-US" dirty="0" smtClean="0">
              <a:solidFill>
                <a:srgbClr val="656458"/>
              </a:solidFill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656458"/>
                </a:solidFill>
              </a:rPr>
              <a:t>Steering committee included staff plus journal editors who are also active researchers 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656458"/>
                </a:solidFill>
              </a:rPr>
              <a:t>Data policy committee involving individuals from, and communicating with, all levels of journal review and production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656458"/>
                </a:solidFill>
              </a:rPr>
              <a:t>Presentations at conferences and meetings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656458"/>
                </a:solidFill>
              </a:rPr>
              <a:t>Consultations with editorial boards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656458"/>
                </a:solidFill>
              </a:rPr>
              <a:t>Review of policy iterations and communications before public release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Pre-implementation questions from researchers</a:t>
            </a:r>
            <a:endParaRPr lang="en-US" dirty="0" smtClean="0">
              <a:solidFill>
                <a:srgbClr val="656458"/>
              </a:solidFill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656458"/>
                </a:solidFill>
              </a:rPr>
              <a:t>What to do with massive datasets? 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656458"/>
                </a:solidFill>
              </a:rPr>
              <a:t>What if the researcher plans to publish additional studies using the data? 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656458"/>
                </a:solidFill>
              </a:rPr>
              <a:t>What if competitors take advantage?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656458"/>
                </a:solidFill>
              </a:rPr>
              <a:t>In cases of “data available on request,” what if no data access committee exists and the IRB is not willing to take on the responsibility?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656458"/>
                </a:solidFill>
              </a:rPr>
              <a:t>Concerns over privacy for human data 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19835-1F5C-4DA8-AE5A-52BF1ECB771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92194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0150" y="698500"/>
            <a:ext cx="46545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Organizers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Jennifer Lin, Senior Product Manager, PLOS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Cameron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Neylon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, Advocacy Director, PLOS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Carly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Strasser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, Data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Curation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 Specialist, California Digital Library </a:t>
            </a:r>
            <a:endParaRPr lang="en-US" dirty="0" smtClean="0"/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Participants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Stephen Abrams, Associate Director of UC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Curation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 Center, California Digital Library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Rachel Bruce, Director, Technology Innovation,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Jisc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Eleni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 Castro, Research Coordinator,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IQSS,Harvard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 University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John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Chodacki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, Director of Product Development, PLOS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Patricia Cruse, Director of UC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Curation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 Center, California Digital Library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Ingrid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Dillo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, Head Policy Communication Development, DANS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Alex Garnett, Data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Curation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 &amp; Digital Preservation Specialist, Simon Fraser University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Jennifer Green, Director of Research Data Services, University of Michigan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Simon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Hodson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, Executive Director, CODATA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Eric Kansa, Technology Director, Open Context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Belinda Norman, Research Data Manager, University of Sydney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Mark Parsons, Secretary General, Research Data Alliance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Jonathan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Tedds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, Senior Research Fellow, University of Leicester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rPr>
              <a:t>●  Todd Vision, Principal Investigator, Dryad; Associate Director for Informatics, National Evolutionary Synthesis Center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19835-1F5C-4DA8-AE5A-52BF1ECB7711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6841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Relationship Id="rId3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Relationship Id="rId3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862138"/>
            <a:ext cx="9144000" cy="307816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eaLnBrk="0" hangingPunct="0"/>
            <a:endParaRPr lang="en-US" sz="1600">
              <a:latin typeface="Times" charset="0"/>
            </a:endParaRPr>
          </a:p>
        </p:txBody>
      </p:sp>
      <p:pic>
        <p:nvPicPr>
          <p:cNvPr id="9" name="Picture 12" descr="openaccess_whit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959726" y="6497638"/>
            <a:ext cx="8667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PLOS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86500"/>
            <a:ext cx="3833813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61543"/>
            <a:ext cx="8229600" cy="832886"/>
          </a:xfrm>
        </p:spPr>
        <p:txBody>
          <a:bodyPr>
            <a:normAutofit/>
          </a:bodyPr>
          <a:lstStyle>
            <a:lvl1pPr algn="ctr">
              <a:tabLst/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892830"/>
            <a:ext cx="8229600" cy="764771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455613" y="3551238"/>
            <a:ext cx="8229600" cy="660400"/>
          </a:xfrm>
        </p:spPr>
        <p:txBody>
          <a:bodyPr>
            <a:normAutofit/>
          </a:bodyPr>
          <a:lstStyle>
            <a:lvl1pPr algn="ctr">
              <a:buNone/>
              <a:defRPr sz="26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251075" y="4127500"/>
            <a:ext cx="4632832" cy="914400"/>
          </a:xfrm>
        </p:spPr>
        <p:txBody>
          <a:bodyPr>
            <a:normAutofit/>
          </a:bodyPr>
          <a:lstStyle>
            <a:lvl1pPr algn="ctr">
              <a:buNone/>
              <a:defRPr sz="24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4736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A536C8-8559-47D4-A972-50044ECA4B4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22844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2EE434-BF13-4E34-BEAA-BB87FA951A0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7048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eaLnBrk="0" hangingPunct="0"/>
            <a:endParaRPr lang="en-US" sz="1600">
              <a:latin typeface="Times" charset="0"/>
            </a:endParaRPr>
          </a:p>
        </p:txBody>
      </p:sp>
      <p:pic>
        <p:nvPicPr>
          <p:cNvPr id="8" name="Picture 11" descr="openaccess_whit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959726" y="6497638"/>
            <a:ext cx="8667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PLOS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86500"/>
            <a:ext cx="3833813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457200" y="2161543"/>
            <a:ext cx="8229600" cy="832886"/>
          </a:xfrm>
        </p:spPr>
        <p:txBody>
          <a:bodyPr>
            <a:normAutofit/>
          </a:bodyPr>
          <a:lstStyle>
            <a:lvl1pPr algn="ctr">
              <a:tabLst/>
              <a:defRPr sz="3600" b="1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457200" y="2892830"/>
            <a:ext cx="8229600" cy="764771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455613" y="3551238"/>
            <a:ext cx="8229600" cy="660400"/>
          </a:xfrm>
        </p:spPr>
        <p:txBody>
          <a:bodyPr>
            <a:normAutofit/>
          </a:bodyPr>
          <a:lstStyle>
            <a:lvl1pPr algn="ctr">
              <a:buNone/>
              <a:defRPr sz="26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251075" y="4127500"/>
            <a:ext cx="4632832" cy="914400"/>
          </a:xfrm>
        </p:spPr>
        <p:txBody>
          <a:bodyPr>
            <a:normAutofit/>
          </a:bodyPr>
          <a:lstStyle>
            <a:lvl1pPr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46719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1157289"/>
            <a:ext cx="9144000" cy="5700712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862138"/>
            <a:ext cx="9144000" cy="307816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0" y="6286500"/>
            <a:ext cx="9144000" cy="1150938"/>
            <a:chOff x="0" y="6286500"/>
            <a:chExt cx="9144000" cy="1150316"/>
          </a:xfrm>
        </p:grpSpPr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0" y="6400800"/>
              <a:ext cx="91440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914400" eaLnBrk="0" hangingPunct="0"/>
              <a:endParaRPr lang="en-US" sz="1600">
                <a:latin typeface="Times" charset="0"/>
              </a:endParaRPr>
            </a:p>
          </p:txBody>
        </p:sp>
        <p:pic>
          <p:nvPicPr>
            <p:cNvPr id="8" name="Picture 13" descr="PLOS_logo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286500"/>
              <a:ext cx="3834387" cy="1150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469900" y="2644144"/>
            <a:ext cx="8229600" cy="832886"/>
          </a:xfrm>
        </p:spPr>
        <p:txBody>
          <a:bodyPr>
            <a:normAutofit/>
          </a:bodyPr>
          <a:lstStyle>
            <a:lvl1pPr algn="ctr">
              <a:tabLst/>
              <a:defRPr sz="3200" b="1" i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69900" y="3388129"/>
            <a:ext cx="8229600" cy="952500"/>
          </a:xfrm>
        </p:spPr>
        <p:txBody>
          <a:bodyPr>
            <a:normAutofit/>
          </a:bodyPr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15112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4214"/>
            <a:ext cx="8228013" cy="73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910"/>
            <a:ext cx="8228013" cy="44853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346257-7525-44DF-A833-713030842DF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77087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98626"/>
            <a:ext cx="3978275" cy="3395663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589" y="1698626"/>
            <a:ext cx="3986212" cy="3395663"/>
          </a:xfr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7"/>
          </p:nvPr>
        </p:nvSpPr>
        <p:spPr>
          <a:xfrm>
            <a:off x="457200" y="5444109"/>
            <a:ext cx="3978275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24"/>
          <p:cNvSpPr>
            <a:spLocks noGrp="1"/>
          </p:cNvSpPr>
          <p:nvPr>
            <p:ph type="body" sz="quarter" idx="21"/>
          </p:nvPr>
        </p:nvSpPr>
        <p:spPr>
          <a:xfrm>
            <a:off x="457200" y="5097162"/>
            <a:ext cx="3978275" cy="332862"/>
          </a:xfrm>
        </p:spPr>
        <p:txBody>
          <a:bodyPr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2"/>
          </p:nvPr>
        </p:nvSpPr>
        <p:spPr>
          <a:xfrm>
            <a:off x="4700589" y="5444109"/>
            <a:ext cx="3978275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24"/>
          <p:cNvSpPr>
            <a:spLocks noGrp="1"/>
          </p:cNvSpPr>
          <p:nvPr>
            <p:ph type="body" sz="quarter" idx="23"/>
          </p:nvPr>
        </p:nvSpPr>
        <p:spPr>
          <a:xfrm>
            <a:off x="4700589" y="5097162"/>
            <a:ext cx="3978275" cy="332862"/>
          </a:xfrm>
        </p:spPr>
        <p:txBody>
          <a:bodyPr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457200" y="374214"/>
            <a:ext cx="8305800" cy="731413"/>
          </a:xfrm>
          <a:prstGeom prst="rect">
            <a:avLst/>
          </a:prstGeom>
          <a:ln>
            <a:solidFill>
              <a:schemeClr val="bg1">
                <a:alpha val="0"/>
              </a:schemeClr>
            </a:solidFill>
          </a:ln>
        </p:spPr>
        <p:txBody>
          <a:bodyPr rtlCol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fld id="{86685804-CCFB-4C7D-A2B6-A83AEC41E25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033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551771"/>
            <a:ext cx="39782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589" y="1551771"/>
            <a:ext cx="3986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292FEB-A8C8-4A67-9FAE-129E76BF092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6845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239" y="5090449"/>
            <a:ext cx="5486400" cy="311252"/>
          </a:xfrm>
        </p:spPr>
        <p:txBody>
          <a:bodyPr anchor="t">
            <a:no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470024"/>
            <a:ext cx="8228013" cy="338797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239" y="5406216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57200" y="600075"/>
            <a:ext cx="8228013" cy="514350"/>
          </a:xfrm>
        </p:spPr>
        <p:txBody>
          <a:bodyPr anchor="b">
            <a:normAutofit/>
          </a:bodyPr>
          <a:lstStyle>
            <a:lvl1pPr marL="0" indent="0">
              <a:buNone/>
              <a:defRPr sz="32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F4DC0F88-4187-4860-84F3-587A0AF3235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454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 4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710328"/>
            <a:ext cx="1863587" cy="253623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4"/>
          </p:nvPr>
        </p:nvSpPr>
        <p:spPr>
          <a:xfrm>
            <a:off x="2578676" y="1710328"/>
            <a:ext cx="1863587" cy="253623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5"/>
          </p:nvPr>
        </p:nvSpPr>
        <p:spPr>
          <a:xfrm>
            <a:off x="4700151" y="1710328"/>
            <a:ext cx="1863587" cy="253623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6"/>
          </p:nvPr>
        </p:nvSpPr>
        <p:spPr>
          <a:xfrm>
            <a:off x="6821626" y="1710328"/>
            <a:ext cx="1863587" cy="253623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7"/>
          </p:nvPr>
        </p:nvSpPr>
        <p:spPr>
          <a:xfrm>
            <a:off x="449260" y="5028429"/>
            <a:ext cx="1855549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8"/>
          </p:nvPr>
        </p:nvSpPr>
        <p:spPr>
          <a:xfrm>
            <a:off x="2580094" y="5028429"/>
            <a:ext cx="1855549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1112" y="5028429"/>
            <a:ext cx="1855549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20"/>
          </p:nvPr>
        </p:nvSpPr>
        <p:spPr>
          <a:xfrm>
            <a:off x="6821627" y="5028429"/>
            <a:ext cx="1855549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1"/>
          </p:nvPr>
        </p:nvSpPr>
        <p:spPr>
          <a:xfrm>
            <a:off x="457201" y="4462462"/>
            <a:ext cx="1863587" cy="485780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22"/>
          </p:nvPr>
        </p:nvSpPr>
        <p:spPr>
          <a:xfrm>
            <a:off x="2580093" y="4462462"/>
            <a:ext cx="1863587" cy="485780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Text Placeholder 24"/>
          <p:cNvSpPr>
            <a:spLocks noGrp="1"/>
          </p:cNvSpPr>
          <p:nvPr>
            <p:ph type="body" sz="quarter" idx="23"/>
          </p:nvPr>
        </p:nvSpPr>
        <p:spPr>
          <a:xfrm>
            <a:off x="4701112" y="4462462"/>
            <a:ext cx="1863587" cy="485780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24"/>
          <p:cNvSpPr>
            <a:spLocks noGrp="1"/>
          </p:cNvSpPr>
          <p:nvPr>
            <p:ph type="body" sz="quarter" idx="24"/>
          </p:nvPr>
        </p:nvSpPr>
        <p:spPr>
          <a:xfrm>
            <a:off x="6821626" y="4462462"/>
            <a:ext cx="1863587" cy="485780"/>
          </a:xfr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fld id="{A59D391D-2BB1-4ADA-B39C-DCB9967457A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10908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able Placeholder 7"/>
          <p:cNvSpPr>
            <a:spLocks noGrp="1"/>
          </p:cNvSpPr>
          <p:nvPr>
            <p:ph type="tbl" sz="quarter" idx="13"/>
          </p:nvPr>
        </p:nvSpPr>
        <p:spPr>
          <a:xfrm>
            <a:off x="457200" y="1476375"/>
            <a:ext cx="8228013" cy="4367214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74214"/>
            <a:ext cx="8305800" cy="73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AB045F6-CDEC-4EB6-A956-66C7E6E618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30621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74650"/>
            <a:ext cx="8305800" cy="730250"/>
          </a:xfrm>
          <a:prstGeom prst="rect">
            <a:avLst/>
          </a:prstGeom>
          <a:noFill/>
          <a:ln w="9525">
            <a:solidFill>
              <a:schemeClr val="bg1">
                <a:alpha val="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49364"/>
            <a:ext cx="8305800" cy="4486275"/>
          </a:xfrm>
          <a:prstGeom prst="rect">
            <a:avLst/>
          </a:prstGeom>
          <a:noFill/>
          <a:ln w="9525">
            <a:solidFill>
              <a:schemeClr val="bg1">
                <a:alpha val="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2913" y="6400801"/>
            <a:ext cx="660400" cy="365125"/>
          </a:xfrm>
          <a:prstGeom prst="rect">
            <a:avLst/>
          </a:prstGeo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2E99601A-92E0-4F00-866A-D1B451367EF7}" type="slidenum">
              <a:rPr lang="en-GB"/>
              <a:pPr/>
              <a:t>‹#›</a:t>
            </a:fld>
            <a:endParaRPr lang="en-GB"/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0" y="6286500"/>
            <a:ext cx="9144000" cy="1150938"/>
            <a:chOff x="0" y="6286500"/>
            <a:chExt cx="9144000" cy="1150316"/>
          </a:xfrm>
        </p:grpSpPr>
        <p:sp>
          <p:nvSpPr>
            <p:cNvPr id="1030" name="Rectangle 7"/>
            <p:cNvSpPr>
              <a:spLocks noChangeArrowheads="1"/>
            </p:cNvSpPr>
            <p:nvPr/>
          </p:nvSpPr>
          <p:spPr bwMode="auto">
            <a:xfrm>
              <a:off x="0" y="6400800"/>
              <a:ext cx="9144000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defTabSz="914400" eaLnBrk="0" hangingPunct="0"/>
              <a:endParaRPr lang="en-US" sz="1600">
                <a:latin typeface="Times" charset="0"/>
              </a:endParaRPr>
            </a:p>
          </p:txBody>
        </p:sp>
        <p:pic>
          <p:nvPicPr>
            <p:cNvPr id="1031" name="Picture 6" descr="PLOS_logo.eps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6286500"/>
              <a:ext cx="3834387" cy="1150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+mj-lt"/>
          <a:ea typeface="ＭＳ Ｐゴシック" pitchFamily="34" charset="-128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pitchFamily="34" charset="0"/>
          <a:ea typeface="ＭＳ Ｐゴシック" pitchFamily="3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pitchFamily="34" charset="0"/>
          <a:ea typeface="ＭＳ Ｐゴシック" pitchFamily="3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pitchFamily="34" charset="0"/>
          <a:ea typeface="ＭＳ Ｐゴシック" pitchFamily="3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pitchFamily="34" charset="0"/>
          <a:ea typeface="ＭＳ Ｐゴシック" pitchFamily="3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pitchFamily="34" charset="0"/>
          <a:ea typeface="ＭＳ Ｐゴシック" pitchFamily="3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pitchFamily="34" charset="0"/>
          <a:ea typeface="ＭＳ Ｐゴシック" pitchFamily="3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pitchFamily="34" charset="0"/>
          <a:ea typeface="ＭＳ Ｐゴシック" pitchFamily="3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46075" indent="-346075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2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2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2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chemeClr val="tx2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46257-7525-44DF-A833-713030842DF6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l="17263" r="1607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1621" y="0"/>
            <a:ext cx="78371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[Data, data] every where..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Nor any drop to drink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							- Samuel Taylor Coleridge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46257-7525-44DF-A833-713030842DF6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r="1111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l="12496" t="10174" r="52154" b="34948"/>
          <a:stretch>
            <a:fillRect/>
          </a:stretch>
        </p:blipFill>
        <p:spPr>
          <a:xfrm>
            <a:off x="0" y="21199"/>
            <a:ext cx="2374437" cy="24574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8286" y="4832008"/>
            <a:ext cx="519655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Data access might feel more like this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6DF50863-B025-4B54-B39E-F22943D79301}" type="slidenum">
              <a:rPr lang="en-GB">
                <a:solidFill>
                  <a:schemeClr val="bg1"/>
                </a:solidFill>
              </a:rPr>
              <a:pPr/>
              <a:t>3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l="5515" r="55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16217" y="5380931"/>
            <a:ext cx="87488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All data underlying the published results should be </a:t>
            </a:r>
            <a:r>
              <a:rPr lang="en-US" sz="2800" i="1" dirty="0" smtClean="0">
                <a:solidFill>
                  <a:srgbClr val="FFFFFF"/>
                </a:solidFill>
              </a:rPr>
              <a:t>fully available without restriction with rare exception </a:t>
            </a:r>
            <a:r>
              <a:rPr lang="en-US" sz="2800" dirty="0" smtClean="0">
                <a:solidFill>
                  <a:srgbClr val="FFFFFF"/>
                </a:solidFill>
              </a:rPr>
              <a:t>and described in the article publication.</a:t>
            </a:r>
            <a:endParaRPr lang="en-US" sz="2800" i="1" dirty="0">
              <a:solidFill>
                <a:srgbClr val="FFFFFF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374650"/>
            <a:ext cx="8228013" cy="730250"/>
          </a:xfrm>
        </p:spPr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PLOS Data Access Policy Update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36435" y="3410017"/>
            <a:ext cx="25184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FFFF"/>
                </a:solidFill>
              </a:rPr>
              <a:t>No barriers to enter. </a:t>
            </a:r>
          </a:p>
          <a:p>
            <a:r>
              <a:rPr lang="en-US" sz="2000" i="1" dirty="0" smtClean="0">
                <a:solidFill>
                  <a:srgbClr val="FFFFFF"/>
                </a:solidFill>
              </a:rPr>
              <a:t>All welcome.</a:t>
            </a:r>
            <a:endParaRPr lang="en-US" sz="2000" i="1" dirty="0">
              <a:solidFill>
                <a:srgbClr val="FFFF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5190631" y="4117902"/>
            <a:ext cx="1408096" cy="493213"/>
          </a:xfrm>
          <a:prstGeom prst="straightConnector1">
            <a:avLst/>
          </a:prstGeom>
          <a:ln w="57150" cap="flat" cmpd="sng" algn="ctr">
            <a:solidFill>
              <a:schemeClr val="bg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01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46257-7525-44DF-A833-713030842DF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l="2735" r="1917"/>
          <a:stretch>
            <a:fillRect/>
          </a:stretch>
        </p:blipFill>
        <p:spPr>
          <a:xfrm>
            <a:off x="1" y="-29297"/>
            <a:ext cx="9144000" cy="59668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10323" y="6078075"/>
            <a:ext cx="390223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New Social Contract</a:t>
            </a:r>
            <a:endParaRPr 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521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22270" y="898450"/>
            <a:ext cx="8712245" cy="731413"/>
          </a:xfrm>
        </p:spPr>
        <p:txBody>
          <a:bodyPr/>
          <a:lstStyle/>
          <a:p>
            <a:r>
              <a:rPr lang="en-US" dirty="0" smtClean="0"/>
              <a:t>“What can publishers do to promote the work of libraries and institutions in advancing data access and availability?”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29863"/>
            <a:ext cx="8228013" cy="448531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PLOS </a:t>
            </a:r>
            <a:r>
              <a:rPr lang="en-US" dirty="0" smtClean="0"/>
              <a:t>&amp; CDL (IDCC 2014)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0" y="2476346"/>
          <a:ext cx="5597599" cy="246919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Content Placeholder 4" descr="recbox_1.jpg"/>
          <p:cNvPicPr>
            <a:picLocks noChangeAspect="1"/>
          </p:cNvPicPr>
          <p:nvPr/>
        </p:nvPicPr>
        <p:blipFill>
          <a:blip r:embed="rId8"/>
          <a:srcRect l="-1343" r="-1953"/>
          <a:stretch>
            <a:fillRect/>
          </a:stretch>
        </p:blipFill>
        <p:spPr bwMode="auto">
          <a:xfrm>
            <a:off x="5597599" y="1760330"/>
            <a:ext cx="3537124" cy="4485319"/>
          </a:xfrm>
          <a:prstGeom prst="rect">
            <a:avLst/>
          </a:prstGeom>
          <a:noFill/>
          <a:ln w="38100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4870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OS_ppt-template">
  <a:themeElements>
    <a:clrScheme name="Custom 2">
      <a:dk1>
        <a:sysClr val="windowText" lastClr="000000"/>
      </a:dk1>
      <a:lt1>
        <a:sysClr val="window" lastClr="FFFFFF"/>
      </a:lt1>
      <a:dk2>
        <a:srgbClr val="656458"/>
      </a:dk2>
      <a:lt2>
        <a:srgbClr val="C9C9C7"/>
      </a:lt2>
      <a:accent1>
        <a:srgbClr val="1448F2"/>
      </a:accent1>
      <a:accent2>
        <a:srgbClr val="2C5BF3"/>
      </a:accent2>
      <a:accent3>
        <a:srgbClr val="436DF5"/>
      </a:accent3>
      <a:accent4>
        <a:srgbClr val="5B7FF6"/>
      </a:accent4>
      <a:accent5>
        <a:srgbClr val="7291F7"/>
      </a:accent5>
      <a:accent6>
        <a:srgbClr val="89A3F8"/>
      </a:accent6>
      <a:hlink>
        <a:srgbClr val="94938F"/>
      </a:hlink>
      <a:folHlink>
        <a:srgbClr val="C9C9C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024e3e2f6a7495c8d50176ca116b5c8 xmlns="71f29dce-48f0-4fa4-851f-66f750d76ad0">
      <Terms xmlns="http://schemas.microsoft.com/office/infopath/2007/PartnerControls"/>
    </k024e3e2f6a7495c8d50176ca116b5c8>
    <lbe890b3c2dc4544be7c1719658bff18 xmlns="71f29dce-48f0-4fa4-851f-66f750d76ad0">
      <Terms xmlns="http://schemas.microsoft.com/office/infopath/2007/PartnerControls"/>
    </lbe890b3c2dc4544be7c1719658bff18>
    <TaxCatchAll xmlns="71f29dce-48f0-4fa4-851f-66f750d76ad0">
      <Value>34</Value>
    </TaxCatchAll>
    <j79cbeb6b7234a1da8347ff09ade57cd xmlns="71f29dce-48f0-4fa4-851f-66f750d76ad0">
      <Terms xmlns="http://schemas.microsoft.com/office/infopath/2007/PartnerControls"/>
    </j79cbeb6b7234a1da8347ff09ade57cd>
    <g1691b7afaad4b42a01532b6c0bde12d xmlns="71f29dce-48f0-4fa4-851f-66f750d76ad0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bbb65573-ef7c-4153-ad2e-c407658310db</TermId>
        </TermInfo>
      </Terms>
    </g1691b7afaad4b42a01532b6c0bde12d>
    <pfb3162a4c4f43ce93c9a2843e48169b xmlns="e07f5a36-2510-45e5-9035-0728c638e27f">
      <Terms xmlns="http://schemas.microsoft.com/office/infopath/2007/PartnerControls"/>
    </pfb3162a4c4f43ce93c9a2843e48169b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49300d2d-7a46-4200-ac6b-8026de8f45b4" ContentTypeId="0x0101005EEC208C3557CF4F9CCD6406B0605572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LoSDocument" ma:contentTypeID="0x0101005EEC208C3557CF4F9CCD6406B060557200A2ACB8A2D92282408E1270761B6B724D" ma:contentTypeVersion="10" ma:contentTypeDescription="" ma:contentTypeScope="" ma:versionID="84aaa1b1dbebb1a970672c2890abf2b5">
  <xsd:schema xmlns:xsd="http://www.w3.org/2001/XMLSchema" xmlns:xs="http://www.w3.org/2001/XMLSchema" xmlns:p="http://schemas.microsoft.com/office/2006/metadata/properties" xmlns:ns2="71f29dce-48f0-4fa4-851f-66f750d76ad0" xmlns:ns3="e07f5a36-2510-45e5-9035-0728c638e27f" targetNamespace="http://schemas.microsoft.com/office/2006/metadata/properties" ma:root="true" ma:fieldsID="7af08b8563dd01178d1316be38deeaa3" ns2:_="" ns3:_="">
    <xsd:import namespace="71f29dce-48f0-4fa4-851f-66f750d76ad0"/>
    <xsd:import namespace="e07f5a36-2510-45e5-9035-0728c638e27f"/>
    <xsd:element name="properties">
      <xsd:complexType>
        <xsd:sequence>
          <xsd:element name="documentManagement">
            <xsd:complexType>
              <xsd:all>
                <xsd:element ref="ns2:lbe890b3c2dc4544be7c1719658bff18" minOccurs="0"/>
                <xsd:element ref="ns2:TaxCatchAll" minOccurs="0"/>
                <xsd:element ref="ns2:TaxCatchAllLabel" minOccurs="0"/>
                <xsd:element ref="ns2:g1691b7afaad4b42a01532b6c0bde12d" minOccurs="0"/>
                <xsd:element ref="ns2:k024e3e2f6a7495c8d50176ca116b5c8" minOccurs="0"/>
                <xsd:element ref="ns2:j79cbeb6b7234a1da8347ff09ade57cd" minOccurs="0"/>
                <xsd:element ref="ns3:pfb3162a4c4f43ce93c9a2843e48169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f29dce-48f0-4fa4-851f-66f750d76ad0" elementFormDefault="qualified">
    <xsd:import namespace="http://schemas.microsoft.com/office/2006/documentManagement/types"/>
    <xsd:import namespace="http://schemas.microsoft.com/office/infopath/2007/PartnerControls"/>
    <xsd:element name="lbe890b3c2dc4544be7c1719658bff18" ma:index="8" nillable="true" ma:taxonomy="true" ma:internalName="lbe890b3c2dc4544be7c1719658bff18" ma:taxonomyFieldName="SubjectMatter" ma:displayName="Subject Matter" ma:default="" ma:fieldId="{5be890b3-c2dc-4544-be7c-1719658bff18}" ma:sspId="49300d2d-7a46-4200-ac6b-8026de8f45b4" ma:termSetId="fba97f71-5845-4cd8-aa32-9c96dcb35db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0ca0a617-74ed-4031-bd5d-1f0702e87771}" ma:internalName="TaxCatchAll" ma:showField="CatchAllData" ma:web="afa6d2b0-b85d-4d41-9244-f84c58bc0f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0ca0a617-74ed-4031-bd5d-1f0702e87771}" ma:internalName="TaxCatchAllLabel" ma:readOnly="true" ma:showField="CatchAllDataLabel" ma:web="afa6d2b0-b85d-4d41-9244-f84c58bc0f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g1691b7afaad4b42a01532b6c0bde12d" ma:index="12" nillable="true" ma:taxonomy="true" ma:internalName="g1691b7afaad4b42a01532b6c0bde12d" ma:taxonomyFieldName="DocumentType" ma:displayName="Document Type" ma:default="" ma:fieldId="{01691b7a-faad-4b42-a015-32b6c0bde12d}" ma:sspId="49300d2d-7a46-4200-ac6b-8026de8f45b4" ma:termSetId="2e5d5595-4518-4781-995c-f70708a4cea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024e3e2f6a7495c8d50176ca116b5c8" ma:index="14" nillable="true" ma:taxonomy="true" ma:internalName="k024e3e2f6a7495c8d50176ca116b5c8" ma:taxonomyFieldName="Journal" ma:displayName="Journal" ma:default="" ma:fieldId="{4024e3e2-f6a7-495c-8d50-176ca116b5c8}" ma:sspId="49300d2d-7a46-4200-ac6b-8026de8f45b4" ma:termSetId="7117ed29-45d1-4bf9-be20-a6a1434e38c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79cbeb6b7234a1da8347ff09ade57cd" ma:index="16" nillable="true" ma:taxonomy="true" ma:internalName="j79cbeb6b7234a1da8347ff09ade57cd" ma:taxonomyFieldName="Month" ma:displayName="Month" ma:default="" ma:fieldId="{379cbeb6-b723-4a1d-a834-7ff09ade57cd}" ma:sspId="49300d2d-7a46-4200-ac6b-8026de8f45b4" ma:termSetId="106d4338-acf4-4103-a94f-8b237e822dc9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f5a36-2510-45e5-9035-0728c638e27f" elementFormDefault="qualified">
    <xsd:import namespace="http://schemas.microsoft.com/office/2006/documentManagement/types"/>
    <xsd:import namespace="http://schemas.microsoft.com/office/infopath/2007/PartnerControls"/>
    <xsd:element name="pfb3162a4c4f43ce93c9a2843e48169b" ma:index="19" nillable="true" ma:taxonomy="true" ma:internalName="pfb3162a4c4f43ce93c9a2843e48169b" ma:taxonomyFieldName="Document_x0020_Status" ma:displayName="Document Status" ma:default="" ma:fieldId="{9fb3162a-4c4f-43ce-93c9-a2843e48169b}" ma:sspId="49300d2d-7a46-4200-ac6b-8026de8f45b4" ma:termSetId="22841227-bc7e-4ac2-8be2-6b9e605dfe1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43E84F-9AFC-4AFE-876C-79A71F3D7EC1}">
  <ds:schemaRefs>
    <ds:schemaRef ds:uri="http://purl.org/dc/terms/"/>
    <ds:schemaRef ds:uri="http://www.w3.org/XML/1998/namespace"/>
    <ds:schemaRef ds:uri="e07f5a36-2510-45e5-9035-0728c638e27f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71f29dce-48f0-4fa4-851f-66f750d76ad0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6EA2C5B-3372-41FF-90C3-7E08BA659B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A7DE5B-68D8-4D8D-8C02-E23511D11A7E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0862B49A-7BCD-4EFD-9AEE-F7392C989A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f29dce-48f0-4fa4-851f-66f750d76ad0"/>
    <ds:schemaRef ds:uri="e07f5a36-2510-45e5-9035-0728c638e2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PLOS_ppt-template</Template>
  <TotalTime>14496</TotalTime>
  <Words>816</Words>
  <Application>Microsoft Macintosh PowerPoint</Application>
  <PresentationFormat>Letter Paper (8.5x11 in)</PresentationFormat>
  <Paragraphs>84</Paragraphs>
  <Slides>5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PLOS_ppt-template</vt:lpstr>
      <vt:lpstr>Slide 1</vt:lpstr>
      <vt:lpstr>Slide 2</vt:lpstr>
      <vt:lpstr>PLOS Data Access Policy Update</vt:lpstr>
      <vt:lpstr>Slide 4</vt:lpstr>
      <vt:lpstr>“What can publishers do to promote the work of libraries and institutions in advancing data access and availability?” 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PLOS Data Task Force</dc:title>
  <dc:creator>Emma Veitch</dc:creator>
  <cp:lastModifiedBy>Jennifer Lin</cp:lastModifiedBy>
  <cp:revision>182</cp:revision>
  <cp:lastPrinted>2014-04-29T22:00:56Z</cp:lastPrinted>
  <dcterms:created xsi:type="dcterms:W3CDTF">2014-06-13T13:21:07Z</dcterms:created>
  <dcterms:modified xsi:type="dcterms:W3CDTF">2014-06-13T15:10:22Z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0x0101005EEC208C3557CF4F9CCD6406B060557200A2ACB8A2D92282408E1270761B6B724D</vt:lpwstr>
  </property>
  <property fmtid="{D5CDD505-2E9C-101B-9397-08002B2CF9AE}" pid="3" name="DocumentType">
    <vt:lpwstr>34;#Template|bbb65573-ef7c-4153-ad2e-c407658310db</vt:lpwstr>
  </property>
  <property fmtid="{D5CDD505-2E9C-101B-9397-08002B2CF9AE}" pid="4" name="Month">
    <vt:lpwstr/>
  </property>
  <property fmtid="{D5CDD505-2E9C-101B-9397-08002B2CF9AE}" pid="5" name="SubjectMatter">
    <vt:lpwstr/>
  </property>
  <property fmtid="{D5CDD505-2E9C-101B-9397-08002B2CF9AE}" pid="6" name="Journal">
    <vt:lpwstr/>
  </property>
  <property fmtid="{D5CDD505-2E9C-101B-9397-08002B2CF9AE}" pid="7" name="Document_x0020_Status">
    <vt:lpwstr/>
  </property>
  <property fmtid="{D5CDD505-2E9C-101B-9397-08002B2CF9AE}" pid="8" name="Document Status">
    <vt:lpwstr/>
  </property>
</Properties>
</file>