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7.xml" ContentType="application/vnd.openxmlformats-officedocument.presentationml.slide+xml"/>
  <Override PartName="/ppt/theme/theme3.xml" ContentType="application/vnd.openxmlformats-officedocument.them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notesSlides/notesSlide15.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notesSlides/notesSlide17.xml" ContentType="application/vnd.openxmlformats-officedocument.presentationml.notesSlide+xml"/>
  <Default Extension="pict" ContentType="image/pict"/>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Default Extension="emf" ContentType="image/x-emf"/>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Default Extension="vml" ContentType="application/vnd.openxmlformats-officedocument.vmlDrawing"/>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ppt/slides/slide35.xml" ContentType="application/vnd.openxmlformats-officedocument.presentationml.slide+xml"/>
  <Override PartName="/ppt/slides/slide42.xml" ContentType="application/vnd.openxmlformats-officedocument.presentationml.slide+xml"/>
  <Override PartName="/ppt/slides/slide45.xml" ContentType="application/vnd.openxmlformats-officedocument.presentationml.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slides/slide14.xml" ContentType="application/vnd.openxmlformats-officedocument.presentationml.slide+xml"/>
  <Override PartName="/ppt/slides/slide40.xml" ContentType="application/vnd.openxmlformats-officedocument.presentationml.slide+xml"/>
  <Override PartName="/ppt/embeddings/oleObject1.bin" ContentType="application/vnd.openxmlformats-officedocument.oleObject"/>
  <Override PartName="/ppt/slides/slide34.xml" ContentType="application/vnd.openxmlformats-officedocument.presentationml.slide+xml"/>
  <Override PartName="/ppt/slides/slide44.xml" ContentType="application/vnd.openxmlformats-officedocument.presentationml.slide+xml"/>
  <Override PartName="/ppt/notesSlides/notesSlide12.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slides/slide38.xml" ContentType="application/vnd.openxmlformats-officedocument.presentationml.slide+xml"/>
  <Override PartName="/ppt/slideLayouts/slideLayout12.xml" ContentType="application/vnd.openxmlformats-officedocument.presentationml.slideLayout+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notesMasterIdLst>
    <p:notesMasterId r:id="rId49"/>
  </p:notesMasterIdLst>
  <p:handoutMasterIdLst>
    <p:handoutMasterId r:id="rId50"/>
  </p:handoutMasterIdLst>
  <p:sldIdLst>
    <p:sldId id="364" r:id="rId2"/>
    <p:sldId id="259" r:id="rId3"/>
    <p:sldId id="260" r:id="rId4"/>
    <p:sldId id="312" r:id="rId5"/>
    <p:sldId id="313" r:id="rId6"/>
    <p:sldId id="314" r:id="rId7"/>
    <p:sldId id="317" r:id="rId8"/>
    <p:sldId id="315" r:id="rId9"/>
    <p:sldId id="316" r:id="rId10"/>
    <p:sldId id="344" r:id="rId11"/>
    <p:sldId id="310" r:id="rId12"/>
    <p:sldId id="264" r:id="rId13"/>
    <p:sldId id="265" r:id="rId14"/>
    <p:sldId id="269" r:id="rId15"/>
    <p:sldId id="267" r:id="rId16"/>
    <p:sldId id="270" r:id="rId17"/>
    <p:sldId id="274" r:id="rId18"/>
    <p:sldId id="275" r:id="rId19"/>
    <p:sldId id="291" r:id="rId20"/>
    <p:sldId id="365" r:id="rId21"/>
    <p:sldId id="296" r:id="rId22"/>
    <p:sldId id="366" r:id="rId23"/>
    <p:sldId id="367" r:id="rId24"/>
    <p:sldId id="307" r:id="rId25"/>
    <p:sldId id="368" r:id="rId26"/>
    <p:sldId id="369" r:id="rId27"/>
    <p:sldId id="370" r:id="rId28"/>
    <p:sldId id="383" r:id="rId29"/>
    <p:sldId id="371" r:id="rId30"/>
    <p:sldId id="321" r:id="rId31"/>
    <p:sldId id="319" r:id="rId32"/>
    <p:sldId id="322" r:id="rId33"/>
    <p:sldId id="324" r:id="rId34"/>
    <p:sldId id="326" r:id="rId35"/>
    <p:sldId id="327" r:id="rId36"/>
    <p:sldId id="329" r:id="rId37"/>
    <p:sldId id="372" r:id="rId38"/>
    <p:sldId id="375" r:id="rId39"/>
    <p:sldId id="385" r:id="rId40"/>
    <p:sldId id="373" r:id="rId41"/>
    <p:sldId id="374" r:id="rId42"/>
    <p:sldId id="378" r:id="rId43"/>
    <p:sldId id="380" r:id="rId44"/>
    <p:sldId id="382" r:id="rId45"/>
    <p:sldId id="376" r:id="rId46"/>
    <p:sldId id="309" r:id="rId47"/>
    <p:sldId id="384"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350916"/>
    <a:srgbClr val="FBF431"/>
    <a:srgbClr val="FFDCA2"/>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p:restoredLeft sz="15620"/>
    <p:restoredTop sz="72672" autoAdjust="0"/>
  </p:normalViewPr>
  <p:slideViewPr>
    <p:cSldViewPr>
      <p:cViewPr>
        <p:scale>
          <a:sx n="100" d="100"/>
          <a:sy n="100" d="100"/>
        </p:scale>
        <p:origin x="-616" y="-88"/>
      </p:cViewPr>
      <p:guideLst>
        <p:guide orient="horz" pos="2160"/>
        <p:guide pos="2880"/>
      </p:guideLst>
    </p:cSldViewPr>
  </p:slideViewPr>
  <p:notesTextViewPr>
    <p:cViewPr>
      <p:scale>
        <a:sx n="1" d="1"/>
        <a:sy n="1" d="1"/>
      </p:scale>
      <p:origin x="0" y="0"/>
    </p:cViewPr>
  </p:notesTextViewPr>
  <p:sorterViewPr>
    <p:cViewPr>
      <p:scale>
        <a:sx n="150" d="100"/>
        <a:sy n="150" d="100"/>
      </p:scale>
      <p:origin x="0" y="25752"/>
    </p:cViewPr>
  </p:sorterViewPr>
  <p:gridSpacing cx="78028800" cy="78028800"/>
</p:viewPr>
</file>

<file path=ppt/_rels/presentation.xml.rels><?xml version="1.0" encoding="UTF-8" standalone="yes"?>
<Relationships xmlns="http://schemas.openxmlformats.org/package/2006/relationships"><Relationship Id="rId39" Type="http://schemas.openxmlformats.org/officeDocument/2006/relationships/slide" Target="slides/slide38.xml"/><Relationship Id="rId7" Type="http://schemas.openxmlformats.org/officeDocument/2006/relationships/slide" Target="slides/slide6.xml"/><Relationship Id="rId43" Type="http://schemas.openxmlformats.org/officeDocument/2006/relationships/slide" Target="slides/slide42.xml"/><Relationship Id="rId25" Type="http://schemas.openxmlformats.org/officeDocument/2006/relationships/slide" Target="slides/slide24.xml"/><Relationship Id="rId10" Type="http://schemas.openxmlformats.org/officeDocument/2006/relationships/slide" Target="slides/slide9.xml"/><Relationship Id="rId50" Type="http://schemas.openxmlformats.org/officeDocument/2006/relationships/handoutMaster" Target="handoutMasters/handoutMaster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27" Type="http://schemas.openxmlformats.org/officeDocument/2006/relationships/slide" Target="slides/slide26.xml"/><Relationship Id="rId14" Type="http://schemas.openxmlformats.org/officeDocument/2006/relationships/slide" Target="slides/slide13.xml"/><Relationship Id="rId4" Type="http://schemas.openxmlformats.org/officeDocument/2006/relationships/slide" Target="slides/slide3.xml"/><Relationship Id="rId28" Type="http://schemas.openxmlformats.org/officeDocument/2006/relationships/slide" Target="slides/slide27.xml"/><Relationship Id="rId45" Type="http://schemas.openxmlformats.org/officeDocument/2006/relationships/slide" Target="slides/slide44.xml"/><Relationship Id="rId42" Type="http://schemas.openxmlformats.org/officeDocument/2006/relationships/slide" Target="slides/slide41.xml"/><Relationship Id="rId6" Type="http://schemas.openxmlformats.org/officeDocument/2006/relationships/slide" Target="slides/slide5.xml"/><Relationship Id="rId49" Type="http://schemas.openxmlformats.org/officeDocument/2006/relationships/notesMaster" Target="notesMasters/notesMaster1.xml"/><Relationship Id="rId44" Type="http://schemas.openxmlformats.org/officeDocument/2006/relationships/slide" Target="slides/slide43.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 Type="http://schemas.openxmlformats.org/officeDocument/2006/relationships/slide" Target="slides/slide1.xml"/><Relationship Id="rId46" Type="http://schemas.openxmlformats.org/officeDocument/2006/relationships/slide" Target="slides/slide45.xml"/><Relationship Id="rId35" Type="http://schemas.openxmlformats.org/officeDocument/2006/relationships/slide" Target="slides/slide34.xml"/><Relationship Id="rId51" Type="http://schemas.openxmlformats.org/officeDocument/2006/relationships/printerSettings" Target="printerSettings/printerSettings1.bin"/><Relationship Id="rId55" Type="http://schemas.openxmlformats.org/officeDocument/2006/relationships/tableStyles" Target="tableStyles.xml"/><Relationship Id="rId31" Type="http://schemas.openxmlformats.org/officeDocument/2006/relationships/slide" Target="slides/slide30.xml"/><Relationship Id="rId34" Type="http://schemas.openxmlformats.org/officeDocument/2006/relationships/slide" Target="slides/slide33.xml"/><Relationship Id="rId40" Type="http://schemas.openxmlformats.org/officeDocument/2006/relationships/slide" Target="slides/slide39.xml"/><Relationship Id="rId36" Type="http://schemas.openxmlformats.org/officeDocument/2006/relationships/slide" Target="slides/slide35.xml"/><Relationship Id="rId1" Type="http://schemas.openxmlformats.org/officeDocument/2006/relationships/slideMaster" Target="slideMasters/slideMaster1.xml"/><Relationship Id="rId24" Type="http://schemas.openxmlformats.org/officeDocument/2006/relationships/slide" Target="slides/slide23.xml"/><Relationship Id="rId47" Type="http://schemas.openxmlformats.org/officeDocument/2006/relationships/slide" Target="slides/slide46.xml"/><Relationship Id="rId48" Type="http://schemas.openxmlformats.org/officeDocument/2006/relationships/slide" Target="slides/slide47.xml"/><Relationship Id="rId8" Type="http://schemas.openxmlformats.org/officeDocument/2006/relationships/slide" Target="slides/slide7.xml"/><Relationship Id="rId13" Type="http://schemas.openxmlformats.org/officeDocument/2006/relationships/slide" Target="slides/slide12.xml"/><Relationship Id="rId32" Type="http://schemas.openxmlformats.org/officeDocument/2006/relationships/slide" Target="slides/slide31.xml"/><Relationship Id="rId37" Type="http://schemas.openxmlformats.org/officeDocument/2006/relationships/slide" Target="slides/slide36.xml"/><Relationship Id="rId52" Type="http://schemas.openxmlformats.org/officeDocument/2006/relationships/presProps" Target="presProps.xml"/><Relationship Id="rId54" Type="http://schemas.openxmlformats.org/officeDocument/2006/relationships/theme" Target="theme/theme1.xml"/><Relationship Id="rId12" Type="http://schemas.openxmlformats.org/officeDocument/2006/relationships/slide" Target="slides/slide11.xml"/><Relationship Id="rId3" Type="http://schemas.openxmlformats.org/officeDocument/2006/relationships/slide" Target="slides/slide2.xml"/><Relationship Id="rId23" Type="http://schemas.openxmlformats.org/officeDocument/2006/relationships/slide" Target="slides/slide22.xml"/><Relationship Id="rId53" Type="http://schemas.openxmlformats.org/officeDocument/2006/relationships/viewProps" Target="viewProps.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29" Type="http://schemas.openxmlformats.org/officeDocument/2006/relationships/slide" Target="slides/slide28.xml"/><Relationship Id="rId16" Type="http://schemas.openxmlformats.org/officeDocument/2006/relationships/slide" Target="slides/slide15.xml"/><Relationship Id="rId33" Type="http://schemas.openxmlformats.org/officeDocument/2006/relationships/slide" Target="slides/slide32.xml"/><Relationship Id="rId41" Type="http://schemas.openxmlformats.org/officeDocument/2006/relationships/slide" Target="slides/slide40.xml"/><Relationship Id="rId5" Type="http://schemas.openxmlformats.org/officeDocument/2006/relationships/slide" Target="slides/slide4.xml"/><Relationship Id="rId15" Type="http://schemas.openxmlformats.org/officeDocument/2006/relationships/slide" Target="slides/slide14.xml"/><Relationship Id="rId22" Type="http://schemas.openxmlformats.org/officeDocument/2006/relationships/slide" Target="slides/slide21.xml"/><Relationship Id="rId21" Type="http://schemas.openxmlformats.org/officeDocument/2006/relationships/slide" Target="slides/slide2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2.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0D5AFFF-78B5-F840-A25C-33C7949C2BC5}" type="datetimeFigureOut">
              <a:rPr lang="en-US" smtClean="0"/>
              <a:pPr/>
              <a:t>6/20/11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DE8299-0882-5B44-8522-C869B9158419}"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E53BF41-7D9F-B84F-BD61-866C56B2D14D}" type="datetimeFigureOut">
              <a:rPr lang="en-US" smtClean="0"/>
              <a:pPr/>
              <a:t>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06A0A1-BCA0-4240-A4FD-78003204FCEE}"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6" Type="http://schemas.openxmlformats.org/officeDocument/2006/relationships/hyperlink" Target="http://amsglossary.allenpress.com/glossary/search?id=acceleration1" TargetMode="External"/><Relationship Id="rId4" Type="http://schemas.openxmlformats.org/officeDocument/2006/relationships/hyperlink" Target="http://amsglossary.allenpress.com/glossary/search?id=pressure-gradient1" TargetMode="External"/><Relationship Id="rId1" Type="http://schemas.openxmlformats.org/officeDocument/2006/relationships/notesMaster" Target="../notesMasters/notesMaster1.xml"/><Relationship Id="rId2" Type="http://schemas.openxmlformats.org/officeDocument/2006/relationships/slide" Target="../slides/slide15.xml"/><Relationship Id="rId3" Type="http://schemas.openxmlformats.org/officeDocument/2006/relationships/hyperlink" Target="http://amsglossary.allenpress.com/glossary/search?id=scale1" TargetMode="External"/><Relationship Id="rId5" Type="http://schemas.openxmlformats.org/officeDocument/2006/relationships/hyperlink" Target="http://amsglossary.allenpress.com/glossary/search?id=density1"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bwMode="auto">
          <a:noFill/>
          <a:ln>
            <a:miter lim="800000"/>
            <a:headEnd/>
            <a:tailEnd/>
          </a:ln>
        </p:spPr>
        <p:txBody>
          <a:bodyPr/>
          <a:lstStyle/>
          <a:p>
            <a:fld id="{B00C875B-7977-314A-B8D3-800E28AB6984}" type="slidenum">
              <a:rPr lang="en-US">
                <a:latin typeface="Times New Roman" pitchFamily="32" charset="0"/>
                <a:ea typeface="Times New Roman" pitchFamily="32" charset="0"/>
                <a:cs typeface="Times New Roman" pitchFamily="32" charset="0"/>
              </a:rPr>
              <a:pPr/>
              <a:t>2</a:t>
            </a:fld>
            <a:endParaRPr lang="en-US">
              <a:latin typeface="Times New Roman" pitchFamily="32" charset="0"/>
              <a:ea typeface="Times New Roman" pitchFamily="32" charset="0"/>
              <a:cs typeface="Times New Roman" pitchFamily="32" charset="0"/>
            </a:endParaRPr>
          </a:p>
        </p:txBody>
      </p:sp>
      <p:sp>
        <p:nvSpPr>
          <p:cNvPr id="51203" name="Rectangle 2"/>
          <p:cNvSpPr>
            <a:spLocks noGrp="1" noRot="1" noChangeAspect="1" noChangeArrowheads="1"/>
          </p:cNvSpPr>
          <p:nvPr>
            <p:ph type="sldImg"/>
          </p:nvPr>
        </p:nvSpPr>
        <p:spPr bwMode="auto">
          <a:solidFill>
            <a:srgbClr val="FFFFFF"/>
          </a:solidFill>
          <a:ln>
            <a:solidFill>
              <a:srgbClr val="000000"/>
            </a:solidFill>
            <a:miter lim="800000"/>
            <a:headEnd/>
            <a:tailEnd/>
          </a:ln>
        </p:spPr>
      </p:sp>
      <p:sp>
        <p:nvSpPr>
          <p:cNvPr id="51204" name="Rectangle 3"/>
          <p:cNvSpPr>
            <a:spLocks noGrp="1" noChangeArrowheads="1"/>
          </p:cNvSpPr>
          <p:nvPr>
            <p:ph type="body" idx="1"/>
          </p:nvPr>
        </p:nvSpPr>
        <p:spPr bwMode="auto">
          <a:solidFill>
            <a:srgbClr val="FFFFFF"/>
          </a:solidFill>
          <a:ln>
            <a:solidFill>
              <a:srgbClr val="000000"/>
            </a:solidFill>
            <a:miter lim="800000"/>
            <a:headEnd/>
            <a:tailEnd/>
          </a:ln>
        </p:spPr>
        <p:txBody>
          <a:bodyPr lIns="91425" tIns="45713" rIns="91425" bIns="45713"/>
          <a:lstStyle/>
          <a:p>
            <a:pPr marL="905650" lvl="2" indent="-335715">
              <a:lnSpc>
                <a:spcPct val="90000"/>
              </a:lnSpc>
              <a:buFontTx/>
              <a:buChar char="•"/>
              <a:tabLst>
                <a:tab pos="747942" algn="l"/>
              </a:tabLst>
            </a:pPr>
            <a:r>
              <a:rPr lang="en-US" sz="1400" b="1" dirty="0">
                <a:solidFill>
                  <a:schemeClr val="bg1"/>
                </a:solidFill>
                <a:latin typeface="Times New Roman" pitchFamily="32" charset="0"/>
                <a:ea typeface="Courier New" pitchFamily="32" charset="0"/>
                <a:cs typeface="Courier New" pitchFamily="32" charset="0"/>
              </a:rPr>
              <a:t>N</a:t>
            </a:r>
            <a:r>
              <a:rPr kumimoji="1" lang="en-US" sz="1400" b="1" dirty="0">
                <a:solidFill>
                  <a:schemeClr val="bg1"/>
                </a:solidFill>
                <a:latin typeface="Times New Roman" pitchFamily="32" charset="0"/>
                <a:ea typeface="Courier New" pitchFamily="32" charset="0"/>
                <a:cs typeface="Courier New" pitchFamily="32" charset="0"/>
              </a:rPr>
              <a:t>o disagreement in  peer reviewed literature</a:t>
            </a:r>
          </a:p>
          <a:p>
            <a:pPr marL="905650" lvl="2" indent="-335715">
              <a:lnSpc>
                <a:spcPct val="90000"/>
              </a:lnSpc>
              <a:buFontTx/>
              <a:buChar char="•"/>
              <a:tabLst>
                <a:tab pos="747942" algn="l"/>
              </a:tabLst>
            </a:pPr>
            <a:r>
              <a:rPr kumimoji="1" lang="en-US" sz="1400" b="1" dirty="0">
                <a:solidFill>
                  <a:schemeClr val="bg1"/>
                </a:solidFill>
                <a:latin typeface="Times New Roman" pitchFamily="32" charset="0"/>
                <a:ea typeface="Courier New" pitchFamily="32" charset="0"/>
                <a:cs typeface="Courier New" pitchFamily="32" charset="0"/>
              </a:rPr>
              <a:t>Powerful statements from every major professional science society and organization in the world</a:t>
            </a:r>
          </a:p>
          <a:p>
            <a:pPr marL="905650" lvl="2" indent="-335715">
              <a:lnSpc>
                <a:spcPct val="90000"/>
              </a:lnSpc>
              <a:buFontTx/>
              <a:buChar char="•"/>
              <a:tabLst>
                <a:tab pos="747942" algn="l"/>
              </a:tabLst>
            </a:pPr>
            <a:r>
              <a:rPr kumimoji="1" lang="en-US" sz="1400" b="1" dirty="0">
                <a:solidFill>
                  <a:schemeClr val="bg1"/>
                </a:solidFill>
                <a:latin typeface="Times New Roman" pitchFamily="32" charset="0"/>
                <a:ea typeface="Courier New" pitchFamily="32" charset="0"/>
                <a:cs typeface="Courier New" pitchFamily="32" charset="0"/>
              </a:rPr>
              <a:t>Powerful statements from the National Academies of Sciences (the leadership in science) for every major country</a:t>
            </a:r>
          </a:p>
          <a:p>
            <a:pPr marL="1255418" lvl="4">
              <a:lnSpc>
                <a:spcPct val="90000"/>
              </a:lnSpc>
              <a:buFontTx/>
              <a:buChar char="•"/>
              <a:tabLst>
                <a:tab pos="747942" algn="l"/>
              </a:tabLst>
            </a:pPr>
            <a:r>
              <a:rPr lang="en-US" sz="1400" b="1" dirty="0">
                <a:solidFill>
                  <a:schemeClr val="bg1"/>
                </a:solidFill>
                <a:latin typeface="Times New Roman" pitchFamily="32" charset="0"/>
                <a:ea typeface="Courier New" pitchFamily="32" charset="0"/>
                <a:cs typeface="Courier New" pitchFamily="32" charset="0"/>
              </a:rPr>
              <a:t>G8 + 5 other countries, May 2009: “</a:t>
            </a:r>
            <a:r>
              <a:rPr lang="en-US" sz="1400" b="1" i="1" dirty="0">
                <a:solidFill>
                  <a:schemeClr val="bg1"/>
                </a:solidFill>
                <a:latin typeface="Times New Roman" pitchFamily="32" charset="0"/>
                <a:ea typeface="Courier New" pitchFamily="32" charset="0"/>
                <a:cs typeface="Courier New" pitchFamily="32" charset="0"/>
              </a:rPr>
              <a:t>The need for urgent action to address climate change is now indisputable.</a:t>
            </a:r>
            <a:r>
              <a:rPr lang="en-US" sz="1400" b="1" dirty="0">
                <a:solidFill>
                  <a:schemeClr val="bg1"/>
                </a:solidFill>
                <a:latin typeface="Times New Roman" pitchFamily="32" charset="0"/>
                <a:ea typeface="Courier New" pitchFamily="32" charset="0"/>
                <a:cs typeface="Courier New" pitchFamily="32" charset="0"/>
              </a:rPr>
              <a:t>”</a:t>
            </a:r>
            <a:endParaRPr kumimoji="1" lang="en-US" sz="1400" b="1" dirty="0">
              <a:solidFill>
                <a:schemeClr val="bg1"/>
              </a:solidFill>
              <a:latin typeface="Times New Roman" pitchFamily="32" charset="0"/>
              <a:ea typeface="Courier New" pitchFamily="32" charset="0"/>
              <a:cs typeface="Courier New" pitchFamily="32" charset="0"/>
            </a:endParaRPr>
          </a:p>
          <a:p>
            <a:pPr>
              <a:tabLst>
                <a:tab pos="747942" algn="l"/>
              </a:tabLst>
            </a:pPr>
            <a:endParaRPr lang="en-US" dirty="0" smtClean="0">
              <a:latin typeface="Times New Roman" pitchFamily="32" charset="0"/>
              <a:ea typeface="ＭＳ Ｐゴシック" pitchFamily="32" charset="-128"/>
              <a:cs typeface="ＭＳ Ｐゴシック" pitchFamily="32"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Slide Image Placeholder 1"/>
          <p:cNvSpPr>
            <a:spLocks noGrp="1" noRot="1" noChangeAspect="1"/>
          </p:cNvSpPr>
          <p:nvPr>
            <p:ph type="sldImg"/>
          </p:nvPr>
        </p:nvSpPr>
        <p:spPr>
          <a:ln/>
        </p:spPr>
      </p:sp>
      <p:sp>
        <p:nvSpPr>
          <p:cNvPr id="21507" name="Notes Placeholder 2"/>
          <p:cNvSpPr>
            <a:spLocks noGrp="1"/>
          </p:cNvSpPr>
          <p:nvPr>
            <p:ph type="body" idx="1"/>
          </p:nvPr>
        </p:nvSpPr>
        <p:spPr>
          <a:noFill/>
          <a:ln/>
        </p:spPr>
        <p:txBody>
          <a:bodyPr/>
          <a:lstStyle/>
          <a:p>
            <a:r>
              <a:rPr lang="en-US" smtClean="0">
                <a:latin typeface="Times New Roman" pitchFamily="-112" charset="0"/>
                <a:ea typeface="ＭＳ Ｐゴシック" pitchFamily="-112" charset="-128"/>
                <a:cs typeface="ＭＳ Ｐゴシック" pitchFamily="-112" charset="-128"/>
              </a:rPr>
              <a:t>Using a single code base- you can do model parameterization and development on even a laptop – using the same code base the university community can carry out lower resolution runs on linux clusters – and using the same code base ultra high grand challenge simulations can be carried out on cutting edge hpc platforms.</a:t>
            </a:r>
          </a:p>
        </p:txBody>
      </p:sp>
      <p:sp>
        <p:nvSpPr>
          <p:cNvPr id="21508" name="Slide Number Placeholder 3"/>
          <p:cNvSpPr>
            <a:spLocks noGrp="1"/>
          </p:cNvSpPr>
          <p:nvPr>
            <p:ph type="sldNum" sz="quarter" idx="5"/>
          </p:nvPr>
        </p:nvSpPr>
        <p:spPr>
          <a:noFill/>
        </p:spPr>
        <p:txBody>
          <a:bodyPr/>
          <a:lstStyle/>
          <a:p>
            <a:fld id="{91BEBB82-EF5F-F84D-90E1-8911A440DDAB}" type="slidenum">
              <a:rPr lang="en-US" smtClean="0">
                <a:latin typeface="Comic Sans MS" pitchFamily="-112" charset="0"/>
              </a:rPr>
              <a:pPr/>
              <a:t>31</a:t>
            </a:fld>
            <a:endParaRPr lang="en-US" smtClean="0">
              <a:latin typeface="Comic Sans MS" pitchFamily="-112"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5A5515E5-F3E5-8A4B-8CAC-E174390B45AA}" type="slidenum">
              <a:rPr lang="en-US">
                <a:latin typeface="Comic Sans MS" pitchFamily="-112" charset="0"/>
              </a:rPr>
              <a:pPr/>
              <a:t>32</a:t>
            </a:fld>
            <a:endParaRPr lang="en-US">
              <a:latin typeface="Comic Sans MS" pitchFamily="-112" charset="0"/>
            </a:endParaRPr>
          </a:p>
        </p:txBody>
      </p:sp>
      <p:sp>
        <p:nvSpPr>
          <p:cNvPr id="26627" name="Rectangle 2"/>
          <p:cNvSpPr>
            <a:spLocks noGrp="1" noRot="1" noChangeAspect="1" noChangeArrowheads="1" noTextEdit="1"/>
          </p:cNvSpPr>
          <p:nvPr>
            <p:ph type="sldImg"/>
          </p:nvPr>
        </p:nvSpPr>
        <p:spPr>
          <a:xfrm>
            <a:off x="1158875" y="692150"/>
            <a:ext cx="4552950" cy="3416300"/>
          </a:xfrm>
          <a:ln/>
        </p:spPr>
      </p:sp>
      <p:sp>
        <p:nvSpPr>
          <p:cNvPr id="26628" name="Rectangle 3"/>
          <p:cNvSpPr>
            <a:spLocks noGrp="1" noChangeArrowheads="1"/>
          </p:cNvSpPr>
          <p:nvPr>
            <p:ph type="body" idx="1"/>
          </p:nvPr>
        </p:nvSpPr>
        <p:spPr>
          <a:noFill/>
          <a:ln/>
        </p:spPr>
        <p:txBody>
          <a:bodyPr/>
          <a:lstStyle/>
          <a:p>
            <a:endParaRPr lang="en-US" smtClean="0">
              <a:latin typeface="Times New Roman" pitchFamily="-112" charset="0"/>
              <a:ea typeface="ＭＳ Ｐゴシック" pitchFamily="-112" charset="-128"/>
              <a:cs typeface="ＭＳ Ｐゴシック" pitchFamily="-112"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a:ln/>
        </p:spPr>
      </p:sp>
      <p:sp>
        <p:nvSpPr>
          <p:cNvPr id="30723" name="Notes Placeholder 2"/>
          <p:cNvSpPr>
            <a:spLocks noGrp="1"/>
          </p:cNvSpPr>
          <p:nvPr>
            <p:ph type="body" idx="1"/>
          </p:nvPr>
        </p:nvSpPr>
        <p:spPr>
          <a:noFill/>
          <a:ln/>
        </p:spPr>
        <p:txBody>
          <a:bodyPr/>
          <a:lstStyle/>
          <a:p>
            <a:r>
              <a:rPr lang="en-US" smtClean="0">
                <a:latin typeface="Times New Roman" pitchFamily="-112" charset="0"/>
                <a:ea typeface="ＭＳ Ｐゴシック" pitchFamily="-112" charset="-128"/>
                <a:cs typeface="ＭＳ Ｐゴシック" pitchFamily="-112" charset="-128"/>
              </a:rPr>
              <a:t>Mention again that in general the grids are global.</a:t>
            </a:r>
          </a:p>
          <a:p>
            <a:r>
              <a:rPr lang="en-US" smtClean="0">
                <a:solidFill>
                  <a:srgbClr val="66FFFF"/>
                </a:solidFill>
                <a:latin typeface="Chalkboard" pitchFamily="-112" charset="0"/>
                <a:ea typeface="Chalkboard" pitchFamily="-112" charset="0"/>
                <a:cs typeface="Chalkboard" pitchFamily="-112" charset="0"/>
              </a:rPr>
              <a:t>Atm grids in these in general are different from the ocean/ice grid</a:t>
            </a:r>
            <a:endParaRPr lang="en-US" smtClean="0">
              <a:latin typeface="Times New Roman" pitchFamily="-112" charset="0"/>
              <a:ea typeface="ＭＳ Ｐゴシック" pitchFamily="-112" charset="-128"/>
              <a:cs typeface="ＭＳ Ｐゴシック" pitchFamily="-112" charset="-128"/>
            </a:endParaRPr>
          </a:p>
        </p:txBody>
      </p:sp>
      <p:sp>
        <p:nvSpPr>
          <p:cNvPr id="30724" name="Slide Number Placeholder 3"/>
          <p:cNvSpPr>
            <a:spLocks noGrp="1"/>
          </p:cNvSpPr>
          <p:nvPr>
            <p:ph type="sldNum" sz="quarter" idx="5"/>
          </p:nvPr>
        </p:nvSpPr>
        <p:spPr>
          <a:noFill/>
        </p:spPr>
        <p:txBody>
          <a:bodyPr/>
          <a:lstStyle/>
          <a:p>
            <a:fld id="{A8E918EA-D421-F44E-AD9B-BE459E3C3B10}" type="slidenum">
              <a:rPr lang="en-US" smtClean="0">
                <a:latin typeface="Comic Sans MS" pitchFamily="-112" charset="0"/>
              </a:rPr>
              <a:pPr/>
              <a:t>33</a:t>
            </a:fld>
            <a:endParaRPr lang="en-US" smtClean="0">
              <a:latin typeface="Comic Sans MS" pitchFamily="-112"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B31A0A2B-F9F7-5844-AB68-1144E5C5FCCA}" type="slidenum">
              <a:rPr lang="en-US">
                <a:latin typeface="Comic Sans MS" pitchFamily="-112" charset="0"/>
              </a:rPr>
              <a:pPr/>
              <a:t>34</a:t>
            </a:fld>
            <a:endParaRPr lang="en-US">
              <a:latin typeface="Comic Sans MS" pitchFamily="-112" charset="0"/>
            </a:endParaRPr>
          </a:p>
        </p:txBody>
      </p:sp>
      <p:sp>
        <p:nvSpPr>
          <p:cNvPr id="33795" name="Rectangle 2"/>
          <p:cNvSpPr>
            <a:spLocks noGrp="1" noRot="1" noChangeAspect="1" noChangeArrowheads="1"/>
          </p:cNvSpPr>
          <p:nvPr>
            <p:ph type="sldImg"/>
          </p:nvPr>
        </p:nvSpPr>
        <p:spPr>
          <a:solidFill>
            <a:srgbClr val="FFFFFF"/>
          </a:solidFill>
          <a:ln/>
        </p:spPr>
      </p:sp>
      <p:sp>
        <p:nvSpPr>
          <p:cNvPr id="3379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latin typeface="Times New Roman" pitchFamily="-112" charset="0"/>
                <a:ea typeface="ＭＳ Ｐゴシック" pitchFamily="-112" charset="-128"/>
                <a:cs typeface="ＭＳ Ｐゴシック" pitchFamily="-112" charset="-128"/>
              </a:rPr>
              <a:t>This is a sample hybrid layout. In the original ccsm3 system, each component ran as a separate executable and on a mutually exclusive set of processors. This works great if all the components truly run concurrently in time. But there is sequential dependence in time between the atmosphere, land and ice components. There is no flexibility in this system to account for this.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EC23771-CC7F-4746-BD96-6E6306B65694}" type="slidenum">
              <a:rPr lang="en-US">
                <a:latin typeface="Comic Sans MS" pitchFamily="-112" charset="0"/>
              </a:rPr>
              <a:pPr/>
              <a:t>35</a:t>
            </a:fld>
            <a:endParaRPr lang="en-US">
              <a:latin typeface="Comic Sans MS" pitchFamily="-112" charset="0"/>
            </a:endParaRPr>
          </a:p>
        </p:txBody>
      </p:sp>
      <p:sp>
        <p:nvSpPr>
          <p:cNvPr id="35843" name="Rectangle 2"/>
          <p:cNvSpPr>
            <a:spLocks noGrp="1" noRot="1" noChangeAspect="1" noChangeArrowheads="1" noTextEdit="1"/>
          </p:cNvSpPr>
          <p:nvPr>
            <p:ph type="sldImg"/>
          </p:nvPr>
        </p:nvSpPr>
        <p:spPr>
          <a:solidFill>
            <a:srgbClr val="FFFFFF"/>
          </a:solidFill>
          <a:ln/>
        </p:spPr>
      </p:sp>
      <p:sp>
        <p:nvSpPr>
          <p:cNvPr id="35844"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smtClean="0">
                <a:latin typeface="Times New Roman" pitchFamily="-112" charset="0"/>
                <a:ea typeface="ＭＳ Ｐゴシック" pitchFamily="-112" charset="-128"/>
                <a:cs typeface="ＭＳ Ｐゴシック" pitchFamily="-112" charset="-128"/>
              </a:rPr>
              <a:t>Targets multiple architectures. Uses one XML file for layout. The coupling strategy permits us to support a much larger set of architectures than in ccsm3. Since the model now can be layed out across processors very easily from one xml file. It can therefore support running on 1 pe  with no mpi to  thousands of pes with either pure mpi or hybrid openmp/mpi parallelism by just varying the contents of one file. We can therefore run on anything from a laptop to the largest peta-scale platform available today.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55F59239-858B-B648-9EEA-9D0F75ADF581}" type="slidenum">
              <a:rPr lang="en-US">
                <a:latin typeface="Arial" pitchFamily="-112" charset="0"/>
                <a:ea typeface="ＭＳ Ｐゴシック" pitchFamily="-112" charset="-128"/>
                <a:cs typeface="ＭＳ Ｐゴシック" pitchFamily="-112" charset="-128"/>
              </a:rPr>
              <a:pPr/>
              <a:t>36</a:t>
            </a:fld>
            <a:endParaRPr lang="en-US">
              <a:latin typeface="Arial" pitchFamily="-112" charset="0"/>
              <a:ea typeface="ＭＳ Ｐゴシック" pitchFamily="-112" charset="-128"/>
              <a:cs typeface="ＭＳ Ｐゴシック" pitchFamily="-112"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spcBef>
                <a:spcPct val="0"/>
              </a:spcBef>
            </a:pPr>
            <a:endParaRPr lang="en-US" sz="2800" b="1">
              <a:solidFill>
                <a:schemeClr val="hlink"/>
              </a:solidFill>
              <a:latin typeface="Arial" pitchFamily="-112" charset="0"/>
              <a:ea typeface="ＭＳ Ｐゴシック" pitchFamily="-112" charset="-128"/>
              <a:cs typeface="ＭＳ Ｐゴシック" pitchFamily="-112"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Slide Image Placeholder 1"/>
          <p:cNvSpPr>
            <a:spLocks noGrp="1" noRot="1" noChangeAspect="1"/>
          </p:cNvSpPr>
          <p:nvPr>
            <p:ph type="sldImg"/>
          </p:nvPr>
        </p:nvSpPr>
        <p:spPr>
          <a:ln/>
        </p:spPr>
      </p:sp>
      <p:sp>
        <p:nvSpPr>
          <p:cNvPr id="46083" name="Notes Placeholder 2"/>
          <p:cNvSpPr>
            <a:spLocks noGrp="1"/>
          </p:cNvSpPr>
          <p:nvPr>
            <p:ph type="body" idx="1"/>
          </p:nvPr>
        </p:nvSpPr>
        <p:spPr>
          <a:noFill/>
          <a:ln/>
        </p:spPr>
        <p:txBody>
          <a:bodyPr/>
          <a:lstStyle/>
          <a:p>
            <a:r>
              <a:rPr lang="en-US" smtClean="0">
                <a:latin typeface="Times New Roman" pitchFamily="-112" charset="0"/>
                <a:ea typeface="ＭＳ Ｐゴシック" pitchFamily="-112" charset="-128"/>
                <a:cs typeface="ＭＳ Ｐゴシック" pitchFamily="-112" charset="-128"/>
              </a:rPr>
              <a:t>Usage is critical since serial I/O has two major problems …</a:t>
            </a:r>
          </a:p>
        </p:txBody>
      </p:sp>
      <p:sp>
        <p:nvSpPr>
          <p:cNvPr id="46084" name="Slide Number Placeholder 3"/>
          <p:cNvSpPr>
            <a:spLocks noGrp="1"/>
          </p:cNvSpPr>
          <p:nvPr>
            <p:ph type="sldNum" sz="quarter" idx="5"/>
          </p:nvPr>
        </p:nvSpPr>
        <p:spPr>
          <a:noFill/>
        </p:spPr>
        <p:txBody>
          <a:bodyPr/>
          <a:lstStyle/>
          <a:p>
            <a:fld id="{F90F09A7-E165-4E4F-B66C-886B514747D0}" type="slidenum">
              <a:rPr lang="en-US" smtClean="0">
                <a:latin typeface="Comic Sans MS" pitchFamily="-112" charset="0"/>
              </a:rPr>
              <a:pPr/>
              <a:t>43</a:t>
            </a:fld>
            <a:endParaRPr lang="en-US" smtClean="0">
              <a:latin typeface="Comic Sans MS" pitchFamily="-112"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52226" name="Rectangle 6"/>
          <p:cNvSpPr>
            <a:spLocks noGrp="1" noChangeArrowheads="1"/>
          </p:cNvSpPr>
          <p:nvPr>
            <p:ph type="sldNum" sz="quarter" idx="5"/>
          </p:nvPr>
        </p:nvSpPr>
        <p:spPr>
          <a:noFill/>
        </p:spPr>
        <p:txBody>
          <a:bodyPr/>
          <a:lstStyle/>
          <a:p>
            <a:fld id="{7D519E34-67D7-994B-8E54-015622FD2A37}" type="slidenum">
              <a:rPr lang="en-US">
                <a:latin typeface="Comic Sans MS" pitchFamily="-112" charset="0"/>
              </a:rPr>
              <a:pPr/>
              <a:t>44</a:t>
            </a:fld>
            <a:endParaRPr lang="en-US">
              <a:latin typeface="Comic Sans MS" pitchFamily="-112" charset="0"/>
            </a:endParaRPr>
          </a:p>
        </p:txBody>
      </p:sp>
      <p:sp>
        <p:nvSpPr>
          <p:cNvPr id="53251" name="Text Box 1"/>
          <p:cNvSpPr>
            <a:spLocks noGrp="1" noChangeArrowheads="1"/>
          </p:cNvSpPr>
          <p:nvPr>
            <p:ph type="body"/>
          </p:nvPr>
        </p:nvSpPr>
        <p:spPr>
          <a:xfrm>
            <a:off x="2356267" y="5323417"/>
            <a:ext cx="4500563" cy="3818467"/>
          </a:xfrm>
          <a:ln/>
        </p:spPr>
        <p:txBody>
          <a:bodyPr tIns="17806"/>
          <a:lstStyle/>
          <a:p>
            <a:pPr eaLnBrk="1" hangingPunct="1">
              <a:defRPr/>
            </a:pPr>
            <a:r>
              <a:rPr lang="en-US" dirty="0" smtClean="0">
                <a:latin typeface="Times New Roman" pitchFamily="-112" charset="0"/>
                <a:ea typeface="ＭＳ Ｐゴシック" pitchFamily="-112" charset="-128"/>
                <a:cs typeface="ＭＳ Ｐゴシック" pitchFamily="-112" charset="-128"/>
              </a:rPr>
              <a:t>Largest bottleneck to parallel scalability is due to the latitude-longitude grid based </a:t>
            </a:r>
            <a:r>
              <a:rPr lang="en-US" dirty="0" err="1" smtClean="0">
                <a:latin typeface="Times New Roman" pitchFamily="-112" charset="0"/>
                <a:ea typeface="ＭＳ Ｐゴシック" pitchFamily="-112" charset="-128"/>
                <a:cs typeface="ＭＳ Ｐゴシック" pitchFamily="-112" charset="-128"/>
              </a:rPr>
              <a:t>dycores</a:t>
            </a:r>
            <a:r>
              <a:rPr lang="en-US" dirty="0" smtClean="0">
                <a:latin typeface="Times New Roman" pitchFamily="-112" charset="0"/>
                <a:ea typeface="ＭＳ Ｐゴシック" pitchFamily="-112" charset="-128"/>
                <a:cs typeface="ＭＳ Ｐゴシック" pitchFamily="-112" charset="-128"/>
              </a:rPr>
              <a:t> in the atmospheric model.  This grid clusters points at the poles, creating a potential "pole problem”. There are highly effective techniques to deal with this pole problem, but the current techniques all adversely impact parallel scalability.  Using a cubed-sphere grid is one potential way. HOMME contains several cubed-sphere </a:t>
            </a:r>
            <a:r>
              <a:rPr lang="en-US" dirty="0" err="1" smtClean="0">
                <a:latin typeface="Times New Roman" pitchFamily="-112" charset="0"/>
                <a:ea typeface="ＭＳ Ｐゴシック" pitchFamily="-112" charset="-128"/>
                <a:cs typeface="ＭＳ Ｐゴシック" pitchFamily="-112" charset="-128"/>
              </a:rPr>
              <a:t>dycores</a:t>
            </a:r>
            <a:r>
              <a:rPr lang="en-US" dirty="0" smtClean="0">
                <a:latin typeface="Times New Roman" pitchFamily="-112" charset="0"/>
                <a:ea typeface="ＭＳ Ｐゴシック" pitchFamily="-112" charset="-128"/>
                <a:cs typeface="ＭＳ Ｐゴシック" pitchFamily="-112" charset="-128"/>
              </a:rPr>
              <a:t> - the conservative spectral element model. HOMME </a:t>
            </a:r>
            <a:r>
              <a:rPr lang="en-US" dirty="0" err="1" smtClean="0">
                <a:latin typeface="Times New Roman" pitchFamily="-112" charset="0"/>
                <a:ea typeface="ＭＳ Ｐゴシック" pitchFamily="-112" charset="-128"/>
                <a:cs typeface="ＭＳ Ｐゴシック" pitchFamily="-112" charset="-128"/>
              </a:rPr>
              <a:t>dycore</a:t>
            </a:r>
            <a:r>
              <a:rPr lang="en-US" dirty="0" smtClean="0">
                <a:latin typeface="Times New Roman" pitchFamily="-112" charset="0"/>
                <a:ea typeface="ＭＳ Ｐゴシック" pitchFamily="-112" charset="-128"/>
                <a:cs typeface="ＭＳ Ｐゴシック" pitchFamily="-112" charset="-128"/>
              </a:rPr>
              <a:t> has been incorporated into CAM. NOT limit of scalability – the limit of what we have tried so far. Two important points to note – this work could not have been done without PIO and the aqua planet simulations give good scalability up to the order of 90K cores for 1/4 degree.</a:t>
            </a:r>
          </a:p>
          <a:p>
            <a:pPr marL="136525" indent="-90488">
              <a:lnSpc>
                <a:spcPct val="81000"/>
              </a:lnSpc>
              <a:spcAft>
                <a:spcPts val="1013"/>
              </a:spcAft>
              <a:buFont typeface="Times New Roman" pitchFamily="-111" charset="0"/>
              <a:buChar char="•"/>
              <a:tabLst>
                <a:tab pos="136525" algn="l"/>
                <a:tab pos="593725" algn="l"/>
                <a:tab pos="1050925" algn="l"/>
                <a:tab pos="1508125" algn="l"/>
                <a:tab pos="1965325" algn="l"/>
                <a:tab pos="2422525" algn="l"/>
                <a:tab pos="2879725" algn="l"/>
                <a:tab pos="3336925" algn="l"/>
                <a:tab pos="3794125" algn="l"/>
                <a:tab pos="4251325" algn="l"/>
                <a:tab pos="4708525" algn="l"/>
                <a:tab pos="5165725" algn="l"/>
                <a:tab pos="5622925" algn="l"/>
                <a:tab pos="6080125" algn="l"/>
                <a:tab pos="6537325" algn="l"/>
                <a:tab pos="6994525" algn="l"/>
                <a:tab pos="7451725" algn="l"/>
                <a:tab pos="7908925" algn="l"/>
                <a:tab pos="8366125" algn="l"/>
                <a:tab pos="8823325" algn="l"/>
                <a:tab pos="9280525" algn="l"/>
              </a:tabLst>
              <a:defRPr/>
            </a:pPr>
            <a:r>
              <a:rPr lang="en-GB" dirty="0" smtClean="0">
                <a:solidFill>
                  <a:srgbClr val="000000"/>
                </a:solidFill>
                <a:latin typeface="Chalkboard"/>
                <a:ea typeface="Arial Unicode MS" pitchFamily="-111" charset="0"/>
                <a:cs typeface="Chalkboard"/>
              </a:rPr>
              <a:t>BGP (4 cores/node):  Excellent scalability down to 1 element per processor (86,200 processors at 0.25 degree resolution).    </a:t>
            </a:r>
          </a:p>
          <a:p>
            <a:pPr marL="136525" indent="-90488">
              <a:lnSpc>
                <a:spcPct val="81000"/>
              </a:lnSpc>
              <a:spcAft>
                <a:spcPts val="1013"/>
              </a:spcAft>
              <a:buFont typeface="Times New Roman" pitchFamily="-111" charset="0"/>
              <a:buChar char="•"/>
              <a:tabLst>
                <a:tab pos="136525" algn="l"/>
                <a:tab pos="593725" algn="l"/>
                <a:tab pos="1050925" algn="l"/>
                <a:tab pos="1508125" algn="l"/>
                <a:tab pos="1965325" algn="l"/>
                <a:tab pos="2422525" algn="l"/>
                <a:tab pos="2879725" algn="l"/>
                <a:tab pos="3336925" algn="l"/>
                <a:tab pos="3794125" algn="l"/>
                <a:tab pos="4251325" algn="l"/>
                <a:tab pos="4708525" algn="l"/>
                <a:tab pos="5165725" algn="l"/>
                <a:tab pos="5622925" algn="l"/>
                <a:tab pos="6080125" algn="l"/>
                <a:tab pos="6537325" algn="l"/>
                <a:tab pos="6994525" algn="l"/>
                <a:tab pos="7451725" algn="l"/>
                <a:tab pos="7908925" algn="l"/>
                <a:tab pos="8366125" algn="l"/>
                <a:tab pos="8823325" algn="l"/>
                <a:tab pos="9280525" algn="l"/>
              </a:tabLst>
              <a:defRPr/>
            </a:pPr>
            <a:r>
              <a:rPr lang="en-GB" dirty="0" err="1" smtClean="0">
                <a:solidFill>
                  <a:srgbClr val="000000"/>
                </a:solidFill>
                <a:latin typeface="Chalkboard"/>
                <a:ea typeface="Arial Unicode MS" pitchFamily="-111" charset="0"/>
                <a:cs typeface="Chalkboard"/>
              </a:rPr>
              <a:t>JaguarPF</a:t>
            </a:r>
            <a:r>
              <a:rPr lang="en-GB" dirty="0" smtClean="0">
                <a:solidFill>
                  <a:srgbClr val="000000"/>
                </a:solidFill>
                <a:latin typeface="Chalkboard"/>
                <a:ea typeface="Arial Unicode MS" pitchFamily="-111" charset="0"/>
                <a:cs typeface="Chalkboard"/>
              </a:rPr>
              <a:t> (12 cores/node):  2-3x faster per core than BGP, scaling not as good - 1/8 degree run loosing scalability at 4 elements per process</a:t>
            </a:r>
          </a:p>
          <a:p>
            <a:pPr marL="136525" indent="-90488">
              <a:lnSpc>
                <a:spcPct val="81000"/>
              </a:lnSpc>
              <a:spcAft>
                <a:spcPts val="1013"/>
              </a:spcAft>
              <a:buFont typeface="Times New Roman" pitchFamily="-111" charset="0"/>
              <a:buChar char="•"/>
              <a:tabLst>
                <a:tab pos="136525" algn="l"/>
                <a:tab pos="593725" algn="l"/>
                <a:tab pos="1050925" algn="l"/>
                <a:tab pos="1508125" algn="l"/>
                <a:tab pos="1965325" algn="l"/>
                <a:tab pos="2422525" algn="l"/>
                <a:tab pos="2879725" algn="l"/>
                <a:tab pos="3336925" algn="l"/>
                <a:tab pos="3794125" algn="l"/>
                <a:tab pos="4251325" algn="l"/>
                <a:tab pos="4708525" algn="l"/>
                <a:tab pos="5165725" algn="l"/>
                <a:tab pos="5622925" algn="l"/>
                <a:tab pos="6080125" algn="l"/>
                <a:tab pos="6537325" algn="l"/>
                <a:tab pos="6994525" algn="l"/>
                <a:tab pos="7451725" algn="l"/>
                <a:tab pos="7908925" algn="l"/>
                <a:tab pos="8366125" algn="l"/>
                <a:tab pos="8823325" algn="l"/>
                <a:tab pos="9280525" algn="l"/>
              </a:tabLst>
              <a:defRPr/>
            </a:pPr>
            <a:endParaRPr lang="en-GB" dirty="0" smtClean="0">
              <a:solidFill>
                <a:srgbClr val="000000"/>
              </a:solidFill>
              <a:latin typeface="Chalkboard"/>
              <a:ea typeface="Arial Unicode MS" pitchFamily="-111" charset="0"/>
              <a:cs typeface="Chalkboard"/>
            </a:endParaRPr>
          </a:p>
          <a:p>
            <a:r>
              <a:rPr lang="en-US" sz="1200" kern="1200" baseline="0" dirty="0" err="1" smtClean="0">
                <a:solidFill>
                  <a:schemeClr val="tx1"/>
                </a:solidFill>
                <a:latin typeface="+mn-lt"/>
                <a:ea typeface="+mn-ea"/>
                <a:cs typeface="+mn-cs"/>
              </a:rPr>
              <a:t>Jaguarpf</a:t>
            </a:r>
            <a:r>
              <a:rPr lang="en-US" sz="1200" kern="1200" baseline="0" dirty="0" smtClean="0">
                <a:solidFill>
                  <a:schemeClr val="tx1"/>
                </a:solidFill>
                <a:latin typeface="+mn-lt"/>
                <a:ea typeface="+mn-ea"/>
                <a:cs typeface="+mn-cs"/>
              </a:rPr>
              <a:t> is a </a:t>
            </a:r>
            <a:r>
              <a:rPr lang="en-US" sz="1200" kern="1200" baseline="0" dirty="0" smtClean="0">
                <a:solidFill>
                  <a:schemeClr val="tx1"/>
                </a:solidFill>
                <a:latin typeface="+mn-lt"/>
                <a:ea typeface="+mn-ea"/>
                <a:cs typeface="+mn-cs"/>
              </a:rPr>
              <a:t>Cray XT5 </a:t>
            </a:r>
            <a:r>
              <a:rPr lang="en-US" sz="1200" kern="1200" baseline="0" dirty="0" smtClean="0">
                <a:solidFill>
                  <a:schemeClr val="tx1"/>
                </a:solidFill>
                <a:latin typeface="+mn-lt"/>
                <a:ea typeface="+mn-ea"/>
                <a:cs typeface="+mn-cs"/>
              </a:rPr>
              <a:t>at the National Center for Computational Sciences (NCCS) at Oak Ridge</a:t>
            </a:r>
          </a:p>
          <a:p>
            <a:r>
              <a:rPr lang="en-US" sz="1200" kern="1200" baseline="0" dirty="0" smtClean="0">
                <a:solidFill>
                  <a:schemeClr val="tx1"/>
                </a:solidFill>
                <a:latin typeface="+mn-lt"/>
                <a:ea typeface="+mn-ea"/>
                <a:cs typeface="+mn-cs"/>
              </a:rPr>
              <a:t>National Laboratory (ORNL) that has 18,688 nodes of dual hex-core AMD</a:t>
            </a:r>
          </a:p>
          <a:p>
            <a:r>
              <a:rPr lang="en-US" sz="1200" kern="1200" baseline="0" dirty="0" smtClean="0">
                <a:solidFill>
                  <a:schemeClr val="tx1"/>
                </a:solidFill>
                <a:latin typeface="+mn-lt"/>
                <a:ea typeface="+mn-ea"/>
                <a:cs typeface="+mn-cs"/>
              </a:rPr>
              <a:t>processors running at 2.6 </a:t>
            </a:r>
            <a:r>
              <a:rPr lang="en-US" sz="1200" kern="1200" baseline="0" dirty="0" err="1" smtClean="0">
                <a:solidFill>
                  <a:schemeClr val="tx1"/>
                </a:solidFill>
                <a:latin typeface="+mn-lt"/>
                <a:ea typeface="+mn-ea"/>
                <a:cs typeface="+mn-cs"/>
              </a:rPr>
              <a:t>Ghz</a:t>
            </a:r>
            <a:r>
              <a:rPr lang="en-US" sz="1200" kern="1200" baseline="0" dirty="0" smtClean="0">
                <a:solidFill>
                  <a:schemeClr val="tx1"/>
                </a:solidFill>
                <a:latin typeface="+mn-lt"/>
                <a:ea typeface="+mn-ea"/>
                <a:cs typeface="+mn-cs"/>
              </a:rPr>
              <a:t> with 16 GB of memory per node. The total</a:t>
            </a:r>
          </a:p>
          <a:p>
            <a:r>
              <a:rPr lang="en-US" sz="1200" kern="1200" baseline="0" dirty="0" smtClean="0">
                <a:solidFill>
                  <a:schemeClr val="tx1"/>
                </a:solidFill>
                <a:latin typeface="+mn-lt"/>
                <a:ea typeface="+mn-ea"/>
                <a:cs typeface="+mn-cs"/>
              </a:rPr>
              <a:t>number of processors available is 224,256, and the interconnect uses a </a:t>
            </a:r>
            <a:r>
              <a:rPr lang="en-US" sz="1200" kern="1200" baseline="0" dirty="0" err="1" smtClean="0">
                <a:solidFill>
                  <a:schemeClr val="tx1"/>
                </a:solidFill>
                <a:latin typeface="+mn-lt"/>
                <a:ea typeface="+mn-ea"/>
                <a:cs typeface="+mn-cs"/>
              </a:rPr>
              <a:t>SeaStar</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2+ router. Intrepid is an IBM </a:t>
            </a:r>
            <a:r>
              <a:rPr lang="en-US" sz="1200" kern="1200" baseline="0" dirty="0" err="1" smtClean="0">
                <a:solidFill>
                  <a:schemeClr val="tx1"/>
                </a:solidFill>
                <a:latin typeface="+mn-lt"/>
                <a:ea typeface="+mn-ea"/>
                <a:cs typeface="+mn-cs"/>
              </a:rPr>
              <a:t>Bluegene</a:t>
            </a:r>
            <a:r>
              <a:rPr lang="en-US" sz="1200" kern="1200" baseline="0" dirty="0" smtClean="0">
                <a:solidFill>
                  <a:schemeClr val="tx1"/>
                </a:solidFill>
                <a:latin typeface="+mn-lt"/>
                <a:ea typeface="+mn-ea"/>
                <a:cs typeface="+mn-cs"/>
              </a:rPr>
              <a:t>/P at Argonne National Laboratory (ANL)</a:t>
            </a:r>
          </a:p>
          <a:p>
            <a:r>
              <a:rPr lang="en-US" sz="1200" kern="1200" baseline="0" dirty="0" smtClean="0">
                <a:solidFill>
                  <a:schemeClr val="tx1"/>
                </a:solidFill>
                <a:latin typeface="+mn-lt"/>
                <a:ea typeface="+mn-ea"/>
                <a:cs typeface="+mn-cs"/>
              </a:rPr>
              <a:t>with 163,840 850 MHz PowerPC 450 processors. There are 4 processors per</a:t>
            </a:r>
          </a:p>
          <a:p>
            <a:r>
              <a:rPr lang="en-US" sz="1200" kern="1200" baseline="0" dirty="0" smtClean="0">
                <a:solidFill>
                  <a:schemeClr val="tx1"/>
                </a:solidFill>
                <a:latin typeface="+mn-lt"/>
                <a:ea typeface="+mn-ea"/>
                <a:cs typeface="+mn-cs"/>
              </a:rPr>
              <a:t>shared memory node, 1024 nodes per rack, and each node has 2 GB of</a:t>
            </a:r>
          </a:p>
          <a:p>
            <a:r>
              <a:rPr lang="en-US" sz="1200" kern="1200" baseline="0" dirty="0" smtClean="0">
                <a:solidFill>
                  <a:schemeClr val="tx1"/>
                </a:solidFill>
                <a:latin typeface="+mn-lt"/>
                <a:ea typeface="+mn-ea"/>
                <a:cs typeface="+mn-cs"/>
              </a:rPr>
              <a:t>memory</a:t>
            </a:r>
            <a:endParaRPr lang="en-US" dirty="0" smtClean="0">
              <a:latin typeface="Times New Roman" pitchFamily="-112" charset="0"/>
              <a:ea typeface="ＭＳ Ｐゴシック" pitchFamily="-112" charset="-128"/>
              <a:cs typeface="ＭＳ Ｐゴシック" pitchFamily="-112" charset="-128"/>
            </a:endParaRPr>
          </a:p>
          <a:p>
            <a:pPr>
              <a:lnSpc>
                <a:spcPct val="87000"/>
              </a:lnSpc>
              <a:spcBef>
                <a:spcPts val="413"/>
              </a:spcBef>
              <a:tabLst>
                <a:tab pos="655638" algn="l"/>
                <a:tab pos="1311275" algn="l"/>
                <a:tab pos="1966913" algn="l"/>
                <a:tab pos="2622550" algn="l"/>
                <a:tab pos="3278188" algn="l"/>
                <a:tab pos="3933825" algn="l"/>
                <a:tab pos="4589463" algn="l"/>
              </a:tabLst>
              <a:defRPr/>
            </a:pPr>
            <a:endParaRPr lang="en-GB" dirty="0" smtClean="0">
              <a:latin typeface="Arial" pitchFamily="-112" charset="0"/>
              <a:ea typeface="msgothic" charset="0"/>
              <a:cs typeface="msgothic" charset="0"/>
            </a:endParaRPr>
          </a:p>
          <a:p>
            <a:pPr>
              <a:lnSpc>
                <a:spcPct val="87000"/>
              </a:lnSpc>
              <a:spcBef>
                <a:spcPts val="413"/>
              </a:spcBef>
              <a:tabLst>
                <a:tab pos="655638" algn="l"/>
                <a:tab pos="1311275" algn="l"/>
                <a:tab pos="1966913" algn="l"/>
                <a:tab pos="2622550" algn="l"/>
                <a:tab pos="3278188" algn="l"/>
                <a:tab pos="3933825" algn="l"/>
                <a:tab pos="4589463" algn="l"/>
              </a:tabLst>
              <a:defRPr/>
            </a:pPr>
            <a:endParaRPr lang="en-GB" dirty="0">
              <a:latin typeface="Arial" pitchFamily="-112" charset="0"/>
              <a:ea typeface="msgothic" charset="0"/>
              <a:cs typeface="msgothic" charset="0"/>
            </a:endParaRPr>
          </a:p>
        </p:txBody>
      </p:sp>
      <p:sp>
        <p:nvSpPr>
          <p:cNvPr id="52228" name="Rectangle 2"/>
          <p:cNvSpPr>
            <a:spLocks noGrp="1" noRot="1" noChangeAspect="1" noChangeArrowheads="1" noTextEdit="1"/>
          </p:cNvSpPr>
          <p:nvPr>
            <p:ph type="sldImg" idx="1"/>
          </p:nvPr>
        </p:nvSpPr>
        <p:spPr>
          <a:xfrm>
            <a:off x="987425" y="639763"/>
            <a:ext cx="4210050" cy="3157537"/>
          </a:xfrm>
          <a:solidFill>
            <a:srgbClr val="FFFFFF"/>
          </a:solid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Top image is an example of the grid, with the telescope</a:t>
            </a:r>
            <a:r>
              <a:rPr lang="en-US" baseline="0" dirty="0" smtClean="0"/>
              <a:t> to high resolution over North America</a:t>
            </a:r>
          </a:p>
          <a:p>
            <a:r>
              <a:rPr lang="en-US" baseline="0" dirty="0" smtClean="0"/>
              <a:t>Next is an </a:t>
            </a:r>
            <a:r>
              <a:rPr lang="en-US" baseline="0" dirty="0" err="1" smtClean="0"/>
              <a:t>aquaplanet</a:t>
            </a:r>
            <a:r>
              <a:rPr lang="en-US" baseline="0" dirty="0" smtClean="0"/>
              <a:t> simulation</a:t>
            </a:r>
          </a:p>
          <a:p>
            <a:r>
              <a:rPr lang="en-US" baseline="0" dirty="0" smtClean="0"/>
              <a:t>Bottom is a </a:t>
            </a:r>
            <a:r>
              <a:rPr lang="en-US" baseline="0" dirty="0" err="1" smtClean="0"/>
              <a:t>supercell</a:t>
            </a:r>
            <a:r>
              <a:rPr lang="en-US" baseline="0" dirty="0" smtClean="0"/>
              <a:t> simulation at 500 m resolution</a:t>
            </a:r>
            <a:endParaRPr lang="en-US" dirty="0"/>
          </a:p>
        </p:txBody>
      </p:sp>
      <p:sp>
        <p:nvSpPr>
          <p:cNvPr id="4" name="Slide Number Placeholder 3"/>
          <p:cNvSpPr>
            <a:spLocks noGrp="1"/>
          </p:cNvSpPr>
          <p:nvPr>
            <p:ph type="sldNum" sz="quarter" idx="10"/>
          </p:nvPr>
        </p:nvSpPr>
        <p:spPr/>
        <p:txBody>
          <a:bodyPr/>
          <a:lstStyle/>
          <a:p>
            <a:pPr>
              <a:defRPr/>
            </a:pPr>
            <a:fld id="{C6DBB12F-27CC-44D8-A983-14E89C9ED673}" type="slidenum">
              <a:rPr lang="en-US" smtClean="0"/>
              <a:pPr>
                <a:defRPr/>
              </a:pPr>
              <a:t>45</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0096116"/>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bwMode="auto">
          <a:noFill/>
          <a:ln>
            <a:solidFill>
              <a:srgbClr val="000000"/>
            </a:solidFill>
            <a:miter lim="800000"/>
            <a:headEnd/>
            <a:tailEnd/>
          </a:ln>
        </p:spPr>
      </p:sp>
      <p:sp>
        <p:nvSpPr>
          <p:cNvPr id="54275" name="Notes Placeholder 2"/>
          <p:cNvSpPr>
            <a:spLocks noGrp="1"/>
          </p:cNvSpPr>
          <p:nvPr>
            <p:ph type="body" idx="1"/>
          </p:nvPr>
        </p:nvSpPr>
        <p:spPr bwMode="auto">
          <a:noFill/>
        </p:spPr>
        <p:txBody>
          <a:bodyPr/>
          <a:lstStyle/>
          <a:p>
            <a:endParaRPr lang="en-US">
              <a:ea typeface="ＭＳ Ｐゴシック" pitchFamily="32" charset="-128"/>
              <a:cs typeface="ＭＳ Ｐゴシック" pitchFamily="32" charset="-128"/>
            </a:endParaRPr>
          </a:p>
        </p:txBody>
      </p:sp>
      <p:sp>
        <p:nvSpPr>
          <p:cNvPr id="54276" name="Slide Number Placeholder 3"/>
          <p:cNvSpPr>
            <a:spLocks noGrp="1"/>
          </p:cNvSpPr>
          <p:nvPr>
            <p:ph type="sldNum" sz="quarter" idx="5"/>
          </p:nvPr>
        </p:nvSpPr>
        <p:spPr bwMode="auto">
          <a:noFill/>
          <a:ln>
            <a:miter lim="800000"/>
            <a:headEnd/>
            <a:tailEnd/>
          </a:ln>
        </p:spPr>
        <p:txBody>
          <a:bodyPr/>
          <a:lstStyle/>
          <a:p>
            <a:fld id="{BAF1A290-BB47-594A-A3ED-8987DB9D2567}" type="slidenum">
              <a:rPr lang="en-US">
                <a:latin typeface="Calibri" pitchFamily="32" charset="0"/>
                <a:ea typeface="ＭＳ Ｐゴシック" pitchFamily="32" charset="-128"/>
                <a:cs typeface="ＭＳ Ｐゴシック" pitchFamily="32" charset="-128"/>
              </a:rPr>
              <a:pPr/>
              <a:t>6</a:t>
            </a:fld>
            <a:endParaRPr lang="en-US">
              <a:latin typeface="Calibri" pitchFamily="32" charset="0"/>
              <a:ea typeface="ＭＳ Ｐゴシック" pitchFamily="32" charset="-128"/>
              <a:cs typeface="ＭＳ Ｐゴシック" pitchFamily="32"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bwMode="auto">
          <a:noFill/>
          <a:ln>
            <a:miter lim="800000"/>
            <a:headEnd/>
            <a:tailEnd/>
          </a:ln>
        </p:spPr>
        <p:txBody>
          <a:bodyPr/>
          <a:lstStyle/>
          <a:p>
            <a:fld id="{9A0F634E-3863-6948-B849-644E35C90EA7}" type="slidenum">
              <a:rPr lang="en-GB">
                <a:latin typeface="Calibri" pitchFamily="32" charset="0"/>
                <a:ea typeface="ＭＳ Ｐゴシック" pitchFamily="32" charset="-128"/>
                <a:cs typeface="ＭＳ Ｐゴシック" pitchFamily="32" charset="-128"/>
              </a:rPr>
              <a:pPr/>
              <a:t>7</a:t>
            </a:fld>
            <a:endParaRPr lang="en-GB">
              <a:latin typeface="Calibri" pitchFamily="32" charset="0"/>
              <a:ea typeface="ＭＳ Ｐゴシック" pitchFamily="32" charset="-128"/>
              <a:cs typeface="ＭＳ Ｐゴシック" pitchFamily="32" charset="-128"/>
            </a:endParaRPr>
          </a:p>
        </p:txBody>
      </p:sp>
      <p:sp>
        <p:nvSpPr>
          <p:cNvPr id="6144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1444" name="Rectangle 3"/>
          <p:cNvSpPr>
            <a:spLocks noGrp="1" noChangeArrowheads="1"/>
          </p:cNvSpPr>
          <p:nvPr>
            <p:ph type="body" idx="1"/>
          </p:nvPr>
        </p:nvSpPr>
        <p:spPr bwMode="auto">
          <a:noFill/>
        </p:spPr>
        <p:txBody>
          <a:bodyPr/>
          <a:lstStyle/>
          <a:p>
            <a:pPr eaLnBrk="1" hangingPunct="1"/>
            <a:endParaRPr lang="en-US">
              <a:ea typeface="ＭＳ Ｐゴシック" pitchFamily="32" charset="-128"/>
              <a:cs typeface="ＭＳ Ｐゴシック" pitchFamily="32"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ln>
            <a:miter lim="800000"/>
            <a:headEnd/>
            <a:tailEnd/>
          </a:ln>
        </p:spPr>
        <p:txBody>
          <a:bodyPr/>
          <a:lstStyle/>
          <a:p>
            <a:fld id="{DE0618E7-43D6-5146-B514-40D604C0B0CE}" type="slidenum">
              <a:rPr lang="en-US">
                <a:latin typeface="Calibri" pitchFamily="32" charset="0"/>
                <a:ea typeface="ＭＳ Ｐゴシック" pitchFamily="32" charset="-128"/>
                <a:cs typeface="ＭＳ Ｐゴシック" pitchFamily="32" charset="-128"/>
              </a:rPr>
              <a:pPr/>
              <a:t>8</a:t>
            </a:fld>
            <a:endParaRPr lang="en-US">
              <a:latin typeface="Calibri" pitchFamily="32" charset="0"/>
              <a:ea typeface="ＭＳ Ｐゴシック" pitchFamily="32" charset="-128"/>
              <a:cs typeface="ＭＳ Ｐゴシック" pitchFamily="32" charset="-128"/>
            </a:endParaRPr>
          </a:p>
        </p:txBody>
      </p:sp>
      <p:sp>
        <p:nvSpPr>
          <p:cNvPr id="71683" name="Rectangle 2"/>
          <p:cNvSpPr>
            <a:spLocks noGrp="1" noRot="1" noChangeAspect="1" noChangeArrowheads="1" noTextEdit="1"/>
          </p:cNvSpPr>
          <p:nvPr>
            <p:ph type="sldImg"/>
          </p:nvPr>
        </p:nvSpPr>
        <p:spPr bwMode="auto">
          <a:xfrm>
            <a:off x="1143000" y="684213"/>
            <a:ext cx="4573588" cy="3430587"/>
          </a:xfrm>
          <a:noFill/>
          <a:ln>
            <a:solidFill>
              <a:srgbClr val="000000"/>
            </a:solidFill>
            <a:miter lim="800000"/>
            <a:headEnd/>
            <a:tailEnd/>
          </a:ln>
        </p:spPr>
      </p:sp>
      <p:sp>
        <p:nvSpPr>
          <p:cNvPr id="71684" name="Rectangle 3"/>
          <p:cNvSpPr>
            <a:spLocks noGrp="1" noChangeArrowheads="1"/>
          </p:cNvSpPr>
          <p:nvPr>
            <p:ph type="body" idx="1"/>
          </p:nvPr>
        </p:nvSpPr>
        <p:spPr bwMode="auto">
          <a:xfrm>
            <a:off x="916478" y="4343713"/>
            <a:ext cx="5025044" cy="4115425"/>
          </a:xfrm>
          <a:noFill/>
        </p:spPr>
        <p:txBody>
          <a:bodyPr lIns="91920" tIns="45960" rIns="91920" bIns="45960"/>
          <a:lstStyle/>
          <a:p>
            <a:pPr eaLnBrk="1" hangingPunct="1"/>
            <a:r>
              <a:rPr lang="en-US">
                <a:ea typeface="ＭＳ Ｐゴシック" pitchFamily="32" charset="-128"/>
                <a:cs typeface="ＭＳ Ｐゴシック" pitchFamily="32" charset="-128"/>
              </a:rPr>
              <a:t>This slide shows the observed average global surface temperature anomalies (departures from the 1890-1919 average, black line) and complex three-dimensional global climate models with both natural (blue line) and anthropogenic (human, red line) effects.  The natural effects include volcanoes and solar variability.  The human effects include emissions of greenhouse gases (mostly carbon dioxide), ozone, and aerosols.  The light red and blue envelopes around the red and blue lines show the range of temperatures produced by four different simulations with the same model, providing some indication of the model uncertainty.</a:t>
            </a:r>
          </a:p>
          <a:p>
            <a:pPr eaLnBrk="1" hangingPunct="1"/>
            <a:r>
              <a:rPr lang="en-US">
                <a:ea typeface="ＭＳ Ｐゴシック" pitchFamily="32" charset="-128"/>
                <a:cs typeface="ＭＳ Ｐゴシック" pitchFamily="32" charset="-128"/>
              </a:rPr>
              <a:t>This slide shows that climate models that account for human as well as natural effects can pretty well explain the observed temperature </a:t>
            </a:r>
            <a:r>
              <a:rPr lang="en-US" u="sng">
                <a:ea typeface="ＭＳ Ｐゴシック" pitchFamily="32" charset="-128"/>
                <a:cs typeface="ＭＳ Ｐゴシック" pitchFamily="32" charset="-128"/>
              </a:rPr>
              <a:t>warming trend and variability</a:t>
            </a:r>
            <a:r>
              <a:rPr lang="en-US">
                <a:ea typeface="ＭＳ Ｐゴシック" pitchFamily="32" charset="-128"/>
                <a:cs typeface="ＭＳ Ｐゴシック" pitchFamily="32" charset="-128"/>
              </a:rPr>
              <a:t>, over the entire time period (1890-2000).  However, models that include </a:t>
            </a:r>
            <a:r>
              <a:rPr lang="en-US" u="sng">
                <a:ea typeface="ＭＳ Ｐゴシック" pitchFamily="32" charset="-128"/>
                <a:cs typeface="ＭＳ Ｐゴシック" pitchFamily="32" charset="-128"/>
              </a:rPr>
              <a:t>only natural effects</a:t>
            </a:r>
            <a:r>
              <a:rPr lang="en-US">
                <a:ea typeface="ＭＳ Ｐゴシック" pitchFamily="32" charset="-128"/>
                <a:cs typeface="ＭＳ Ｐゴシック" pitchFamily="32" charset="-128"/>
              </a:rPr>
              <a:t> show a significant and widening departure from the observations starting in the mid 1960s.  This result provides strong evidence confirming the hypothesis that human activities are the main cause of global warming (the models cannot match the observations without including human effects; they produce climates that are too cold compared to observations).  This slide, like the first one, also shows that other important natural processes and phenomena (such as El Niños) are going on from one year or even decades to the next.  These natural effects cause the irregularities in the upward trend of temperature, as shown in the observations and the model results.  Reference: G. Meehl, W. Washington and co-authors, 2004: Combinations of natural and anthropogenic forcings in twentieth century climate. </a:t>
            </a:r>
            <a:r>
              <a:rPr lang="en-US" i="1">
                <a:ea typeface="ＭＳ Ｐゴシック" pitchFamily="32" charset="-128"/>
                <a:cs typeface="ＭＳ Ｐゴシック" pitchFamily="32" charset="-128"/>
              </a:rPr>
              <a:t>Journal of Climate</a:t>
            </a:r>
            <a:r>
              <a:rPr lang="en-US">
                <a:ea typeface="ＭＳ Ｐゴシック" pitchFamily="32" charset="-128"/>
                <a:cs typeface="ＭＳ Ｐゴシック" pitchFamily="32" charset="-128"/>
              </a:rPr>
              <a:t>, p. 3721-3727</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27E6463D-6D5A-7C45-A2E9-0042AE998C9A}" type="slidenum">
              <a:rPr lang="en-US">
                <a:latin typeface="Arial" pitchFamily="-108" charset="0"/>
              </a:rPr>
              <a:pPr/>
              <a:t>9</a:t>
            </a:fld>
            <a:endParaRPr lang="en-US">
              <a:latin typeface="Arial" pitchFamily="-108"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latin typeface="Arial" pitchFamily="-108" charset="0"/>
              <a:ea typeface="ＭＳ Ｐゴシック" pitchFamily="-108" charset="-128"/>
              <a:cs typeface="ＭＳ Ｐゴシック" pitchFamily="-108"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6DBB12F-27CC-44D8-A983-14E89C9ED673}" type="slidenum">
              <a:rPr lang="en-US" smtClean="0"/>
              <a:pPr>
                <a:defRPr/>
              </a:pPr>
              <a:t>10</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Slide Image Placeholder 1"/>
          <p:cNvSpPr>
            <a:spLocks noGrp="1" noRot="1" noChangeAspec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ea typeface="ＭＳ Ｐゴシック" charset="-128"/>
                <a:cs typeface="ＭＳ Ｐゴシック" charset="-128"/>
              </a:rPr>
              <a:t>assumption that the horizontal </a:t>
            </a:r>
            <a:r>
              <a:rPr lang="en-US" smtClean="0">
                <a:ea typeface="ＭＳ Ｐゴシック" charset="-128"/>
                <a:cs typeface="ＭＳ Ｐゴシック" charset="-128"/>
                <a:hlinkClick r:id="rId3"/>
              </a:rPr>
              <a:t>scale</a:t>
            </a:r>
            <a:r>
              <a:rPr lang="en-US" smtClean="0">
                <a:ea typeface="ＭＳ Ｐゴシック" charset="-128"/>
                <a:cs typeface="ＭＳ Ｐゴシック" charset="-128"/>
              </a:rPr>
              <a:t> is large compared to the vertical scale, such that the vertical </a:t>
            </a:r>
            <a:r>
              <a:rPr lang="en-US" smtClean="0">
                <a:ea typeface="ＭＳ Ｐゴシック" charset="-128"/>
                <a:cs typeface="ＭＳ Ｐゴシック" charset="-128"/>
                <a:hlinkClick r:id="rId4"/>
              </a:rPr>
              <a:t>pressure gradient</a:t>
            </a:r>
            <a:r>
              <a:rPr lang="en-US" smtClean="0">
                <a:ea typeface="ＭＳ Ｐゴシック" charset="-128"/>
                <a:cs typeface="ＭＳ Ｐゴシック" charset="-128"/>
              </a:rPr>
              <a:t> may be given as the product of </a:t>
            </a:r>
            <a:r>
              <a:rPr lang="en-US" smtClean="0">
                <a:ea typeface="ＭＳ Ｐゴシック" charset="-128"/>
                <a:cs typeface="ＭＳ Ｐゴシック" charset="-128"/>
                <a:hlinkClick r:id="rId5"/>
              </a:rPr>
              <a:t>density</a:t>
            </a:r>
            <a:r>
              <a:rPr lang="en-US" smtClean="0">
                <a:ea typeface="ＭＳ Ｐゴシック" charset="-128"/>
                <a:cs typeface="ＭＳ Ｐゴシック" charset="-128"/>
              </a:rPr>
              <a:t> times the gravitational </a:t>
            </a:r>
            <a:r>
              <a:rPr lang="en-US" smtClean="0">
                <a:ea typeface="ＭＳ Ｐゴシック" charset="-128"/>
                <a:cs typeface="ＭＳ Ｐゴシック" charset="-128"/>
                <a:hlinkClick r:id="rId6"/>
              </a:rPr>
              <a:t>acceleration</a:t>
            </a:r>
            <a:r>
              <a:rPr lang="en-US" smtClean="0">
                <a:ea typeface="ＭＳ Ｐゴシック" charset="-128"/>
                <a:cs typeface="ＭＳ Ｐゴシック" charset="-128"/>
              </a:rPr>
              <a:t>. </a:t>
            </a:r>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87C6C7-2636-F743-BFCD-908EA58F0002}" type="slidenum">
              <a:rPr lang="en-US" smtClean="0">
                <a:latin typeface="Arial" charset="0"/>
                <a:ea typeface="ＭＳ Ｐゴシック" charset="-128"/>
                <a:cs typeface="ＭＳ Ｐゴシック" charset="-128"/>
              </a:rPr>
              <a:pPr/>
              <a:t>15</a:t>
            </a:fld>
            <a:endParaRPr lang="en-US" smtClean="0">
              <a:latin typeface="Arial" charset="0"/>
              <a:ea typeface="ＭＳ Ｐゴシック" charset="-128"/>
              <a:cs typeface="ＭＳ Ｐゴシック"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Slide Image Placeholder 1"/>
          <p:cNvSpPr>
            <a:spLocks noGrp="1" noRot="1" noChangeAspec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latin typeface="Times New Roman" charset="0"/>
                <a:ea typeface="ＭＳ Ｐゴシック" charset="-128"/>
                <a:cs typeface="ＭＳ Ｐゴシック" charset="-128"/>
              </a:rPr>
              <a:t>Aerosols are liquid or solid particles suspended in the air. They have a direct radiative forcing because they scatter and absorb solar and infrared radiation in the atmosphere.  </a:t>
            </a:r>
            <a:br>
              <a:rPr lang="en-US" smtClean="0">
                <a:latin typeface="Times New Roman" charset="0"/>
                <a:ea typeface="ＭＳ Ｐゴシック" charset="-128"/>
                <a:cs typeface="ＭＳ Ｐゴシック" charset="-128"/>
              </a:rPr>
            </a:br>
            <a:r>
              <a:rPr lang="en-US" smtClean="0">
                <a:latin typeface="Times New Roman" charset="0"/>
                <a:ea typeface="ＭＳ Ｐゴシック" charset="-128"/>
                <a:cs typeface="ＭＳ Ｐゴシック" charset="-128"/>
              </a:rPr>
              <a:t>CDNC (cloud droplet number conc.),</a:t>
            </a:r>
          </a:p>
          <a:p>
            <a:endParaRPr lang="en-US" smtClean="0">
              <a:latin typeface="Times New Roman" charset="0"/>
              <a:ea typeface="ＭＳ Ｐゴシック" charset="-128"/>
              <a:cs typeface="ＭＳ Ｐゴシック" charset="-128"/>
            </a:endParaRPr>
          </a:p>
          <a:p>
            <a:r>
              <a:rPr lang="en-US" smtClean="0">
                <a:latin typeface="Times New Roman" charset="0"/>
                <a:ea typeface="ＭＳ Ｐゴシック" charset="-128"/>
                <a:cs typeface="ＭＳ Ｐゴシック" charset="-128"/>
              </a:rPr>
              <a:t>simulation with a minimum in-cloud droplet number of 20 per cc</a:t>
            </a:r>
          </a:p>
        </p:txBody>
      </p:sp>
      <p:sp>
        <p:nvSpPr>
          <p:cNvPr id="573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69C7FF8-D28B-244B-BE32-EF8577A8CE61}" type="slidenum">
              <a:rPr lang="en-US" smtClean="0">
                <a:latin typeface="Arial" charset="0"/>
                <a:ea typeface="ＭＳ Ｐゴシック" charset="-128"/>
                <a:cs typeface="ＭＳ Ｐゴシック" charset="-128"/>
              </a:rPr>
              <a:pPr/>
              <a:t>24</a:t>
            </a:fld>
            <a:endParaRPr lang="en-US" smtClean="0">
              <a:latin typeface="Arial" charset="0"/>
              <a:ea typeface="ＭＳ Ｐゴシック" charset="-128"/>
              <a:cs typeface="ＭＳ Ｐゴシック"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6DBB12F-27CC-44D8-A983-14E89C9ED673}" type="slidenum">
              <a:rPr lang="en-US" smtClean="0"/>
              <a:pPr>
                <a:defRPr/>
              </a:pPr>
              <a:t>25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1D9827D-6864-4C00-B9F0-A3EA4E61D837}"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55343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5D07B2D-222C-4D05-A414-4A06F4CCF4C5}"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79821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4F12DED-03F1-4A4D-810C-18C85E058DAF}"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26015738"/>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1_Title Only">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prstClr val="black"/>
                </a:solidFill>
                <a:latin typeface="Arial" pitchFamily="27" charset="0"/>
                <a:ea typeface="ＭＳ Ｐゴシック" pitchFamily="27" charset="-128"/>
                <a:cs typeface="ＭＳ Ｐゴシック" pitchFamily="27" charset="-128"/>
              </a:defRPr>
            </a:lvl1pPr>
          </a:lstStyle>
          <a:p>
            <a:pPr>
              <a:defRPr/>
            </a:pPr>
            <a:fld id="{15BA26D7-5F39-104F-BA70-68C8E4B9CF66}" type="datetime1">
              <a:rPr lang="en-US" smtClean="0"/>
              <a:pPr>
                <a:defRPr/>
              </a:pPr>
              <a:t>6/20/11</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solidFill>
                  <a:prstClr val="black"/>
                </a:solidFill>
                <a:latin typeface="Arial" charset="0"/>
                <a:ea typeface="ＭＳ Ｐゴシック" charset="-128"/>
                <a:cs typeface="+mn-cs"/>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solidFill>
                  <a:prstClr val="black"/>
                </a:solidFill>
                <a:latin typeface="Arial" pitchFamily="27" charset="0"/>
                <a:ea typeface="ＭＳ Ｐゴシック" pitchFamily="27" charset="-128"/>
                <a:cs typeface="ＭＳ Ｐゴシック" pitchFamily="27" charset="-128"/>
              </a:defRPr>
            </a:lvl1pPr>
          </a:lstStyle>
          <a:p>
            <a:pPr>
              <a:defRPr/>
            </a:pPr>
            <a:fld id="{5D440497-0198-214B-83CD-F634A02A810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A39634-173E-431F-A6C1-0D650B2E60B3}"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46390947"/>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94E1392-6D70-44D4-8D89-ECCCB60CD05E}"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18941102"/>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168248F-24B7-4CBE-90F3-57C9A38C0A3F}"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96227817"/>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3BC52A2-A70B-4A5D-A36E-FFE88FCA39EB}"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20630813"/>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56433855-0E7C-4A0E-8B03-7BA38E7D946A}"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4915187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D2D8FA89-D8BC-4C66-ACEA-B9B905E1B07F}"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33338168"/>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1FCCBCE-2FAB-44B8-ACFD-26C9CC70A656}"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97044300"/>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3E0DB394-9CA0-4138-83E3-7E2C63D717FF}" type="slidenum">
              <a:rPr lang="en-US">
                <a:solidFill>
                  <a:srgbClr val="000000"/>
                </a:solidFill>
              </a:rPr>
              <a:pPr>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26165693"/>
      </p:ext>
    </p:extLst>
  </p:cSld>
  <p:clrMapOvr>
    <a:masterClrMapping/>
  </p:clrMapOvr>
</p:sldLayout>
</file>

<file path=ppt/slideMasters/_rels/slideMaster1.xml.rels><?xml version="1.0" encoding="UTF-8" standalone="yes"?>
<Relationships xmlns="http://schemas.openxmlformats.org/package/2006/relationships"><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EDB3"/>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smtClean="0">
                <a:latin typeface="+mn-lt"/>
              </a:defRPr>
            </a:lvl1pPr>
          </a:lstStyle>
          <a:p>
            <a:pPr fontAlgn="base">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smtClean="0">
                <a:latin typeface="+mn-lt"/>
              </a:defRPr>
            </a:lvl1pPr>
          </a:lstStyle>
          <a:p>
            <a:pPr fontAlgn="base">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smtClean="0">
                <a:latin typeface="+mn-lt"/>
              </a:defRPr>
            </a:lvl1pPr>
          </a:lstStyle>
          <a:p>
            <a:pPr fontAlgn="base">
              <a:spcBef>
                <a:spcPct val="0"/>
              </a:spcBef>
              <a:spcAft>
                <a:spcPct val="0"/>
              </a:spcAft>
              <a:defRPr/>
            </a:pPr>
            <a:fld id="{13179A3A-27F0-4246-AB36-634AADA39A30}"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019257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ctr" rtl="0" eaLnBrk="0" fontAlgn="base" hangingPunct="0">
        <a:spcBef>
          <a:spcPct val="0"/>
        </a:spcBef>
        <a:spcAft>
          <a:spcPct val="0"/>
        </a:spcAft>
        <a:defRPr sz="4000" b="1">
          <a:solidFill>
            <a:srgbClr val="800000"/>
          </a:solidFill>
          <a:effectLst>
            <a:outerShdw blurRad="38100" dist="38100" dir="2700000" algn="tl">
              <a:srgbClr val="000000">
                <a:alpha val="43137"/>
              </a:srgbClr>
            </a:outerShdw>
          </a:effectLst>
          <a:latin typeface="Cambria"/>
          <a:ea typeface="+mj-ea"/>
          <a:cs typeface="Cambria"/>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b="1">
          <a:solidFill>
            <a:schemeClr val="tx1"/>
          </a:solidFill>
          <a:latin typeface="Cambria"/>
          <a:ea typeface="+mn-ea"/>
          <a:cs typeface="Cambria"/>
        </a:defRPr>
      </a:lvl1pPr>
      <a:lvl2pPr marL="742950" indent="-285750" algn="l" rtl="0" eaLnBrk="0" fontAlgn="base" hangingPunct="0">
        <a:spcBef>
          <a:spcPct val="20000"/>
        </a:spcBef>
        <a:spcAft>
          <a:spcPct val="0"/>
        </a:spcAft>
        <a:buChar char="–"/>
        <a:defRPr sz="2800" b="1">
          <a:solidFill>
            <a:schemeClr val="tx1"/>
          </a:solidFill>
          <a:latin typeface="Cambria"/>
          <a:cs typeface="Cambria"/>
        </a:defRPr>
      </a:lvl2pPr>
      <a:lvl3pPr marL="1143000" indent="-228600" algn="l" rtl="0" eaLnBrk="0" fontAlgn="base" hangingPunct="0">
        <a:spcBef>
          <a:spcPct val="20000"/>
        </a:spcBef>
        <a:spcAft>
          <a:spcPct val="0"/>
        </a:spcAft>
        <a:buChar char="•"/>
        <a:defRPr sz="2400" b="1">
          <a:solidFill>
            <a:schemeClr val="tx1"/>
          </a:solidFill>
          <a:latin typeface="Cambria"/>
          <a:cs typeface="Cambria"/>
        </a:defRPr>
      </a:lvl3pPr>
      <a:lvl4pPr marL="1600200" indent="-228600" algn="l" rtl="0" eaLnBrk="0" fontAlgn="base" hangingPunct="0">
        <a:spcBef>
          <a:spcPct val="20000"/>
        </a:spcBef>
        <a:spcAft>
          <a:spcPct val="0"/>
        </a:spcAft>
        <a:buChar char="–"/>
        <a:defRPr sz="2000" b="1">
          <a:solidFill>
            <a:schemeClr val="tx1"/>
          </a:solidFill>
          <a:latin typeface="Cambria"/>
          <a:cs typeface="Cambria"/>
        </a:defRPr>
      </a:lvl4pPr>
      <a:lvl5pPr marL="2057400" indent="-228600" algn="l" rtl="0" eaLnBrk="0" fontAlgn="base" hangingPunct="0">
        <a:spcBef>
          <a:spcPct val="20000"/>
        </a:spcBef>
        <a:spcAft>
          <a:spcPct val="0"/>
        </a:spcAft>
        <a:buChar char="»"/>
        <a:defRPr sz="2000" b="1">
          <a:solidFill>
            <a:schemeClr val="tx1"/>
          </a:solidFill>
          <a:latin typeface="Cambria"/>
          <a:cs typeface="Cambria"/>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 Id="rId5"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4"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3.png"/><Relationship Id="rId3" Type="http://schemas.openxmlformats.org/officeDocument/2006/relationships/image" Target="../media/image24.png"/></Relationships>
</file>

<file path=ppt/slides/_rels/slide22.xml.rels><?xml version="1.0" encoding="UTF-8" standalone="yes"?>
<Relationships xmlns="http://schemas.openxmlformats.org/package/2006/relationships"><Relationship Id="rId2" Type="http://schemas.openxmlformats.org/officeDocument/2006/relationships/image" Target="../media/image26.gif"/><Relationship Id="rId3" Type="http://schemas.openxmlformats.org/officeDocument/2006/relationships/image" Target="../media/image2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4" Type="http://schemas.openxmlformats.org/officeDocument/2006/relationships/image" Target="../media/image28.png"/><Relationship Id="rId1" Type="http://schemas.openxmlformats.org/officeDocument/2006/relationships/slideLayout" Target="../slideLayouts/slideLayout7.xml"/><Relationship Id="rId2" Type="http://schemas.openxmlformats.org/officeDocument/2006/relationships/image" Target="../media/image26.gif"/><Relationship Id="rId3" Type="http://schemas.openxmlformats.org/officeDocument/2006/relationships/image" Target="../media/image27.png"/></Relationships>
</file>

<file path=ppt/slides/_rels/slide24.xml.rels><?xml version="1.0" encoding="UTF-8" standalone="yes"?>
<Relationships xmlns="http://schemas.openxmlformats.org/package/2006/relationships"><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9.png"/><Relationship Id="rId5" Type="http://schemas.openxmlformats.org/officeDocument/2006/relationships/image" Target="../media/image3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6.xml"/><Relationship Id="rId3" Type="http://schemas.openxmlformats.org/officeDocument/2006/relationships/oleObject" Target="wuebbles:Documents:NCAR:CCSM4.projections.April29.doc!OLE_LINK2" TargetMode="External"/><Relationship Id="rId1" Type="http://schemas.openxmlformats.org/officeDocument/2006/relationships/vmlDrawing" Target="../drawings/vmlDrawing2.vml"/></Relationships>
</file>

<file path=ppt/slides/_rels/slide29.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4"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image" Target="../media/image35.emf"/><Relationship Id="rId3" Type="http://schemas.openxmlformats.org/officeDocument/2006/relationships/image" Target="../media/image36.emf"/><Relationship Id="rId5" Type="http://schemas.openxmlformats.org/officeDocument/2006/relationships/image" Target="../media/image38.png"/></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3"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39.png"/><Relationship Id="rId1" Type="http://schemas.openxmlformats.org/officeDocument/2006/relationships/video" Target="file://localhost/Users/wuebbles/PowerPoint%20Files/INRIA%20presentation/2010_HOMME_TMQ_720x405.wmv"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3"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4" Type="http://schemas.openxmlformats.org/officeDocument/2006/relationships/image" Target="../media/image43.png"/><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42.png"/><Relationship Id="rId5" Type="http://schemas.openxmlformats.org/officeDocument/2006/relationships/image" Target="../media/image44.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3" Type="http://schemas.openxmlformats.org/officeDocument/2006/relationships/image" Target="../media/image45.png"/><Relationship Id="rId1" Type="http://schemas.openxmlformats.org/officeDocument/2006/relationships/video" Target="file://localhost/Users/wuebbles/PowerPoint%20Files/INRIA%20presentation/2010_HOMME_TMQ_720x405.wmv" TargetMode="External"/></Relationships>
</file>

<file path=ppt/slides/_rels/slide47.xml.rels><?xml version="1.0" encoding="UTF-8" standalone="yes"?>
<Relationships xmlns="http://schemas.openxmlformats.org/package/2006/relationships"><Relationship Id="rId6" Type="http://schemas.openxmlformats.org/officeDocument/2006/relationships/image" Target="../media/image50.gif"/><Relationship Id="rId4" Type="http://schemas.openxmlformats.org/officeDocument/2006/relationships/image" Target="../media/image48.png"/><Relationship Id="rId1" Type="http://schemas.openxmlformats.org/officeDocument/2006/relationships/slideLayout" Target="../slideLayouts/slideLayout7.xml"/><Relationship Id="rId2" Type="http://schemas.openxmlformats.org/officeDocument/2006/relationships/image" Target="../media/image46.png"/><Relationship Id="rId3" Type="http://schemas.openxmlformats.org/officeDocument/2006/relationships/image" Target="../media/image47.png"/><Relationship Id="rId5" Type="http://schemas.openxmlformats.org/officeDocument/2006/relationships/image" Target="../media/image49.gif"/></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7.jpeg"/><Relationship Id="rId4" Type="http://schemas.openxmlformats.org/officeDocument/2006/relationships/image" Target="../media/image4.png"/><Relationship Id="rId5" Type="http://schemas.openxmlformats.org/officeDocument/2006/relationships/oleObject" Target="../embeddings/oleObject1.bin"/><Relationship Id="rId7" Type="http://schemas.openxmlformats.org/officeDocument/2006/relationships/image" Target="../media/image6.png"/><Relationship Id="rId1" Type="http://schemas.openxmlformats.org/officeDocument/2006/relationships/vmlDrawing" Target="../drawings/vmlDrawing1.vml"/><Relationship Id="rId2" Type="http://schemas.openxmlformats.org/officeDocument/2006/relationships/slideLayout" Target="../slideLayouts/slideLayout6.xml"/><Relationship Id="rId3" Type="http://schemas.openxmlformats.org/officeDocument/2006/relationships/notesSlide" Target="../notesSlides/notesSlide3.xml"/><Relationship Id="rId6" Type="http://schemas.openxmlformats.org/officeDocument/2006/relationships/image" Target="../media/image5.png"/></Relationships>
</file>

<file path=ppt/slides/_rels/slide8.xml.rels><?xml version="1.0" encoding="UTF-8" standalone="yes"?>
<Relationships xmlns="http://schemas.openxmlformats.org/package/2006/relationships"><Relationship Id="rId4"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8.jpeg"/><Relationship Id="rId5"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295400"/>
            <a:ext cx="8458200" cy="1470025"/>
          </a:xfrm>
        </p:spPr>
        <p:txBody>
          <a:bodyPr/>
          <a:lstStyle/>
          <a:p>
            <a:r>
              <a:rPr lang="en-US" sz="5000" dirty="0" smtClean="0">
                <a:solidFill>
                  <a:srgbClr val="350916"/>
                </a:solidFill>
              </a:rPr>
              <a:t>Taking the Science of Climate Change to </a:t>
            </a:r>
            <a:r>
              <a:rPr lang="en-US" sz="5000" dirty="0" err="1" smtClean="0">
                <a:solidFill>
                  <a:srgbClr val="350916"/>
                </a:solidFill>
              </a:rPr>
              <a:t>Exascale</a:t>
            </a:r>
            <a:r>
              <a:rPr lang="en-US" sz="5000" dirty="0" smtClean="0">
                <a:solidFill>
                  <a:srgbClr val="FFDCA2"/>
                </a:solidFill>
              </a:rPr>
              <a:t/>
            </a:r>
            <a:br>
              <a:rPr lang="en-US" sz="5000" dirty="0" smtClean="0">
                <a:solidFill>
                  <a:srgbClr val="FFDCA2"/>
                </a:solidFill>
              </a:rPr>
            </a:br>
            <a:endParaRPr lang="en-US" sz="5000" dirty="0"/>
          </a:p>
        </p:txBody>
      </p:sp>
      <p:sp>
        <p:nvSpPr>
          <p:cNvPr id="3" name="Subtitle 2"/>
          <p:cNvSpPr>
            <a:spLocks noGrp="1"/>
          </p:cNvSpPr>
          <p:nvPr>
            <p:ph type="subTitle" idx="1"/>
          </p:nvPr>
        </p:nvSpPr>
        <p:spPr>
          <a:xfrm>
            <a:off x="838200" y="3048000"/>
            <a:ext cx="7620000" cy="1752600"/>
          </a:xfrm>
        </p:spPr>
        <p:txBody>
          <a:bodyPr/>
          <a:lstStyle/>
          <a:p>
            <a:r>
              <a:rPr lang="en-US" sz="4000" dirty="0" smtClean="0">
                <a:solidFill>
                  <a:srgbClr val="000090"/>
                </a:solidFill>
                <a:effectLst>
                  <a:outerShdw blurRad="38100" dist="38100" dir="2700000" algn="tl">
                    <a:srgbClr val="000000">
                      <a:alpha val="43137"/>
                    </a:srgbClr>
                  </a:outerShdw>
                </a:effectLst>
              </a:rPr>
              <a:t>Don </a:t>
            </a:r>
            <a:r>
              <a:rPr lang="en-US" sz="4000" dirty="0" err="1" smtClean="0">
                <a:solidFill>
                  <a:srgbClr val="000090"/>
                </a:solidFill>
                <a:effectLst>
                  <a:outerShdw blurRad="38100" dist="38100" dir="2700000" algn="tl">
                    <a:srgbClr val="000000">
                      <a:alpha val="43137"/>
                    </a:srgbClr>
                  </a:outerShdw>
                </a:effectLst>
              </a:rPr>
              <a:t>Wuebbles</a:t>
            </a:r>
            <a:endParaRPr lang="en-US" sz="4000" dirty="0" smtClean="0">
              <a:solidFill>
                <a:srgbClr val="000090"/>
              </a:solidFill>
              <a:effectLst>
                <a:outerShdw blurRad="38100" dist="38100" dir="2700000" algn="tl">
                  <a:srgbClr val="000000">
                    <a:alpha val="43137"/>
                  </a:srgbClr>
                </a:outerShdw>
              </a:effectLst>
            </a:endParaRPr>
          </a:p>
          <a:p>
            <a:r>
              <a:rPr lang="en-US" dirty="0" smtClean="0">
                <a:solidFill>
                  <a:srgbClr val="000090"/>
                </a:solidFill>
                <a:effectLst>
                  <a:outerShdw blurRad="38100" dist="38100" dir="2700000" algn="tl">
                    <a:srgbClr val="000000">
                      <a:alpha val="43137"/>
                    </a:srgbClr>
                  </a:outerShdw>
                </a:effectLst>
              </a:rPr>
              <a:t>Department of Atmospheric Sciences</a:t>
            </a:r>
          </a:p>
          <a:p>
            <a:r>
              <a:rPr lang="en-US" dirty="0" smtClean="0">
                <a:solidFill>
                  <a:srgbClr val="000090"/>
                </a:solidFill>
                <a:effectLst>
                  <a:outerShdw blurRad="38100" dist="38100" dir="2700000" algn="tl">
                    <a:srgbClr val="000000">
                      <a:alpha val="43137"/>
                    </a:srgbClr>
                  </a:outerShdw>
                </a:effectLst>
              </a:rPr>
              <a:t>University of Illinois</a:t>
            </a:r>
          </a:p>
          <a:p>
            <a:r>
              <a:rPr lang="en-US" dirty="0" smtClean="0">
                <a:solidFill>
                  <a:srgbClr val="000090"/>
                </a:solidFill>
                <a:effectLst>
                  <a:outerShdw blurRad="38100" dist="38100" dir="2700000" algn="tl">
                    <a:srgbClr val="000000">
                      <a:alpha val="43137"/>
                    </a:srgbClr>
                  </a:outerShdw>
                </a:effectLst>
              </a:rPr>
              <a:t>Urbana, IL</a:t>
            </a:r>
          </a:p>
          <a:p>
            <a:endParaRPr lang="en-US" dirty="0"/>
          </a:p>
        </p:txBody>
      </p:sp>
      <p:sp>
        <p:nvSpPr>
          <p:cNvPr id="4" name="Rectangle 3"/>
          <p:cNvSpPr/>
          <p:nvPr/>
        </p:nvSpPr>
        <p:spPr>
          <a:xfrm>
            <a:off x="5867400" y="6172200"/>
            <a:ext cx="3122369" cy="369332"/>
          </a:xfrm>
          <a:prstGeom prst="rect">
            <a:avLst/>
          </a:prstGeom>
        </p:spPr>
        <p:txBody>
          <a:bodyPr wrap="none">
            <a:spAutoFit/>
          </a:bodyPr>
          <a:lstStyle/>
          <a:p>
            <a:r>
              <a:rPr lang="en-US" b="1" dirty="0" smtClean="0">
                <a:solidFill>
                  <a:srgbClr val="FF6600"/>
                </a:solidFill>
              </a:rPr>
              <a:t>INRIA, Grenoble June 2011</a:t>
            </a:r>
            <a:endParaRPr lang="en-US" b="1" dirty="0">
              <a:solidFill>
                <a:srgbClr val="FF66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11"/>
          <p:cNvSpPr>
            <a:spLocks noChangeArrowheads="1"/>
          </p:cNvSpPr>
          <p:nvPr/>
        </p:nvSpPr>
        <p:spPr bwMode="auto">
          <a:xfrm>
            <a:off x="0" y="0"/>
            <a:ext cx="9537462" cy="762000"/>
          </a:xfrm>
          <a:prstGeom prst="rect">
            <a:avLst/>
          </a:prstGeom>
          <a:noFill/>
          <a:ln w="9525">
            <a:noFill/>
            <a:miter lim="800000"/>
            <a:headEnd/>
            <a:tailEnd/>
          </a:ln>
        </p:spPr>
        <p:txBody>
          <a:bodyPr anchor="ctr"/>
          <a:lstStyle/>
          <a:p>
            <a:pPr algn="ctr"/>
            <a:r>
              <a:rPr lang="en-US" sz="4000" b="1" dirty="0">
                <a:solidFill>
                  <a:srgbClr val="800000"/>
                </a:solidFill>
                <a:effectLst>
                  <a:outerShdw blurRad="38100" dist="38100" dir="2700000" algn="tl">
                    <a:srgbClr val="000000">
                      <a:alpha val="43137"/>
                    </a:srgbClr>
                  </a:outerShdw>
                </a:effectLst>
                <a:latin typeface="Cambria"/>
                <a:cs typeface="Cambria"/>
              </a:rPr>
              <a:t>The Community </a:t>
            </a:r>
            <a:r>
              <a:rPr lang="en-US" sz="4000" b="1" dirty="0" smtClean="0">
                <a:solidFill>
                  <a:srgbClr val="800000"/>
                </a:solidFill>
                <a:effectLst>
                  <a:outerShdw blurRad="38100" dist="38100" dir="2700000" algn="tl">
                    <a:srgbClr val="000000">
                      <a:alpha val="43137"/>
                    </a:srgbClr>
                  </a:outerShdw>
                </a:effectLst>
                <a:latin typeface="Cambria"/>
                <a:cs typeface="Cambria"/>
              </a:rPr>
              <a:t>Earth System </a:t>
            </a:r>
            <a:r>
              <a:rPr lang="en-US" sz="4000" b="1" dirty="0">
                <a:solidFill>
                  <a:srgbClr val="800000"/>
                </a:solidFill>
                <a:effectLst>
                  <a:outerShdw blurRad="38100" dist="38100" dir="2700000" algn="tl">
                    <a:srgbClr val="000000">
                      <a:alpha val="43137"/>
                    </a:srgbClr>
                  </a:outerShdw>
                </a:effectLst>
                <a:latin typeface="Cambria"/>
                <a:cs typeface="Cambria"/>
              </a:rPr>
              <a:t>Model </a:t>
            </a:r>
          </a:p>
        </p:txBody>
      </p:sp>
      <p:grpSp>
        <p:nvGrpSpPr>
          <p:cNvPr id="2" name="Group 9"/>
          <p:cNvGrpSpPr/>
          <p:nvPr/>
        </p:nvGrpSpPr>
        <p:grpSpPr>
          <a:xfrm>
            <a:off x="2761" y="822644"/>
            <a:ext cx="9141239" cy="5540670"/>
            <a:chOff x="2761" y="631250"/>
            <a:chExt cx="9141239" cy="5540670"/>
          </a:xfrm>
        </p:grpSpPr>
        <p:sp>
          <p:nvSpPr>
            <p:cNvPr id="8" name="Rectangle 17"/>
            <p:cNvSpPr>
              <a:spLocks noChangeArrowheads="1"/>
            </p:cNvSpPr>
            <p:nvPr/>
          </p:nvSpPr>
          <p:spPr bwMode="auto">
            <a:xfrm>
              <a:off x="2761" y="1010576"/>
              <a:ext cx="4472420" cy="2819400"/>
            </a:xfrm>
            <a:prstGeom prst="rect">
              <a:avLst/>
            </a:prstGeom>
            <a:noFill/>
            <a:ln w="9525">
              <a:noFill/>
              <a:miter lim="800000"/>
              <a:headEnd/>
              <a:tailEnd/>
            </a:ln>
          </p:spPr>
          <p:txBody>
            <a:bodyPr/>
            <a:lstStyle/>
            <a:p>
              <a:pPr marL="290513" indent="-290513">
                <a:lnSpc>
                  <a:spcPct val="80000"/>
                </a:lnSpc>
                <a:spcBef>
                  <a:spcPct val="20000"/>
                </a:spcBef>
                <a:buFontTx/>
                <a:buChar char="•"/>
              </a:pPr>
              <a:r>
                <a:rPr lang="en-US" sz="2000" b="1" dirty="0">
                  <a:latin typeface="Cambria"/>
                  <a:cs typeface="Cambria"/>
                </a:rPr>
                <a:t>A comprehensive </a:t>
              </a:r>
              <a:r>
                <a:rPr lang="en-US" sz="2000" b="1" dirty="0" smtClean="0">
                  <a:latin typeface="Cambria"/>
                  <a:cs typeface="Cambria"/>
                </a:rPr>
                <a:t>hierarchy of models to:</a:t>
              </a:r>
              <a:r>
                <a:rPr lang="en-US" sz="2000" b="1" dirty="0" smtClean="0">
                  <a:latin typeface="Cambria"/>
                  <a:cs typeface="Cambria"/>
                </a:rPr>
                <a:t> </a:t>
              </a:r>
            </a:p>
            <a:p>
              <a:pPr marL="515938" lvl="1" indent="-225425">
                <a:buFontTx/>
                <a:buChar char="–"/>
              </a:pPr>
              <a:r>
                <a:rPr lang="en-US" sz="2000" b="1" dirty="0" smtClean="0">
                  <a:solidFill>
                    <a:srgbClr val="000099"/>
                  </a:solidFill>
                  <a:latin typeface="Cambria"/>
                  <a:cs typeface="Cambria"/>
                </a:rPr>
                <a:t>Explore Earth climate history and processes responsible for variability and </a:t>
              </a:r>
              <a:r>
                <a:rPr lang="en-US" sz="2000" b="1" dirty="0" smtClean="0">
                  <a:solidFill>
                    <a:srgbClr val="000099"/>
                  </a:solidFill>
                  <a:latin typeface="Cambria"/>
                  <a:cs typeface="Cambria"/>
                </a:rPr>
                <a:t>change</a:t>
              </a:r>
            </a:p>
            <a:p>
              <a:pPr marL="515938" lvl="1" indent="-225425">
                <a:buFontTx/>
                <a:buChar char="–"/>
              </a:pPr>
              <a:r>
                <a:rPr lang="en-US" sz="2000" b="1" dirty="0">
                  <a:solidFill>
                    <a:srgbClr val="000099"/>
                  </a:solidFill>
                  <a:latin typeface="Cambria"/>
                  <a:cs typeface="Cambria"/>
                </a:rPr>
                <a:t>Estimate future of environment for policy </a:t>
              </a:r>
              <a:r>
                <a:rPr lang="en-US" sz="2000" b="1" dirty="0" smtClean="0">
                  <a:solidFill>
                    <a:srgbClr val="000099"/>
                  </a:solidFill>
                  <a:latin typeface="Cambria"/>
                  <a:cs typeface="Cambria"/>
                </a:rPr>
                <a:t>formulation</a:t>
              </a:r>
            </a:p>
            <a:p>
              <a:pPr marL="515938" lvl="1" indent="-225425">
                <a:buFontTx/>
                <a:buChar char="–"/>
              </a:pPr>
              <a:r>
                <a:rPr lang="en-US" sz="2000" b="1" dirty="0" smtClean="0">
                  <a:solidFill>
                    <a:srgbClr val="000099"/>
                  </a:solidFill>
                  <a:latin typeface="Cambria"/>
                  <a:cs typeface="Cambria"/>
                </a:rPr>
                <a:t>T</a:t>
              </a:r>
              <a:r>
                <a:rPr lang="en-US" sz="2000" b="1" dirty="0" smtClean="0">
                  <a:solidFill>
                    <a:srgbClr val="000099"/>
                  </a:solidFill>
                  <a:latin typeface="Cambria"/>
                  <a:cs typeface="Cambria"/>
                </a:rPr>
                <a:t>reats all known processes in</a:t>
              </a:r>
              <a:r>
                <a:rPr lang="en-US" sz="2000" b="1" dirty="0" smtClean="0">
                  <a:solidFill>
                    <a:srgbClr val="000099"/>
                  </a:solidFill>
                  <a:latin typeface="Cambria"/>
                  <a:cs typeface="Cambria"/>
                </a:rPr>
                <a:t> the Earth’s climate system</a:t>
              </a:r>
            </a:p>
            <a:p>
              <a:pPr marL="973138" lvl="2" indent="-225425">
                <a:buFontTx/>
                <a:buChar char="–"/>
              </a:pPr>
              <a:r>
                <a:rPr lang="en-US" sz="2000" b="1" dirty="0" smtClean="0">
                  <a:solidFill>
                    <a:srgbClr val="000099"/>
                  </a:solidFill>
                  <a:latin typeface="Cambria"/>
                  <a:cs typeface="Cambria"/>
                </a:rPr>
                <a:t>Atmosphere</a:t>
              </a:r>
            </a:p>
            <a:p>
              <a:pPr marL="973138" lvl="2" indent="-225425">
                <a:buFontTx/>
                <a:buChar char="–"/>
              </a:pPr>
              <a:r>
                <a:rPr lang="en-US" sz="2000" b="1" dirty="0" smtClean="0">
                  <a:solidFill>
                    <a:srgbClr val="000099"/>
                  </a:solidFill>
                  <a:latin typeface="Cambria"/>
                  <a:cs typeface="Cambria"/>
                </a:rPr>
                <a:t>Oceans </a:t>
              </a:r>
            </a:p>
            <a:p>
              <a:pPr marL="973138" lvl="2" indent="-225425">
                <a:buFontTx/>
                <a:buChar char="–"/>
              </a:pPr>
              <a:r>
                <a:rPr lang="en-US" sz="2000" b="1" dirty="0" err="1" smtClean="0">
                  <a:solidFill>
                    <a:srgbClr val="000099"/>
                  </a:solidFill>
                  <a:latin typeface="Cambria"/>
                  <a:cs typeface="Cambria"/>
                </a:rPr>
                <a:t>Cryosphere</a:t>
              </a:r>
              <a:endParaRPr lang="en-US" sz="2000" b="1" dirty="0" smtClean="0">
                <a:solidFill>
                  <a:srgbClr val="000099"/>
                </a:solidFill>
                <a:latin typeface="Cambria"/>
                <a:cs typeface="Cambria"/>
              </a:endParaRPr>
            </a:p>
            <a:p>
              <a:pPr marL="973138" lvl="2" indent="-225425">
                <a:buFontTx/>
                <a:buChar char="–"/>
              </a:pPr>
              <a:r>
                <a:rPr lang="en-US" sz="2000" b="1" dirty="0" smtClean="0">
                  <a:solidFill>
                    <a:srgbClr val="000099"/>
                  </a:solidFill>
                  <a:latin typeface="Cambria"/>
                  <a:cs typeface="Cambria"/>
                </a:rPr>
                <a:t>Land</a:t>
              </a:r>
            </a:p>
            <a:p>
              <a:pPr marL="973138" lvl="2" indent="-225425">
                <a:buFontTx/>
                <a:buChar char="–"/>
              </a:pPr>
              <a:r>
                <a:rPr lang="en-US" sz="2000" b="1" dirty="0" smtClean="0">
                  <a:solidFill>
                    <a:srgbClr val="000099"/>
                  </a:solidFill>
                  <a:latin typeface="Cambria"/>
                  <a:cs typeface="Cambria"/>
                </a:rPr>
                <a:t>Biosphere</a:t>
              </a:r>
            </a:p>
            <a:p>
              <a:pPr marL="973138" lvl="2" indent="-225425">
                <a:buFontTx/>
                <a:buChar char="–"/>
              </a:pPr>
              <a:r>
                <a:rPr lang="en-US" sz="2000" b="1" dirty="0" smtClean="0">
                  <a:solidFill>
                    <a:srgbClr val="000099"/>
                  </a:solidFill>
                  <a:latin typeface="Cambria"/>
                  <a:cs typeface="Cambria"/>
                </a:rPr>
                <a:t>Water cycle</a:t>
              </a:r>
            </a:p>
            <a:p>
              <a:pPr marL="515938" lvl="1" indent="-225425">
                <a:buFontTx/>
                <a:buChar char="–"/>
              </a:pPr>
              <a:endParaRPr lang="en-US" sz="2000" b="1" dirty="0">
                <a:solidFill>
                  <a:srgbClr val="000099"/>
                </a:solidFill>
                <a:latin typeface="Cambria"/>
                <a:cs typeface="Cambria"/>
              </a:endParaRPr>
            </a:p>
          </p:txBody>
        </p:sp>
        <p:pic>
          <p:nvPicPr>
            <p:cNvPr id="1026" name="Picture 2"/>
            <p:cNvPicPr>
              <a:picLocks noChangeAspect="1" noChangeArrowheads="1"/>
            </p:cNvPicPr>
            <p:nvPr/>
          </p:nvPicPr>
          <p:blipFill>
            <a:blip r:embed="rId3" cstate="print"/>
            <a:srcRect l="3939"/>
            <a:stretch>
              <a:fillRect/>
            </a:stretch>
          </p:blipFill>
          <p:spPr bwMode="auto">
            <a:xfrm>
              <a:off x="4375852" y="1408806"/>
              <a:ext cx="4768148" cy="4763114"/>
            </a:xfrm>
            <a:prstGeom prst="rect">
              <a:avLst/>
            </a:prstGeom>
            <a:noFill/>
            <a:ln w="9525">
              <a:noFill/>
              <a:miter lim="800000"/>
              <a:headEnd/>
              <a:tailEnd/>
            </a:ln>
          </p:spPr>
        </p:pic>
        <p:sp>
          <p:nvSpPr>
            <p:cNvPr id="11" name="TextBox 10"/>
            <p:cNvSpPr txBox="1"/>
            <p:nvPr/>
          </p:nvSpPr>
          <p:spPr>
            <a:xfrm>
              <a:off x="4808209" y="631250"/>
              <a:ext cx="4127971" cy="1126462"/>
            </a:xfrm>
            <a:prstGeom prst="rect">
              <a:avLst/>
            </a:prstGeom>
            <a:noFill/>
          </p:spPr>
          <p:txBody>
            <a:bodyPr wrap="square">
              <a:spAutoFit/>
            </a:bodyPr>
            <a:lstStyle/>
            <a:p>
              <a:pPr marL="381000" indent="-381000">
                <a:lnSpc>
                  <a:spcPct val="80000"/>
                </a:lnSpc>
                <a:spcBef>
                  <a:spcPct val="20000"/>
                </a:spcBef>
                <a:buFontTx/>
                <a:buChar char="•"/>
                <a:defRPr/>
              </a:pPr>
              <a:endParaRPr lang="en-US" sz="2400" b="1" dirty="0"/>
            </a:p>
            <a:p>
              <a:pPr marL="381000" indent="-381000">
                <a:lnSpc>
                  <a:spcPct val="80000"/>
                </a:lnSpc>
                <a:spcBef>
                  <a:spcPct val="20000"/>
                </a:spcBef>
                <a:defRPr/>
              </a:pPr>
              <a:r>
                <a:rPr lang="en-US" sz="2400" b="1" dirty="0" smtClean="0"/>
                <a:t>Modeling the Earth System</a:t>
              </a:r>
              <a:endParaRPr lang="en-US" sz="2400" b="1" dirty="0"/>
            </a:p>
            <a:p>
              <a:pPr>
                <a:defRPr/>
              </a:pPr>
              <a:endParaRPr lang="en-US" sz="2400" dirty="0"/>
            </a:p>
          </p:txBody>
        </p:sp>
      </p:grpSp>
      <p:sp>
        <p:nvSpPr>
          <p:cNvPr id="12" name="Rectangle 11"/>
          <p:cNvSpPr/>
          <p:nvPr/>
        </p:nvSpPr>
        <p:spPr>
          <a:xfrm>
            <a:off x="3189524" y="607438"/>
            <a:ext cx="2552301" cy="369332"/>
          </a:xfrm>
          <a:prstGeom prst="rect">
            <a:avLst/>
          </a:prstGeom>
        </p:spPr>
        <p:txBody>
          <a:bodyPr wrap="none">
            <a:spAutoFit/>
          </a:bodyPr>
          <a:lstStyle/>
          <a:p>
            <a:pPr lvl="0" algn="ctr" eaLnBrk="0" hangingPunct="0">
              <a:defRPr/>
            </a:pPr>
            <a:r>
              <a:rPr lang="en-US" b="1" kern="0" dirty="0" smtClean="0">
                <a:solidFill>
                  <a:srgbClr val="000099"/>
                </a:solidFill>
                <a:latin typeface="Tahoma" pitchFamily="34" charset="0"/>
                <a:ea typeface="Tahoma" pitchFamily="34" charset="0"/>
                <a:cs typeface="Tahoma" pitchFamily="34" charset="0"/>
              </a:rPr>
              <a:t>www.cesm.ucar.edu</a:t>
            </a:r>
          </a:p>
        </p:txBody>
      </p:sp>
      <p:grpSp>
        <p:nvGrpSpPr>
          <p:cNvPr id="3" name="Group 13"/>
          <p:cNvGrpSpPr/>
          <p:nvPr/>
        </p:nvGrpSpPr>
        <p:grpSpPr>
          <a:xfrm>
            <a:off x="0" y="5486401"/>
            <a:ext cx="4472420" cy="1143794"/>
            <a:chOff x="11074" y="4994612"/>
            <a:chExt cx="4472420" cy="2056686"/>
          </a:xfrm>
        </p:grpSpPr>
        <p:sp>
          <p:nvSpPr>
            <p:cNvPr id="9" name="TextBox 8"/>
            <p:cNvSpPr txBox="1"/>
            <p:nvPr/>
          </p:nvSpPr>
          <p:spPr>
            <a:xfrm>
              <a:off x="11074" y="4994612"/>
              <a:ext cx="4337641" cy="400110"/>
            </a:xfrm>
            <a:prstGeom prst="rect">
              <a:avLst/>
            </a:prstGeom>
            <a:noFill/>
          </p:spPr>
          <p:txBody>
            <a:bodyPr wrap="square">
              <a:spAutoFit/>
            </a:bodyPr>
            <a:lstStyle/>
            <a:p>
              <a:pPr marL="381000" indent="-381000">
                <a:spcBef>
                  <a:spcPct val="20000"/>
                </a:spcBef>
                <a:buFontTx/>
                <a:buChar char="•"/>
                <a:defRPr/>
              </a:pPr>
              <a:endParaRPr lang="en-US" sz="2000" dirty="0">
                <a:solidFill>
                  <a:srgbClr val="000099"/>
                </a:solidFill>
                <a:latin typeface="Cambria"/>
                <a:cs typeface="Cambria"/>
              </a:endParaRPr>
            </a:p>
          </p:txBody>
        </p:sp>
        <p:sp>
          <p:nvSpPr>
            <p:cNvPr id="13" name="Rectangle 17"/>
            <p:cNvSpPr>
              <a:spLocks noChangeArrowheads="1"/>
            </p:cNvSpPr>
            <p:nvPr/>
          </p:nvSpPr>
          <p:spPr bwMode="auto">
            <a:xfrm>
              <a:off x="11074" y="5679698"/>
              <a:ext cx="4472420" cy="1371600"/>
            </a:xfrm>
            <a:prstGeom prst="rect">
              <a:avLst/>
            </a:prstGeom>
            <a:noFill/>
            <a:ln w="9525">
              <a:noFill/>
              <a:miter lim="800000"/>
              <a:headEnd/>
              <a:tailEnd/>
            </a:ln>
          </p:spPr>
          <p:txBody>
            <a:bodyPr/>
            <a:lstStyle/>
            <a:p>
              <a:pPr marL="290513" indent="-290513">
                <a:lnSpc>
                  <a:spcPct val="80000"/>
                </a:lnSpc>
                <a:spcBef>
                  <a:spcPct val="20000"/>
                </a:spcBef>
              </a:pPr>
              <a:endParaRPr lang="en-US" sz="1200" b="1" dirty="0" smtClean="0">
                <a:solidFill>
                  <a:srgbClr val="000099"/>
                </a:solidFill>
              </a:endParaRPr>
            </a:p>
            <a:p>
              <a:pPr marL="290513" indent="-290513">
                <a:lnSpc>
                  <a:spcPct val="80000"/>
                </a:lnSpc>
                <a:spcBef>
                  <a:spcPct val="20000"/>
                </a:spcBef>
                <a:buFontTx/>
                <a:buChar char="•"/>
              </a:pPr>
              <a:r>
                <a:rPr lang="en-US" sz="2000" b="1" dirty="0" smtClean="0">
                  <a:solidFill>
                    <a:srgbClr val="350916"/>
                  </a:solidFill>
                  <a:latin typeface="Cambria"/>
                  <a:cs typeface="Cambria"/>
                </a:rPr>
                <a:t>Developed by </a:t>
              </a:r>
              <a:r>
                <a:rPr lang="en-US" sz="2000" b="1" dirty="0" smtClean="0">
                  <a:solidFill>
                    <a:srgbClr val="350916"/>
                  </a:solidFill>
                  <a:latin typeface="Cambria"/>
                  <a:cs typeface="Cambria"/>
                </a:rPr>
                <a:t>NCAR, </a:t>
              </a:r>
              <a:r>
                <a:rPr lang="en-US" sz="2000" b="1" dirty="0" smtClean="0">
                  <a:solidFill>
                    <a:srgbClr val="350916"/>
                  </a:solidFill>
                  <a:latin typeface="Cambria"/>
                  <a:cs typeface="Cambria"/>
                </a:rPr>
                <a:t>Universities and National Laboratories</a:t>
              </a:r>
              <a:endParaRPr lang="en-US" sz="2000" b="1" dirty="0" smtClean="0">
                <a:solidFill>
                  <a:srgbClr val="350916"/>
                </a:solidFill>
                <a:latin typeface="Cambria"/>
                <a:cs typeface="Cambria"/>
              </a:endParaRPr>
            </a:p>
            <a:p>
              <a:pPr marL="290513" indent="-290513">
                <a:lnSpc>
                  <a:spcPct val="80000"/>
                </a:lnSpc>
                <a:spcBef>
                  <a:spcPct val="20000"/>
                </a:spcBef>
              </a:pPr>
              <a:endParaRPr lang="en-US" sz="2000" b="1" dirty="0" smtClean="0">
                <a:solidFill>
                  <a:srgbClr val="000099"/>
                </a:solidFill>
                <a:latin typeface="Cambria"/>
                <a:cs typeface="Cambria"/>
              </a:endParaRPr>
            </a:p>
            <a:p>
              <a:pPr marL="381000" indent="-381000">
                <a:lnSpc>
                  <a:spcPct val="80000"/>
                </a:lnSpc>
                <a:spcBef>
                  <a:spcPct val="20000"/>
                </a:spcBef>
              </a:pPr>
              <a:endParaRPr lang="en-US" sz="1600" b="1" dirty="0"/>
            </a:p>
          </p:txBody>
        </p:sp>
      </p:gr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274638"/>
            <a:ext cx="9144000" cy="1143000"/>
          </a:xfrm>
        </p:spPr>
        <p:txBody>
          <a:bodyPr/>
          <a:lstStyle/>
          <a:p>
            <a:r>
              <a:rPr lang="en-US" dirty="0" smtClean="0">
                <a:ea typeface="ＭＳ Ｐゴシック" charset="-128"/>
              </a:rPr>
              <a:t>Numerical models of the atmosphere</a:t>
            </a:r>
          </a:p>
        </p:txBody>
      </p:sp>
      <p:sp>
        <p:nvSpPr>
          <p:cNvPr id="7171" name="Content Placeholder 2"/>
          <p:cNvSpPr>
            <a:spLocks noGrp="1"/>
          </p:cNvSpPr>
          <p:nvPr>
            <p:ph idx="1"/>
          </p:nvPr>
        </p:nvSpPr>
        <p:spPr>
          <a:xfrm>
            <a:off x="339725" y="1168400"/>
            <a:ext cx="8347075" cy="5232400"/>
          </a:xfrm>
        </p:spPr>
        <p:txBody>
          <a:bodyPr/>
          <a:lstStyle/>
          <a:p>
            <a:pPr marL="0" indent="0">
              <a:defRPr/>
            </a:pPr>
            <a:endParaRPr lang="en-US" sz="1800" dirty="0" smtClean="0">
              <a:latin typeface="Arial" charset="0"/>
              <a:ea typeface="ＭＳ Ｐゴシック" charset="-128"/>
            </a:endParaRPr>
          </a:p>
          <a:p>
            <a:pPr>
              <a:buNone/>
              <a:defRPr/>
            </a:pPr>
            <a:r>
              <a:rPr lang="en-US" sz="2800" dirty="0" smtClean="0"/>
              <a:t>Numerical models of the atmosphere are based on the physical laws of fluids.</a:t>
            </a:r>
          </a:p>
          <a:p>
            <a:pPr>
              <a:defRPr/>
            </a:pPr>
            <a:endParaRPr lang="en-US" sz="1800" dirty="0" smtClean="0"/>
          </a:p>
          <a:p>
            <a:pPr>
              <a:buFontTx/>
              <a:buChar char="-"/>
              <a:defRPr/>
            </a:pPr>
            <a:endParaRPr lang="en-US" sz="1800" dirty="0" smtClean="0"/>
          </a:p>
          <a:p>
            <a:pPr>
              <a:buFont typeface="Arial" charset="0"/>
              <a:buNone/>
              <a:defRPr/>
            </a:pPr>
            <a:endParaRPr lang="en-US" sz="1800" dirty="0" smtClean="0"/>
          </a:p>
          <a:p>
            <a:pPr marL="0" indent="0">
              <a:defRPr/>
            </a:pPr>
            <a:endParaRPr lang="en-US" sz="1800" dirty="0" smtClean="0">
              <a:latin typeface="Arial" charset="0"/>
              <a:ea typeface="ＭＳ Ｐゴシック" charset="-128"/>
            </a:endParaRPr>
          </a:p>
        </p:txBody>
      </p:sp>
      <p:sp>
        <p:nvSpPr>
          <p:cNvPr id="8197" name="TextBox 5"/>
          <p:cNvSpPr txBox="1">
            <a:spLocks noChangeArrowheads="1"/>
          </p:cNvSpPr>
          <p:nvPr/>
        </p:nvSpPr>
        <p:spPr bwMode="auto">
          <a:xfrm>
            <a:off x="6246812" y="2362200"/>
            <a:ext cx="2897188" cy="4093428"/>
          </a:xfrm>
          <a:prstGeom prst="rect">
            <a:avLst/>
          </a:prstGeom>
          <a:noFill/>
          <a:ln w="9525">
            <a:noFill/>
            <a:miter lim="800000"/>
            <a:headEnd/>
            <a:tailEnd/>
          </a:ln>
        </p:spPr>
        <p:txBody>
          <a:bodyPr>
            <a:prstTxWarp prst="textNoShape">
              <a:avLst/>
            </a:prstTxWarp>
            <a:spAutoFit/>
          </a:bodyPr>
          <a:lstStyle/>
          <a:p>
            <a:r>
              <a:rPr lang="en-US" sz="2000" dirty="0">
                <a:solidFill>
                  <a:srgbClr val="800000"/>
                </a:solidFill>
              </a:rPr>
              <a:t>Basic framework = </a:t>
            </a:r>
          </a:p>
          <a:p>
            <a:r>
              <a:rPr lang="en-US" sz="2000" dirty="0"/>
              <a:t>Spatial grid on which the equations of physics are </a:t>
            </a:r>
            <a:r>
              <a:rPr lang="en-US" sz="2000" dirty="0" smtClean="0"/>
              <a:t>represented</a:t>
            </a:r>
            <a:r>
              <a:rPr lang="en-US" sz="2000" dirty="0" smtClean="0">
                <a:solidFill>
                  <a:srgbClr val="800000"/>
                </a:solidFill>
              </a:rPr>
              <a:t/>
            </a:r>
            <a:br>
              <a:rPr lang="en-US" sz="2000" dirty="0" smtClean="0">
                <a:solidFill>
                  <a:srgbClr val="800000"/>
                </a:solidFill>
              </a:rPr>
            </a:br>
            <a:r>
              <a:rPr lang="en-US" sz="2000" dirty="0" smtClean="0">
                <a:solidFill>
                  <a:srgbClr val="800000"/>
                </a:solidFill>
              </a:rPr>
              <a:t/>
            </a:r>
            <a:br>
              <a:rPr lang="en-US" sz="2000" dirty="0" smtClean="0">
                <a:solidFill>
                  <a:srgbClr val="800000"/>
                </a:solidFill>
              </a:rPr>
            </a:br>
            <a:r>
              <a:rPr lang="en-US" sz="2000" dirty="0" smtClean="0">
                <a:solidFill>
                  <a:srgbClr val="000000"/>
                </a:solidFill>
              </a:rPr>
              <a:t>Red lines = </a:t>
            </a:r>
            <a:r>
              <a:rPr lang="en-US" sz="2000" dirty="0" smtClean="0">
                <a:solidFill>
                  <a:srgbClr val="800000"/>
                </a:solidFill>
              </a:rPr>
              <a:t>lat/</a:t>
            </a:r>
            <a:r>
              <a:rPr lang="en-US" sz="2000" dirty="0" err="1" smtClean="0">
                <a:solidFill>
                  <a:srgbClr val="800000"/>
                </a:solidFill>
              </a:rPr>
              <a:t>lon</a:t>
            </a:r>
            <a:r>
              <a:rPr lang="en-US" sz="2000" dirty="0" smtClean="0">
                <a:solidFill>
                  <a:srgbClr val="800000"/>
                </a:solidFill>
              </a:rPr>
              <a:t> grid</a:t>
            </a:r>
            <a:br>
              <a:rPr lang="en-US" sz="2000" dirty="0" smtClean="0">
                <a:solidFill>
                  <a:srgbClr val="800000"/>
                </a:solidFill>
              </a:rPr>
            </a:br>
            <a:endParaRPr lang="en-US" sz="2000" dirty="0" smtClean="0">
              <a:solidFill>
                <a:srgbClr val="800000"/>
              </a:solidFill>
            </a:endParaRPr>
          </a:p>
          <a:p>
            <a:r>
              <a:rPr lang="en-US" sz="2000" dirty="0" smtClean="0">
                <a:solidFill>
                  <a:srgbClr val="000000"/>
                </a:solidFill>
              </a:rPr>
              <a:t>Grid cell = smallest scale that can be </a:t>
            </a:r>
            <a:r>
              <a:rPr lang="en-US" sz="2000" dirty="0" smtClean="0">
                <a:solidFill>
                  <a:srgbClr val="800000"/>
                </a:solidFill>
              </a:rPr>
              <a:t>resolved</a:t>
            </a:r>
            <a:r>
              <a:rPr lang="en-US" sz="2000" dirty="0" smtClean="0">
                <a:solidFill>
                  <a:srgbClr val="000000"/>
                </a:solidFill>
              </a:rPr>
              <a:t> but many important process occurs on </a:t>
            </a:r>
            <a:r>
              <a:rPr lang="en-US" sz="2000" dirty="0" smtClean="0">
                <a:solidFill>
                  <a:srgbClr val="800000"/>
                </a:solidFill>
              </a:rPr>
              <a:t>sub-grid scales</a:t>
            </a:r>
            <a:endParaRPr lang="en-US" sz="2000" dirty="0">
              <a:solidFill>
                <a:srgbClr val="800000"/>
              </a:solidFill>
            </a:endParaRPr>
          </a:p>
        </p:txBody>
      </p:sp>
      <p:pic>
        <p:nvPicPr>
          <p:cNvPr id="6" name="Picture 6" descr="Screen shot 2011-04-18 at 10.38.06 AM.png"/>
          <p:cNvPicPr>
            <a:picLocks noChangeAspect="1"/>
          </p:cNvPicPr>
          <p:nvPr/>
        </p:nvPicPr>
        <p:blipFill>
          <a:blip r:embed="rId2"/>
          <a:srcRect/>
          <a:stretch>
            <a:fillRect/>
          </a:stretch>
        </p:blipFill>
        <p:spPr bwMode="auto">
          <a:xfrm>
            <a:off x="152400" y="2514600"/>
            <a:ext cx="6027379" cy="2819400"/>
          </a:xfrm>
          <a:prstGeom prst="rect">
            <a:avLst/>
          </a:prstGeom>
          <a:noFill/>
          <a:ln w="9525">
            <a:noFill/>
            <a:miter lim="800000"/>
            <a:headEnd/>
            <a:tailEnd/>
          </a:ln>
        </p:spPr>
      </p:pic>
      <p:sp>
        <p:nvSpPr>
          <p:cNvPr id="7" name="Rectangle 6"/>
          <p:cNvSpPr/>
          <p:nvPr/>
        </p:nvSpPr>
        <p:spPr>
          <a:xfrm>
            <a:off x="228600" y="6324600"/>
            <a:ext cx="1668688" cy="246221"/>
          </a:xfrm>
          <a:prstGeom prst="rect">
            <a:avLst/>
          </a:prstGeom>
        </p:spPr>
        <p:txBody>
          <a:bodyPr wrap="none">
            <a:spAutoFit/>
          </a:bodyPr>
          <a:lstStyle/>
          <a:p>
            <a:r>
              <a:rPr lang="en-US" sz="1000" i="1" dirty="0" smtClean="0"/>
              <a:t>Courtesy: Peter </a:t>
            </a:r>
            <a:r>
              <a:rPr lang="en-US" sz="1000" i="1" dirty="0" err="1" smtClean="0"/>
              <a:t>Lauritzen</a:t>
            </a:r>
            <a:endParaRPr lang="en-US" sz="1000" i="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a:srcRect t="2427" b="17482"/>
          <a:stretch>
            <a:fillRect/>
          </a:stretch>
        </p:blipFill>
        <p:spPr bwMode="auto">
          <a:xfrm>
            <a:off x="685800" y="4038600"/>
            <a:ext cx="2717800" cy="2514600"/>
          </a:xfrm>
          <a:prstGeom prst="rect">
            <a:avLst/>
          </a:prstGeom>
          <a:noFill/>
          <a:ln w="9525">
            <a:noFill/>
            <a:miter lim="800000"/>
            <a:headEnd/>
            <a:tailEnd/>
          </a:ln>
        </p:spPr>
      </p:pic>
      <p:sp>
        <p:nvSpPr>
          <p:cNvPr id="10243" name="Title 1"/>
          <p:cNvSpPr>
            <a:spLocks noGrp="1"/>
          </p:cNvSpPr>
          <p:nvPr>
            <p:ph type="title"/>
          </p:nvPr>
        </p:nvSpPr>
        <p:spPr>
          <a:xfrm>
            <a:off x="533400" y="152400"/>
            <a:ext cx="8229600" cy="1143000"/>
          </a:xfrm>
        </p:spPr>
        <p:txBody>
          <a:bodyPr/>
          <a:lstStyle/>
          <a:p>
            <a:r>
              <a:rPr lang="en-US" dirty="0" smtClean="0">
                <a:ea typeface="ＭＳ Ｐゴシック" charset="-128"/>
              </a:rPr>
              <a:t>Atmospheric Model Grids</a:t>
            </a:r>
          </a:p>
        </p:txBody>
      </p:sp>
      <p:pic>
        <p:nvPicPr>
          <p:cNvPr id="10244" name="Picture 5" descr="Cfig"/>
          <p:cNvPicPr>
            <a:picLocks noChangeAspect="1" noChangeArrowheads="1"/>
          </p:cNvPicPr>
          <p:nvPr/>
        </p:nvPicPr>
        <p:blipFill>
          <a:blip r:embed="rId3"/>
          <a:srcRect l="-4788" t="-954" r="-1936" b="-3284"/>
          <a:stretch>
            <a:fillRect/>
          </a:stretch>
        </p:blipFill>
        <p:spPr bwMode="auto">
          <a:xfrm>
            <a:off x="762000" y="1295400"/>
            <a:ext cx="2281238" cy="2430463"/>
          </a:xfrm>
          <a:prstGeom prst="rect">
            <a:avLst/>
          </a:prstGeom>
          <a:noFill/>
          <a:ln w="9525">
            <a:noFill/>
            <a:miter lim="800000"/>
            <a:headEnd/>
            <a:tailEnd/>
          </a:ln>
        </p:spPr>
      </p:pic>
      <p:sp>
        <p:nvSpPr>
          <p:cNvPr id="10245" name="Text Box 6"/>
          <p:cNvSpPr txBox="1">
            <a:spLocks noChangeArrowheads="1"/>
          </p:cNvSpPr>
          <p:nvPr/>
        </p:nvSpPr>
        <p:spPr bwMode="auto">
          <a:xfrm>
            <a:off x="3352800" y="1295400"/>
            <a:ext cx="2743200" cy="1015663"/>
          </a:xfrm>
          <a:prstGeom prst="rect">
            <a:avLst/>
          </a:prstGeom>
          <a:noFill/>
          <a:ln w="9525">
            <a:noFill/>
            <a:miter lim="800000"/>
            <a:headEnd/>
            <a:tailEnd/>
          </a:ln>
        </p:spPr>
        <p:txBody>
          <a:bodyPr wrap="square">
            <a:prstTxWarp prst="textNoShape">
              <a:avLst/>
            </a:prstTxWarp>
            <a:spAutoFit/>
          </a:bodyPr>
          <a:lstStyle/>
          <a:p>
            <a:r>
              <a:rPr lang="en-US" sz="2000" dirty="0">
                <a:solidFill>
                  <a:srgbClr val="008000"/>
                </a:solidFill>
                <a:latin typeface="Cambria"/>
                <a:cs typeface="Cambria"/>
              </a:rPr>
              <a:t>Problem near </a:t>
            </a:r>
            <a:r>
              <a:rPr lang="en-US" sz="2000" dirty="0" smtClean="0">
                <a:solidFill>
                  <a:srgbClr val="008000"/>
                </a:solidFill>
                <a:latin typeface="Cambria"/>
                <a:cs typeface="Cambria"/>
              </a:rPr>
              <a:t>the poles</a:t>
            </a:r>
            <a:endParaRPr lang="en-US" sz="2000" dirty="0">
              <a:solidFill>
                <a:srgbClr val="008000"/>
              </a:solidFill>
              <a:latin typeface="Cambria"/>
              <a:cs typeface="Cambria"/>
            </a:endParaRPr>
          </a:p>
          <a:p>
            <a:r>
              <a:rPr lang="en-US" sz="2000" dirty="0">
                <a:solidFill>
                  <a:srgbClr val="008000"/>
                </a:solidFill>
                <a:latin typeface="Cambria"/>
                <a:cs typeface="Cambria"/>
              </a:rPr>
              <a:t>where longitudes converge</a:t>
            </a:r>
          </a:p>
        </p:txBody>
      </p:sp>
      <p:sp>
        <p:nvSpPr>
          <p:cNvPr id="10246" name="Line 7"/>
          <p:cNvSpPr>
            <a:spLocks noChangeShapeType="1"/>
          </p:cNvSpPr>
          <p:nvPr/>
        </p:nvSpPr>
        <p:spPr bwMode="auto">
          <a:xfrm flipH="1">
            <a:off x="2286000" y="1524000"/>
            <a:ext cx="1033463" cy="465138"/>
          </a:xfrm>
          <a:prstGeom prst="line">
            <a:avLst/>
          </a:prstGeom>
          <a:noFill/>
          <a:ln w="9525">
            <a:solidFill>
              <a:srgbClr val="008000"/>
            </a:solidFill>
            <a:round/>
            <a:headEnd/>
            <a:tailEnd type="triangle" w="med" len="med"/>
          </a:ln>
        </p:spPr>
        <p:txBody>
          <a:bodyPr>
            <a:prstTxWarp prst="textNoShape">
              <a:avLst/>
            </a:prstTxWarp>
          </a:bodyPr>
          <a:lstStyle/>
          <a:p>
            <a:endParaRPr lang="en-US"/>
          </a:p>
        </p:txBody>
      </p:sp>
      <p:pic>
        <p:nvPicPr>
          <p:cNvPr id="10247" name="Picture 6" descr="Cfig"/>
          <p:cNvPicPr>
            <a:picLocks noChangeAspect="1" noChangeArrowheads="1"/>
          </p:cNvPicPr>
          <p:nvPr/>
        </p:nvPicPr>
        <p:blipFill>
          <a:blip r:embed="rId4"/>
          <a:srcRect/>
          <a:stretch>
            <a:fillRect/>
          </a:stretch>
        </p:blipFill>
        <p:spPr bwMode="auto">
          <a:xfrm>
            <a:off x="6172200" y="1295400"/>
            <a:ext cx="2292350" cy="2506662"/>
          </a:xfrm>
          <a:prstGeom prst="rect">
            <a:avLst/>
          </a:prstGeom>
          <a:noFill/>
          <a:ln w="9525">
            <a:noFill/>
            <a:miter lim="800000"/>
            <a:headEnd/>
            <a:tailEnd/>
          </a:ln>
        </p:spPr>
      </p:pic>
      <p:pic>
        <p:nvPicPr>
          <p:cNvPr id="10248" name="Picture 5" descr="Cfig"/>
          <p:cNvPicPr>
            <a:picLocks noChangeAspect="1" noChangeArrowheads="1"/>
          </p:cNvPicPr>
          <p:nvPr/>
        </p:nvPicPr>
        <p:blipFill>
          <a:blip r:embed="rId5"/>
          <a:srcRect/>
          <a:stretch>
            <a:fillRect/>
          </a:stretch>
        </p:blipFill>
        <p:spPr bwMode="auto">
          <a:xfrm>
            <a:off x="6172200" y="3962400"/>
            <a:ext cx="2271713" cy="2679700"/>
          </a:xfrm>
          <a:prstGeom prst="rect">
            <a:avLst/>
          </a:prstGeom>
          <a:noFill/>
          <a:ln w="9525">
            <a:noFill/>
            <a:miter lim="800000"/>
            <a:headEnd/>
            <a:tailEnd/>
          </a:ln>
        </p:spPr>
      </p:pic>
      <p:sp>
        <p:nvSpPr>
          <p:cNvPr id="10249" name="Text Box 6"/>
          <p:cNvSpPr txBox="1">
            <a:spLocks noChangeArrowheads="1"/>
          </p:cNvSpPr>
          <p:nvPr/>
        </p:nvSpPr>
        <p:spPr bwMode="auto">
          <a:xfrm>
            <a:off x="3157538" y="4275138"/>
            <a:ext cx="2540000" cy="307975"/>
          </a:xfrm>
          <a:prstGeom prst="rect">
            <a:avLst/>
          </a:prstGeom>
          <a:noFill/>
          <a:ln w="9525">
            <a:noFill/>
            <a:miter lim="800000"/>
            <a:headEnd/>
            <a:tailEnd/>
          </a:ln>
        </p:spPr>
        <p:txBody>
          <a:bodyPr>
            <a:prstTxWarp prst="textNoShape">
              <a:avLst/>
            </a:prstTxWarp>
            <a:spAutoFit/>
          </a:bodyPr>
          <a:lstStyle/>
          <a:p>
            <a:r>
              <a:rPr lang="en-US" sz="1400">
                <a:solidFill>
                  <a:srgbClr val="008000"/>
                </a:solidFill>
              </a:rPr>
              <a:t>Regional focus</a:t>
            </a:r>
          </a:p>
        </p:txBody>
      </p:sp>
      <p:sp>
        <p:nvSpPr>
          <p:cNvPr id="10250" name="Line 7"/>
          <p:cNvSpPr>
            <a:spLocks noChangeShapeType="1"/>
          </p:cNvSpPr>
          <p:nvPr/>
        </p:nvSpPr>
        <p:spPr bwMode="auto">
          <a:xfrm flipH="1">
            <a:off x="2352675" y="4583113"/>
            <a:ext cx="1033463" cy="463550"/>
          </a:xfrm>
          <a:prstGeom prst="line">
            <a:avLst/>
          </a:prstGeom>
          <a:noFill/>
          <a:ln w="9525">
            <a:solidFill>
              <a:srgbClr val="008000"/>
            </a:solidFill>
            <a:round/>
            <a:headEnd/>
            <a:tailEnd type="triangle" w="med" len="med"/>
          </a:ln>
        </p:spPr>
        <p:txBody>
          <a:bodyPr>
            <a:prstTxWarp prst="textNoShape">
              <a:avLst/>
            </a:prstTxWarp>
          </a:bodyPr>
          <a:lstStyle/>
          <a:p>
            <a:endParaRPr lang="en-US"/>
          </a:p>
        </p:txBody>
      </p:sp>
      <p:sp>
        <p:nvSpPr>
          <p:cNvPr id="11" name="TextBox 10"/>
          <p:cNvSpPr txBox="1"/>
          <p:nvPr/>
        </p:nvSpPr>
        <p:spPr>
          <a:xfrm>
            <a:off x="5181600" y="2895600"/>
            <a:ext cx="1143000" cy="381000"/>
          </a:xfrm>
          <a:prstGeom prst="rect">
            <a:avLst/>
          </a:prstGeom>
          <a:noFill/>
        </p:spPr>
        <p:txBody>
          <a:bodyPr wrap="square" rtlCol="0">
            <a:spAutoFit/>
          </a:bodyPr>
          <a:lstStyle/>
          <a:p>
            <a:r>
              <a:rPr lang="en-US" b="1" dirty="0" smtClean="0">
                <a:solidFill>
                  <a:srgbClr val="000090"/>
                </a:solidFill>
              </a:rPr>
              <a:t>HOMME</a:t>
            </a:r>
            <a:endParaRPr lang="en-US" b="1" dirty="0">
              <a:solidFill>
                <a:srgbClr val="000090"/>
              </a:solidFill>
            </a:endParaRPr>
          </a:p>
        </p:txBody>
      </p:sp>
      <p:sp>
        <p:nvSpPr>
          <p:cNvPr id="12" name="TextBox 11"/>
          <p:cNvSpPr txBox="1"/>
          <p:nvPr/>
        </p:nvSpPr>
        <p:spPr>
          <a:xfrm>
            <a:off x="3505200" y="4953000"/>
            <a:ext cx="990600" cy="369332"/>
          </a:xfrm>
          <a:prstGeom prst="rect">
            <a:avLst/>
          </a:prstGeom>
          <a:noFill/>
        </p:spPr>
        <p:txBody>
          <a:bodyPr wrap="square" rtlCol="0">
            <a:spAutoFit/>
          </a:bodyPr>
          <a:lstStyle/>
          <a:p>
            <a:r>
              <a:rPr lang="en-US" b="1" dirty="0" smtClean="0">
                <a:solidFill>
                  <a:srgbClr val="000090"/>
                </a:solidFill>
              </a:rPr>
              <a:t>MPAS</a:t>
            </a:r>
            <a:endParaRPr lang="en-US" b="1" dirty="0">
              <a:solidFill>
                <a:srgbClr val="000090"/>
              </a:solidFill>
            </a:endParaRPr>
          </a:p>
        </p:txBody>
      </p:sp>
      <p:sp>
        <p:nvSpPr>
          <p:cNvPr id="13" name="TextBox 12"/>
          <p:cNvSpPr txBox="1"/>
          <p:nvPr/>
        </p:nvSpPr>
        <p:spPr>
          <a:xfrm>
            <a:off x="685800" y="6427113"/>
            <a:ext cx="2819400" cy="430887"/>
          </a:xfrm>
          <a:prstGeom prst="rect">
            <a:avLst/>
          </a:prstGeom>
          <a:noFill/>
        </p:spPr>
        <p:txBody>
          <a:bodyPr wrap="square" rtlCol="0">
            <a:spAutoFit/>
          </a:bodyPr>
          <a:lstStyle/>
          <a:p>
            <a:r>
              <a:rPr lang="en-US" sz="1100" dirty="0" smtClean="0">
                <a:latin typeface="Stencil"/>
                <a:cs typeface="Stencil"/>
              </a:rPr>
              <a:t>SPHERICAL CENTROIDAL VORONOI GRID (Hexagon)</a:t>
            </a:r>
            <a:endParaRPr lang="en-US" sz="1100" dirty="0">
              <a:latin typeface="Stencil"/>
              <a:cs typeface="Stenci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6400800" cy="1143000"/>
          </a:xfrm>
        </p:spPr>
        <p:txBody>
          <a:bodyPr/>
          <a:lstStyle/>
          <a:p>
            <a:r>
              <a:rPr lang="en-US" dirty="0" smtClean="0">
                <a:ea typeface="ＭＳ Ｐゴシック" charset="-128"/>
              </a:rPr>
              <a:t>Vertical Model Grid</a:t>
            </a:r>
          </a:p>
        </p:txBody>
      </p:sp>
      <p:sp>
        <p:nvSpPr>
          <p:cNvPr id="11" name="Content Placeholder 2"/>
          <p:cNvSpPr>
            <a:spLocks noGrp="1"/>
          </p:cNvSpPr>
          <p:nvPr>
            <p:ph idx="1"/>
          </p:nvPr>
        </p:nvSpPr>
        <p:spPr>
          <a:xfrm>
            <a:off x="304800" y="1143000"/>
            <a:ext cx="3851275" cy="5232400"/>
          </a:xfrm>
        </p:spPr>
        <p:txBody>
          <a:bodyPr/>
          <a:lstStyle/>
          <a:p>
            <a:pPr marL="115888" indent="-115888">
              <a:defRPr/>
            </a:pPr>
            <a:endParaRPr lang="en-US" sz="1800" dirty="0" smtClean="0">
              <a:latin typeface="Arial" charset="0"/>
              <a:ea typeface="ＭＳ Ｐゴシック" charset="-128"/>
            </a:endParaRPr>
          </a:p>
          <a:p>
            <a:pPr marL="230188" indent="-230188">
              <a:spcBef>
                <a:spcPts val="0"/>
              </a:spcBef>
              <a:spcAft>
                <a:spcPts val="600"/>
              </a:spcAft>
              <a:defRPr/>
            </a:pPr>
            <a:r>
              <a:rPr lang="en-US" sz="2400" dirty="0" smtClean="0"/>
              <a:t>Vertical resolution is also important for </a:t>
            </a:r>
            <a:r>
              <a:rPr lang="en-US" sz="2400" dirty="0" smtClean="0">
                <a:solidFill>
                  <a:srgbClr val="800000"/>
                </a:solidFill>
              </a:rPr>
              <a:t>quality of </a:t>
            </a:r>
            <a:r>
              <a:rPr lang="en-US" sz="2400" dirty="0" smtClean="0">
                <a:solidFill>
                  <a:srgbClr val="800000"/>
                </a:solidFill>
              </a:rPr>
              <a:t>simulations</a:t>
            </a:r>
            <a:endParaRPr lang="en-US" sz="2400" dirty="0" smtClean="0"/>
          </a:p>
          <a:p>
            <a:pPr marL="230188" indent="-230188">
              <a:spcBef>
                <a:spcPts val="0"/>
              </a:spcBef>
              <a:spcAft>
                <a:spcPts val="600"/>
              </a:spcAft>
              <a:defRPr/>
            </a:pPr>
            <a:r>
              <a:rPr lang="en-US" sz="2400" dirty="0" smtClean="0"/>
              <a:t>Levels </a:t>
            </a:r>
            <a:r>
              <a:rPr lang="en-US" sz="2400" dirty="0" smtClean="0"/>
              <a:t>are </a:t>
            </a:r>
            <a:r>
              <a:rPr lang="en-US" sz="2400" dirty="0" smtClean="0">
                <a:solidFill>
                  <a:srgbClr val="800000"/>
                </a:solidFill>
              </a:rPr>
              <a:t>not equally spaced </a:t>
            </a:r>
            <a:r>
              <a:rPr lang="en-US" sz="2400" dirty="0" smtClean="0"/>
              <a:t>(levels are closer near surface and near </a:t>
            </a:r>
            <a:r>
              <a:rPr lang="en-US" sz="2400" dirty="0" err="1" smtClean="0"/>
              <a:t>tropopause</a:t>
            </a:r>
            <a:r>
              <a:rPr lang="en-US" sz="2400" dirty="0" smtClean="0"/>
              <a:t> where rapid changes occurs</a:t>
            </a:r>
            <a:r>
              <a:rPr lang="en-US" sz="2400" dirty="0" smtClean="0"/>
              <a:t>)</a:t>
            </a:r>
          </a:p>
          <a:p>
            <a:pPr marL="230188" indent="-230188">
              <a:spcBef>
                <a:spcPts val="0"/>
              </a:spcBef>
              <a:spcAft>
                <a:spcPts val="600"/>
              </a:spcAft>
              <a:defRPr/>
            </a:pPr>
            <a:r>
              <a:rPr lang="en-US" sz="2400" dirty="0" smtClean="0"/>
              <a:t>In </a:t>
            </a:r>
            <a:r>
              <a:rPr lang="en-US" sz="2400" dirty="0" smtClean="0"/>
              <a:t>CAM: </a:t>
            </a:r>
            <a:r>
              <a:rPr lang="en-US" sz="2400" dirty="0" smtClean="0">
                <a:solidFill>
                  <a:srgbClr val="800000"/>
                </a:solidFill>
              </a:rPr>
              <a:t>“hybrid” coordinate</a:t>
            </a:r>
          </a:p>
          <a:p>
            <a:pPr marL="115888" indent="-115888">
              <a:spcBef>
                <a:spcPts val="0"/>
              </a:spcBef>
              <a:spcAft>
                <a:spcPts val="600"/>
              </a:spcAft>
              <a:buFont typeface="Arial" charset="0"/>
              <a:buNone/>
              <a:defRPr/>
            </a:pPr>
            <a:r>
              <a:rPr lang="en-US" sz="1800" dirty="0" smtClean="0"/>
              <a:t> - bottom: sigma coordinate (follows topography)</a:t>
            </a:r>
          </a:p>
          <a:p>
            <a:pPr marL="115888" indent="-115888">
              <a:spcBef>
                <a:spcPts val="0"/>
              </a:spcBef>
              <a:spcAft>
                <a:spcPts val="600"/>
              </a:spcAft>
              <a:buFont typeface="Arial" charset="0"/>
              <a:buNone/>
              <a:defRPr/>
            </a:pPr>
            <a:r>
              <a:rPr lang="en-US" sz="1800" dirty="0" smtClean="0"/>
              <a:t> - top: pressure coordinate </a:t>
            </a:r>
          </a:p>
          <a:p>
            <a:pPr marL="115888" indent="-115888">
              <a:spcBef>
                <a:spcPts val="0"/>
              </a:spcBef>
              <a:spcAft>
                <a:spcPts val="600"/>
              </a:spcAft>
              <a:buFont typeface="Arial" charset="0"/>
              <a:buNone/>
              <a:defRPr/>
            </a:pPr>
            <a:r>
              <a:rPr lang="en-US" sz="1800" dirty="0" smtClean="0"/>
              <a:t> - middle: hybrid sigma-pressure</a:t>
            </a:r>
          </a:p>
          <a:p>
            <a:pPr marL="115888" indent="-115888">
              <a:buFont typeface="Arial" charset="0"/>
              <a:buNone/>
              <a:defRPr/>
            </a:pPr>
            <a:endParaRPr lang="en-US" sz="1800" dirty="0" smtClean="0"/>
          </a:p>
          <a:p>
            <a:pPr>
              <a:buFontTx/>
              <a:buChar char="-"/>
              <a:defRPr/>
            </a:pPr>
            <a:endParaRPr lang="en-US" sz="1800" dirty="0" smtClean="0"/>
          </a:p>
          <a:p>
            <a:pPr>
              <a:buFont typeface="Arial" charset="0"/>
              <a:buNone/>
              <a:defRPr/>
            </a:pPr>
            <a:endParaRPr lang="en-US" sz="1800" dirty="0" smtClean="0"/>
          </a:p>
          <a:p>
            <a:pPr marL="0" indent="0">
              <a:defRPr/>
            </a:pPr>
            <a:endParaRPr lang="en-US" sz="1800" dirty="0" smtClean="0">
              <a:latin typeface="Arial" charset="0"/>
              <a:ea typeface="ＭＳ Ｐゴシック" charset="-128"/>
            </a:endParaRPr>
          </a:p>
        </p:txBody>
      </p:sp>
      <p:pic>
        <p:nvPicPr>
          <p:cNvPr id="11268" name="Picture 14" descr="Screen shot 2011-04-19 at 5.18.00 PM.png"/>
          <p:cNvPicPr>
            <a:picLocks noChangeAspect="1"/>
          </p:cNvPicPr>
          <p:nvPr/>
        </p:nvPicPr>
        <p:blipFill>
          <a:blip r:embed="rId2"/>
          <a:srcRect l="3200" t="12471" r="2626" b="4532"/>
          <a:stretch>
            <a:fillRect/>
          </a:stretch>
        </p:blipFill>
        <p:spPr bwMode="auto">
          <a:xfrm>
            <a:off x="4191000" y="1219200"/>
            <a:ext cx="4953000" cy="5029200"/>
          </a:xfrm>
          <a:prstGeom prst="rect">
            <a:avLst/>
          </a:prstGeom>
          <a:noFill/>
          <a:ln w="9525">
            <a:noFill/>
            <a:miter lim="800000"/>
            <a:headEnd/>
            <a:tailEnd/>
          </a:ln>
        </p:spPr>
      </p:pic>
      <p:sp>
        <p:nvSpPr>
          <p:cNvPr id="11269" name="TextBox 4"/>
          <p:cNvSpPr txBox="1">
            <a:spLocks noChangeArrowheads="1"/>
          </p:cNvSpPr>
          <p:nvPr/>
        </p:nvSpPr>
        <p:spPr bwMode="auto">
          <a:xfrm>
            <a:off x="4587875" y="1989138"/>
            <a:ext cx="1042988" cy="738187"/>
          </a:xfrm>
          <a:prstGeom prst="rect">
            <a:avLst/>
          </a:prstGeom>
          <a:solidFill>
            <a:schemeClr val="bg1"/>
          </a:solidFill>
          <a:ln w="9525">
            <a:noFill/>
            <a:miter lim="800000"/>
            <a:headEnd/>
            <a:tailEnd/>
          </a:ln>
        </p:spPr>
        <p:txBody>
          <a:bodyPr>
            <a:prstTxWarp prst="textNoShape">
              <a:avLst/>
            </a:prstTxWarp>
            <a:spAutoFit/>
          </a:bodyPr>
          <a:lstStyle/>
          <a:p>
            <a:pPr algn="ctr"/>
            <a:r>
              <a:rPr lang="en-US" sz="1400" b="1" dirty="0">
                <a:solidFill>
                  <a:srgbClr val="000090"/>
                </a:solidFill>
              </a:rPr>
              <a:t>Pure pressure</a:t>
            </a:r>
          </a:p>
          <a:p>
            <a:pPr algn="ctr"/>
            <a:r>
              <a:rPr lang="en-US" sz="1400" b="1" dirty="0">
                <a:solidFill>
                  <a:srgbClr val="000090"/>
                </a:solidFill>
              </a:rPr>
              <a:t>region</a:t>
            </a:r>
          </a:p>
        </p:txBody>
      </p:sp>
      <p:sp>
        <p:nvSpPr>
          <p:cNvPr id="11270" name="TextBox 5"/>
          <p:cNvSpPr txBox="1">
            <a:spLocks noChangeArrowheads="1"/>
          </p:cNvSpPr>
          <p:nvPr/>
        </p:nvSpPr>
        <p:spPr bwMode="auto">
          <a:xfrm>
            <a:off x="4319588" y="5095875"/>
            <a:ext cx="1274762" cy="523875"/>
          </a:xfrm>
          <a:prstGeom prst="rect">
            <a:avLst/>
          </a:prstGeom>
          <a:solidFill>
            <a:schemeClr val="bg1"/>
          </a:solidFill>
          <a:ln w="9525">
            <a:noFill/>
            <a:miter lim="800000"/>
            <a:headEnd/>
            <a:tailEnd/>
          </a:ln>
        </p:spPr>
        <p:txBody>
          <a:bodyPr>
            <a:prstTxWarp prst="textNoShape">
              <a:avLst/>
            </a:prstTxWarp>
            <a:spAutoFit/>
          </a:bodyPr>
          <a:lstStyle/>
          <a:p>
            <a:pPr algn="ctr"/>
            <a:r>
              <a:rPr lang="en-US" sz="1400" b="1" dirty="0">
                <a:solidFill>
                  <a:srgbClr val="000090"/>
                </a:solidFill>
              </a:rPr>
              <a:t>Pure sigma</a:t>
            </a:r>
          </a:p>
          <a:p>
            <a:pPr algn="ctr"/>
            <a:r>
              <a:rPr lang="en-US" sz="1400" b="1" dirty="0">
                <a:solidFill>
                  <a:srgbClr val="000090"/>
                </a:solidFill>
              </a:rPr>
              <a:t>region</a:t>
            </a:r>
          </a:p>
        </p:txBody>
      </p:sp>
      <p:sp>
        <p:nvSpPr>
          <p:cNvPr id="11271" name="TextBox 6"/>
          <p:cNvSpPr txBox="1">
            <a:spLocks noChangeArrowheads="1"/>
          </p:cNvSpPr>
          <p:nvPr/>
        </p:nvSpPr>
        <p:spPr bwMode="auto">
          <a:xfrm>
            <a:off x="4191000" y="3657600"/>
            <a:ext cx="1492250" cy="954107"/>
          </a:xfrm>
          <a:prstGeom prst="rect">
            <a:avLst/>
          </a:prstGeom>
          <a:solidFill>
            <a:schemeClr val="bg1"/>
          </a:solidFill>
          <a:ln w="9525">
            <a:noFill/>
            <a:miter lim="800000"/>
            <a:headEnd/>
            <a:tailEnd/>
          </a:ln>
        </p:spPr>
        <p:txBody>
          <a:bodyPr wrap="square">
            <a:prstTxWarp prst="textNoShape">
              <a:avLst/>
            </a:prstTxWarp>
            <a:spAutoFit/>
          </a:bodyPr>
          <a:lstStyle/>
          <a:p>
            <a:pPr algn="ctr"/>
            <a:r>
              <a:rPr lang="en-US" sz="1400" b="1" dirty="0">
                <a:solidFill>
                  <a:srgbClr val="000090"/>
                </a:solidFill>
              </a:rPr>
              <a:t>Hybrid </a:t>
            </a:r>
            <a:br>
              <a:rPr lang="en-US" sz="1400" b="1" dirty="0">
                <a:solidFill>
                  <a:srgbClr val="000090"/>
                </a:solidFill>
              </a:rPr>
            </a:br>
            <a:r>
              <a:rPr lang="en-US" sz="1400" b="1" dirty="0">
                <a:solidFill>
                  <a:srgbClr val="000090"/>
                </a:solidFill>
              </a:rPr>
              <a:t>sigma-pressure</a:t>
            </a:r>
          </a:p>
          <a:p>
            <a:pPr algn="ctr"/>
            <a:r>
              <a:rPr lang="en-US" sz="1400" b="1" dirty="0">
                <a:solidFill>
                  <a:srgbClr val="000090"/>
                </a:solidFill>
              </a:rPr>
              <a:t>region</a:t>
            </a:r>
          </a:p>
        </p:txBody>
      </p:sp>
      <p:sp>
        <p:nvSpPr>
          <p:cNvPr id="11272" name="TextBox 11"/>
          <p:cNvSpPr txBox="1">
            <a:spLocks noChangeArrowheads="1"/>
          </p:cNvSpPr>
          <p:nvPr/>
        </p:nvSpPr>
        <p:spPr bwMode="auto">
          <a:xfrm>
            <a:off x="4191000" y="5595938"/>
            <a:ext cx="2076450" cy="307975"/>
          </a:xfrm>
          <a:prstGeom prst="rect">
            <a:avLst/>
          </a:prstGeom>
          <a:solidFill>
            <a:schemeClr val="bg1"/>
          </a:solidFill>
          <a:ln w="9525">
            <a:noFill/>
            <a:miter lim="800000"/>
            <a:headEnd/>
            <a:tailEnd/>
          </a:ln>
        </p:spPr>
        <p:txBody>
          <a:bodyPr wrap="square">
            <a:prstTxWarp prst="textNoShape">
              <a:avLst/>
            </a:prstTxWarp>
            <a:spAutoFit/>
          </a:bodyPr>
          <a:lstStyle/>
          <a:p>
            <a:pPr algn="ctr"/>
            <a:r>
              <a:rPr lang="en-US" sz="1400" b="1" dirty="0">
                <a:solidFill>
                  <a:srgbClr val="008000"/>
                </a:solidFill>
              </a:rPr>
              <a:t>Surface ~ 1000 mbar</a:t>
            </a:r>
          </a:p>
        </p:txBody>
      </p:sp>
      <p:cxnSp>
        <p:nvCxnSpPr>
          <p:cNvPr id="13" name="Straight Connector 12"/>
          <p:cNvCxnSpPr/>
          <p:nvPr/>
        </p:nvCxnSpPr>
        <p:spPr>
          <a:xfrm flipV="1">
            <a:off x="4319588" y="1460500"/>
            <a:ext cx="1935162" cy="11113"/>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11274" name="TextBox 7"/>
          <p:cNvSpPr txBox="1">
            <a:spLocks noChangeArrowheads="1"/>
          </p:cNvSpPr>
          <p:nvPr/>
        </p:nvSpPr>
        <p:spPr bwMode="auto">
          <a:xfrm>
            <a:off x="4806950" y="1311275"/>
            <a:ext cx="955675" cy="307975"/>
          </a:xfrm>
          <a:prstGeom prst="rect">
            <a:avLst/>
          </a:prstGeom>
          <a:solidFill>
            <a:schemeClr val="bg1"/>
          </a:solidFill>
          <a:ln w="9525">
            <a:noFill/>
            <a:miter lim="800000"/>
            <a:headEnd/>
            <a:tailEnd/>
          </a:ln>
        </p:spPr>
        <p:txBody>
          <a:bodyPr>
            <a:prstTxWarp prst="textNoShape">
              <a:avLst/>
            </a:prstTxWarp>
            <a:spAutoFit/>
          </a:bodyPr>
          <a:lstStyle/>
          <a:p>
            <a:pPr algn="r"/>
            <a:r>
              <a:rPr lang="en-US" sz="1400" b="1" dirty="0">
                <a:solidFill>
                  <a:srgbClr val="008000"/>
                </a:solidFill>
              </a:rPr>
              <a:t>2.9 mbar</a:t>
            </a:r>
          </a:p>
        </p:txBody>
      </p:sp>
      <p:cxnSp>
        <p:nvCxnSpPr>
          <p:cNvPr id="14" name="Straight Connector 13"/>
          <p:cNvCxnSpPr/>
          <p:nvPr/>
        </p:nvCxnSpPr>
        <p:spPr>
          <a:xfrm flipV="1">
            <a:off x="4319588" y="3109913"/>
            <a:ext cx="1935162" cy="12700"/>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11276" name="TextBox 8"/>
          <p:cNvSpPr txBox="1">
            <a:spLocks noChangeArrowheads="1"/>
          </p:cNvSpPr>
          <p:nvPr/>
        </p:nvSpPr>
        <p:spPr bwMode="auto">
          <a:xfrm>
            <a:off x="4806950" y="2955925"/>
            <a:ext cx="955675" cy="307975"/>
          </a:xfrm>
          <a:prstGeom prst="rect">
            <a:avLst/>
          </a:prstGeom>
          <a:solidFill>
            <a:schemeClr val="bg1"/>
          </a:solidFill>
          <a:ln w="9525">
            <a:noFill/>
            <a:miter lim="800000"/>
            <a:headEnd/>
            <a:tailEnd/>
          </a:ln>
        </p:spPr>
        <p:txBody>
          <a:bodyPr>
            <a:prstTxWarp prst="textNoShape">
              <a:avLst/>
            </a:prstTxWarp>
            <a:spAutoFit/>
          </a:bodyPr>
          <a:lstStyle/>
          <a:p>
            <a:pPr algn="ctr"/>
            <a:r>
              <a:rPr lang="en-US" sz="1400" b="1" dirty="0">
                <a:solidFill>
                  <a:srgbClr val="008000"/>
                </a:solidFill>
              </a:rPr>
              <a:t>83 mbar </a:t>
            </a:r>
          </a:p>
        </p:txBody>
      </p:sp>
      <p:cxnSp>
        <p:nvCxnSpPr>
          <p:cNvPr id="15" name="Straight Connector 14"/>
          <p:cNvCxnSpPr/>
          <p:nvPr/>
        </p:nvCxnSpPr>
        <p:spPr>
          <a:xfrm flipV="1">
            <a:off x="4319588" y="4906963"/>
            <a:ext cx="1935162" cy="11112"/>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11278" name="TextBox 9"/>
          <p:cNvSpPr txBox="1">
            <a:spLocks noChangeArrowheads="1"/>
          </p:cNvSpPr>
          <p:nvPr/>
        </p:nvSpPr>
        <p:spPr bwMode="auto">
          <a:xfrm>
            <a:off x="4587875" y="4729163"/>
            <a:ext cx="1222375" cy="307975"/>
          </a:xfrm>
          <a:prstGeom prst="rect">
            <a:avLst/>
          </a:prstGeom>
          <a:solidFill>
            <a:schemeClr val="bg1"/>
          </a:solidFill>
          <a:ln w="9525">
            <a:noFill/>
            <a:miter lim="800000"/>
            <a:headEnd/>
            <a:tailEnd/>
          </a:ln>
        </p:spPr>
        <p:txBody>
          <a:bodyPr>
            <a:prstTxWarp prst="textNoShape">
              <a:avLst/>
            </a:prstTxWarp>
            <a:spAutoFit/>
          </a:bodyPr>
          <a:lstStyle/>
          <a:p>
            <a:pPr algn="r"/>
            <a:r>
              <a:rPr lang="en-US" sz="1400" b="1" dirty="0">
                <a:solidFill>
                  <a:srgbClr val="008000"/>
                </a:solidFill>
              </a:rPr>
              <a:t>~ 985 mbar </a:t>
            </a:r>
          </a:p>
        </p:txBody>
      </p:sp>
      <p:cxnSp>
        <p:nvCxnSpPr>
          <p:cNvPr id="16" name="Straight Connector 15"/>
          <p:cNvCxnSpPr/>
          <p:nvPr/>
        </p:nvCxnSpPr>
        <p:spPr>
          <a:xfrm flipV="1">
            <a:off x="4432300" y="5613400"/>
            <a:ext cx="1935163" cy="12700"/>
          </a:xfrm>
          <a:prstGeom prst="line">
            <a:avLst/>
          </a:prstGeom>
          <a:ln>
            <a:solidFill>
              <a:srgbClr val="008000"/>
            </a:solidFill>
          </a:ln>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5715000" y="304800"/>
            <a:ext cx="3429000" cy="1015663"/>
          </a:xfrm>
          <a:prstGeom prst="rect">
            <a:avLst/>
          </a:prstGeom>
        </p:spPr>
        <p:txBody>
          <a:bodyPr wrap="square">
            <a:spAutoFit/>
          </a:bodyPr>
          <a:lstStyle/>
          <a:p>
            <a:r>
              <a:rPr lang="en-US" sz="2000" b="1" dirty="0" smtClean="0">
                <a:solidFill>
                  <a:srgbClr val="008000"/>
                </a:solidFill>
                <a:latin typeface="Cambria"/>
                <a:cs typeface="Cambria"/>
              </a:rPr>
              <a:t>Model top:</a:t>
            </a:r>
            <a:br>
              <a:rPr lang="en-US" sz="2000" b="1" dirty="0" smtClean="0">
                <a:solidFill>
                  <a:srgbClr val="008000"/>
                </a:solidFill>
                <a:latin typeface="Cambria"/>
                <a:cs typeface="Cambria"/>
              </a:rPr>
            </a:br>
            <a:r>
              <a:rPr lang="en-US" sz="2000" b="1" dirty="0" smtClean="0">
                <a:solidFill>
                  <a:srgbClr val="008000"/>
                </a:solidFill>
                <a:latin typeface="Cambria"/>
                <a:cs typeface="Cambria"/>
              </a:rPr>
              <a:t>CAM = 2 mbar - 40 km</a:t>
            </a:r>
          </a:p>
          <a:p>
            <a:r>
              <a:rPr lang="en-US" sz="2000" b="1" dirty="0" smtClean="0">
                <a:solidFill>
                  <a:srgbClr val="008000"/>
                </a:solidFill>
                <a:latin typeface="Cambria"/>
                <a:cs typeface="Cambria"/>
              </a:rPr>
              <a:t>WACCM = 10</a:t>
            </a:r>
            <a:r>
              <a:rPr lang="en-US" sz="2000" b="1" baseline="30000" dirty="0" smtClean="0">
                <a:solidFill>
                  <a:srgbClr val="008000"/>
                </a:solidFill>
                <a:latin typeface="Cambria"/>
                <a:cs typeface="Cambria"/>
              </a:rPr>
              <a:t>-6 </a:t>
            </a:r>
            <a:r>
              <a:rPr lang="en-US" sz="2000" b="1" dirty="0" err="1" smtClean="0">
                <a:solidFill>
                  <a:srgbClr val="008000"/>
                </a:solidFill>
                <a:latin typeface="Cambria"/>
                <a:cs typeface="Cambria"/>
              </a:rPr>
              <a:t>mb</a:t>
            </a:r>
            <a:r>
              <a:rPr lang="en-US" sz="2000" b="1" dirty="0" smtClean="0">
                <a:solidFill>
                  <a:srgbClr val="008000"/>
                </a:solidFill>
                <a:latin typeface="Cambria"/>
                <a:cs typeface="Cambria"/>
              </a:rPr>
              <a:t> </a:t>
            </a:r>
            <a:r>
              <a:rPr lang="en-US" sz="2000" b="1" dirty="0" smtClean="0">
                <a:solidFill>
                  <a:srgbClr val="008000"/>
                </a:solidFill>
                <a:latin typeface="Cambria"/>
                <a:cs typeface="Cambria"/>
              </a:rPr>
              <a:t>- 100 km</a:t>
            </a:r>
            <a:endParaRPr lang="en-US" sz="2000" b="1" dirty="0">
              <a:solidFill>
                <a:srgbClr val="008000"/>
              </a:solidFill>
              <a:latin typeface="Cambria"/>
              <a:cs typeface="Cambri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itle 1"/>
          <p:cNvSpPr>
            <a:spLocks noGrp="1"/>
          </p:cNvSpPr>
          <p:nvPr>
            <p:ph type="title"/>
          </p:nvPr>
        </p:nvSpPr>
        <p:spPr>
          <a:xfrm>
            <a:off x="0" y="274638"/>
            <a:ext cx="9144000" cy="1143000"/>
          </a:xfrm>
        </p:spPr>
        <p:txBody>
          <a:bodyPr/>
          <a:lstStyle/>
          <a:p>
            <a:r>
              <a:rPr lang="en-US" dirty="0" smtClean="0">
                <a:ea typeface="ＭＳ Ｐゴシック" charset="-128"/>
              </a:rPr>
              <a:t>The</a:t>
            </a:r>
            <a:r>
              <a:rPr lang="en-US" dirty="0" smtClean="0">
                <a:ea typeface="ＭＳ Ｐゴシック" charset="-128"/>
              </a:rPr>
              <a:t> Hydrostatic Primitive Equations</a:t>
            </a:r>
            <a:endParaRPr lang="en-US" dirty="0" smtClean="0">
              <a:ea typeface="ＭＳ Ｐゴシック" charset="-128"/>
            </a:endParaRPr>
          </a:p>
        </p:txBody>
      </p:sp>
      <p:sp>
        <p:nvSpPr>
          <p:cNvPr id="7171" name="Content Placeholder 2"/>
          <p:cNvSpPr>
            <a:spLocks noGrp="1"/>
          </p:cNvSpPr>
          <p:nvPr>
            <p:ph idx="1"/>
          </p:nvPr>
        </p:nvSpPr>
        <p:spPr>
          <a:xfrm>
            <a:off x="339725" y="1168400"/>
            <a:ext cx="8347075" cy="5232400"/>
          </a:xfrm>
        </p:spPr>
        <p:txBody>
          <a:bodyPr/>
          <a:lstStyle/>
          <a:p>
            <a:pPr>
              <a:buFont typeface="Arial" charset="0"/>
              <a:buNone/>
              <a:defRPr/>
            </a:pPr>
            <a:endParaRPr lang="en-US" sz="1800" dirty="0" smtClean="0"/>
          </a:p>
          <a:p>
            <a:pPr>
              <a:defRPr/>
            </a:pPr>
            <a:r>
              <a:rPr lang="en-US" sz="1800" dirty="0" smtClean="0"/>
              <a:t>Simplified form of the equations of motion: the </a:t>
            </a:r>
            <a:r>
              <a:rPr lang="en-US" sz="1800" dirty="0" smtClean="0">
                <a:solidFill>
                  <a:srgbClr val="800000"/>
                </a:solidFill>
              </a:rPr>
              <a:t>primitive equations </a:t>
            </a:r>
          </a:p>
          <a:p>
            <a:pPr>
              <a:buNone/>
              <a:defRPr/>
            </a:pPr>
            <a:endParaRPr lang="en-US" sz="1800" dirty="0" smtClean="0"/>
          </a:p>
          <a:p>
            <a:pPr marL="0" indent="0">
              <a:buNone/>
              <a:defRPr/>
            </a:pPr>
            <a:r>
              <a:rPr lang="en-US" sz="1800" dirty="0" smtClean="0"/>
              <a:t/>
            </a:r>
            <a:br>
              <a:rPr lang="en-US" sz="1800" dirty="0" smtClean="0"/>
            </a:br>
            <a:r>
              <a:rPr lang="en-US" sz="1800" dirty="0" smtClean="0"/>
              <a:t>Momentum conservation:</a:t>
            </a:r>
            <a:br>
              <a:rPr lang="en-US" sz="1800" dirty="0" smtClean="0"/>
            </a:br>
            <a:endParaRPr lang="en-US" sz="1800" dirty="0" smtClean="0"/>
          </a:p>
          <a:p>
            <a:pPr>
              <a:buNone/>
              <a:defRPr/>
            </a:pPr>
            <a:r>
              <a:rPr lang="en-US" sz="1800" dirty="0" smtClean="0"/>
              <a:t>Energy conservation:</a:t>
            </a:r>
            <a:br>
              <a:rPr lang="en-US" sz="1800" dirty="0" smtClean="0"/>
            </a:br>
            <a:endParaRPr lang="en-US" sz="1800" dirty="0" smtClean="0"/>
          </a:p>
          <a:p>
            <a:pPr>
              <a:buNone/>
              <a:defRPr/>
            </a:pPr>
            <a:r>
              <a:rPr lang="en-US" sz="1800" dirty="0" smtClean="0"/>
              <a:t>Mass conservation:</a:t>
            </a:r>
          </a:p>
          <a:p>
            <a:pPr>
              <a:buNone/>
              <a:defRPr/>
            </a:pPr>
            <a:endParaRPr lang="en-US" sz="1800" dirty="0" smtClean="0"/>
          </a:p>
          <a:p>
            <a:pPr>
              <a:buNone/>
              <a:defRPr/>
            </a:pPr>
            <a:r>
              <a:rPr lang="en-US" sz="1800" dirty="0" smtClean="0"/>
              <a:t>Hydrostatic balance:</a:t>
            </a:r>
          </a:p>
          <a:p>
            <a:pPr>
              <a:buNone/>
              <a:defRPr/>
            </a:pPr>
            <a:endParaRPr lang="en-US" sz="1800" dirty="0" smtClean="0"/>
          </a:p>
          <a:p>
            <a:pPr>
              <a:buNone/>
              <a:defRPr/>
            </a:pPr>
            <a:r>
              <a:rPr lang="en-US" sz="1800" dirty="0" smtClean="0"/>
              <a:t>Water vapor  conservation</a:t>
            </a:r>
          </a:p>
          <a:p>
            <a:pPr>
              <a:buFont typeface="Arial" charset="0"/>
              <a:buNone/>
              <a:defRPr/>
            </a:pPr>
            <a:endParaRPr lang="en-US" sz="1800" dirty="0" smtClean="0"/>
          </a:p>
          <a:p>
            <a:pPr marL="0" indent="0">
              <a:defRPr/>
            </a:pPr>
            <a:endParaRPr lang="en-US" sz="1800" dirty="0" smtClean="0">
              <a:latin typeface="Arial" charset="0"/>
              <a:ea typeface="ＭＳ Ｐゴシック" charset="-128"/>
            </a:endParaRPr>
          </a:p>
        </p:txBody>
      </p:sp>
      <p:pic>
        <p:nvPicPr>
          <p:cNvPr id="15364" name="Picture 3" descr="Screen shot 2011-04-18 at 9.23.08 AM.png"/>
          <p:cNvPicPr>
            <a:picLocks noChangeAspect="1"/>
          </p:cNvPicPr>
          <p:nvPr/>
        </p:nvPicPr>
        <p:blipFill>
          <a:blip r:embed="rId2"/>
          <a:srcRect/>
          <a:stretch>
            <a:fillRect/>
          </a:stretch>
        </p:blipFill>
        <p:spPr bwMode="auto">
          <a:xfrm>
            <a:off x="3144838" y="2224088"/>
            <a:ext cx="3960812" cy="3538537"/>
          </a:xfrm>
          <a:prstGeom prst="rect">
            <a:avLst/>
          </a:prstGeom>
          <a:noFill/>
          <a:ln w="9525">
            <a:noFill/>
            <a:miter lim="800000"/>
            <a:headEnd/>
            <a:tailEnd/>
          </a:ln>
        </p:spPr>
      </p:pic>
      <p:sp>
        <p:nvSpPr>
          <p:cNvPr id="15365" name="TextBox 4"/>
          <p:cNvSpPr txBox="1">
            <a:spLocks noChangeArrowheads="1"/>
          </p:cNvSpPr>
          <p:nvPr/>
        </p:nvSpPr>
        <p:spPr bwMode="auto">
          <a:xfrm>
            <a:off x="5362575" y="4638675"/>
            <a:ext cx="3781425" cy="831850"/>
          </a:xfrm>
          <a:prstGeom prst="rect">
            <a:avLst/>
          </a:prstGeom>
          <a:noFill/>
          <a:ln w="9525">
            <a:noFill/>
            <a:miter lim="800000"/>
            <a:headEnd/>
            <a:tailEnd/>
          </a:ln>
        </p:spPr>
        <p:txBody>
          <a:bodyPr>
            <a:prstTxWarp prst="textNoShape">
              <a:avLst/>
            </a:prstTxWarp>
            <a:spAutoFit/>
          </a:bodyPr>
          <a:lstStyle/>
          <a:p>
            <a:pPr algn="r"/>
            <a:r>
              <a:rPr lang="en-US" sz="1600" b="1" i="1">
                <a:solidFill>
                  <a:srgbClr val="000090"/>
                </a:solidFill>
              </a:rPr>
              <a:t>Source and sinks </a:t>
            </a:r>
            <a:br>
              <a:rPr lang="en-US" sz="1600" b="1" i="1">
                <a:solidFill>
                  <a:srgbClr val="000090"/>
                </a:solidFill>
              </a:rPr>
            </a:br>
            <a:r>
              <a:rPr lang="en-US" sz="1600" b="1" i="1">
                <a:solidFill>
                  <a:srgbClr val="000090"/>
                </a:solidFill>
              </a:rPr>
              <a:t>due to phenomena occurring on </a:t>
            </a:r>
            <a:br>
              <a:rPr lang="en-US" sz="1600" b="1" i="1">
                <a:solidFill>
                  <a:srgbClr val="000090"/>
                </a:solidFill>
              </a:rPr>
            </a:br>
            <a:r>
              <a:rPr lang="en-US" sz="1600" b="1" i="1">
                <a:solidFill>
                  <a:srgbClr val="000090"/>
                </a:solidFill>
              </a:rPr>
              <a:t>scales smaller than grid resolution</a:t>
            </a:r>
          </a:p>
        </p:txBody>
      </p:sp>
      <p:sp>
        <p:nvSpPr>
          <p:cNvPr id="15366" name="TextBox 5"/>
          <p:cNvSpPr txBox="1">
            <a:spLocks noChangeArrowheads="1"/>
          </p:cNvSpPr>
          <p:nvPr/>
        </p:nvSpPr>
        <p:spPr bwMode="auto">
          <a:xfrm>
            <a:off x="5872163" y="5470525"/>
            <a:ext cx="2947987" cy="584200"/>
          </a:xfrm>
          <a:prstGeom prst="rect">
            <a:avLst/>
          </a:prstGeom>
          <a:noFill/>
          <a:ln w="9525">
            <a:noFill/>
            <a:miter lim="800000"/>
            <a:headEnd/>
            <a:tailEnd/>
          </a:ln>
        </p:spPr>
        <p:txBody>
          <a:bodyPr>
            <a:prstTxWarp prst="textNoShape">
              <a:avLst/>
            </a:prstTxWarp>
            <a:spAutoFit/>
          </a:bodyPr>
          <a:lstStyle/>
          <a:p>
            <a:pPr algn="r"/>
            <a:r>
              <a:rPr lang="en-US" sz="1600" b="1">
                <a:solidFill>
                  <a:srgbClr val="800000"/>
                </a:solidFill>
              </a:rPr>
              <a:t>Parameterized processes</a:t>
            </a:r>
          </a:p>
          <a:p>
            <a:pPr algn="r"/>
            <a:r>
              <a:rPr lang="en-US" sz="1600" b="1">
                <a:solidFill>
                  <a:srgbClr val="800000"/>
                </a:solidFill>
              </a:rPr>
              <a:t>or “the physics”</a:t>
            </a:r>
          </a:p>
        </p:txBody>
      </p:sp>
      <p:cxnSp>
        <p:nvCxnSpPr>
          <p:cNvPr id="8" name="Straight Connector 7"/>
          <p:cNvCxnSpPr/>
          <p:nvPr/>
        </p:nvCxnSpPr>
        <p:spPr>
          <a:xfrm rot="16200000" flipH="1">
            <a:off x="5943600" y="3476625"/>
            <a:ext cx="1841500" cy="482600"/>
          </a:xfrm>
          <a:prstGeom prst="line">
            <a:avLst/>
          </a:prstGeom>
          <a:ln>
            <a:solidFill>
              <a:srgbClr val="000090"/>
            </a:solidFill>
            <a:headEnd type="triangle"/>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4913313" y="4648200"/>
            <a:ext cx="2192337" cy="695325"/>
          </a:xfrm>
          <a:prstGeom prst="line">
            <a:avLst/>
          </a:prstGeom>
          <a:ln>
            <a:solidFill>
              <a:srgbClr val="000090"/>
            </a:solidFill>
            <a:headEnd type="triangl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rot="16200000" flipH="1">
            <a:off x="6018213" y="3560763"/>
            <a:ext cx="1103312" cy="1071562"/>
          </a:xfrm>
          <a:prstGeom prst="line">
            <a:avLst/>
          </a:prstGeom>
          <a:ln>
            <a:solidFill>
              <a:srgbClr val="000090"/>
            </a:solidFill>
            <a:head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274638"/>
            <a:ext cx="9144000" cy="1143000"/>
          </a:xfrm>
        </p:spPr>
        <p:txBody>
          <a:bodyPr/>
          <a:lstStyle/>
          <a:p>
            <a:r>
              <a:rPr lang="en-US" dirty="0" smtClean="0">
                <a:ea typeface="ＭＳ Ｐゴシック" charset="-128"/>
              </a:rPr>
              <a:t>The hydrostatic primitive equations</a:t>
            </a:r>
          </a:p>
        </p:txBody>
      </p:sp>
      <p:sp>
        <p:nvSpPr>
          <p:cNvPr id="7171" name="Content Placeholder 2"/>
          <p:cNvSpPr>
            <a:spLocks noGrp="1"/>
          </p:cNvSpPr>
          <p:nvPr>
            <p:ph idx="1"/>
          </p:nvPr>
        </p:nvSpPr>
        <p:spPr>
          <a:xfrm>
            <a:off x="339725" y="1168400"/>
            <a:ext cx="8347075" cy="5232400"/>
          </a:xfrm>
        </p:spPr>
        <p:txBody>
          <a:bodyPr/>
          <a:lstStyle/>
          <a:p>
            <a:pPr>
              <a:buFont typeface="Arial" charset="0"/>
              <a:buNone/>
              <a:defRPr/>
            </a:pPr>
            <a:endParaRPr lang="en-US" sz="1800" dirty="0" smtClean="0"/>
          </a:p>
          <a:p>
            <a:pPr>
              <a:defRPr/>
            </a:pPr>
            <a:r>
              <a:rPr lang="en-US" sz="2000" dirty="0" smtClean="0"/>
              <a:t>Simplified form of the equations of motion: the </a:t>
            </a:r>
            <a:r>
              <a:rPr lang="en-US" sz="2000" dirty="0" smtClean="0">
                <a:solidFill>
                  <a:srgbClr val="800000"/>
                </a:solidFill>
              </a:rPr>
              <a:t>primitive equations </a:t>
            </a:r>
          </a:p>
          <a:p>
            <a:pPr>
              <a:buFont typeface="Arial" charset="0"/>
              <a:buNone/>
              <a:defRPr/>
            </a:pPr>
            <a:endParaRPr lang="en-US" sz="2000" dirty="0" smtClean="0"/>
          </a:p>
          <a:p>
            <a:pPr marL="628650" lvl="1" indent="-171450">
              <a:buFontTx/>
              <a:buChar char="-"/>
              <a:defRPr/>
            </a:pPr>
            <a:r>
              <a:rPr lang="en-US" sz="2000" dirty="0" smtClean="0"/>
              <a:t>Atmosphere is</a:t>
            </a:r>
            <a:r>
              <a:rPr lang="en-US" sz="2000" dirty="0" smtClean="0"/>
              <a:t> assumed to be in </a:t>
            </a:r>
            <a:r>
              <a:rPr lang="en-US" sz="2000" dirty="0" smtClean="0">
                <a:solidFill>
                  <a:srgbClr val="800000"/>
                </a:solidFill>
              </a:rPr>
              <a:t>hydrostatic balance</a:t>
            </a:r>
            <a:r>
              <a:rPr lang="en-US" sz="2000" dirty="0" smtClean="0"/>
              <a:t> (good for horizontal grid &gt; 10 km)</a:t>
            </a:r>
            <a:br>
              <a:rPr lang="en-US" sz="2000" dirty="0" smtClean="0"/>
            </a:br>
            <a:r>
              <a:rPr lang="en-US" sz="2000" dirty="0" smtClean="0"/>
              <a:t>compression due to gravity is balanced by a pressure gradient force </a:t>
            </a:r>
          </a:p>
          <a:p>
            <a:pPr marL="628650" lvl="1" indent="-171450">
              <a:buNone/>
              <a:defRPr/>
            </a:pPr>
            <a:r>
              <a:rPr lang="en-US" sz="2000" dirty="0" smtClean="0"/>
              <a:t>	(</a:t>
            </a:r>
            <a:r>
              <a:rPr lang="en-US" sz="2000" i="1" dirty="0" smtClean="0"/>
              <a:t>involves ignoring acceleration in the vertical component of the momentum equations</a:t>
            </a:r>
            <a:r>
              <a:rPr lang="en-US" sz="2000" dirty="0" smtClean="0"/>
              <a:t>)</a:t>
            </a:r>
            <a:br>
              <a:rPr lang="en-US" sz="2000" dirty="0" smtClean="0"/>
            </a:br>
            <a:endParaRPr lang="en-US" sz="2000" dirty="0" smtClean="0"/>
          </a:p>
          <a:p>
            <a:pPr marL="628650" lvl="1" indent="-171450">
              <a:buFontTx/>
              <a:buChar char="-"/>
              <a:defRPr/>
            </a:pPr>
            <a:r>
              <a:rPr lang="en-US" sz="2000" dirty="0" smtClean="0"/>
              <a:t> Earth is assumed to be spherical and some other small terms in the momentum equations are neglected (</a:t>
            </a:r>
            <a:r>
              <a:rPr lang="en-US" sz="2000" i="1" dirty="0" smtClean="0"/>
              <a:t>atmosphere is thin compared to its horizontal extent</a:t>
            </a:r>
            <a:r>
              <a:rPr lang="en-US" sz="2000" dirty="0" smtClean="0"/>
              <a:t>) </a:t>
            </a:r>
          </a:p>
          <a:p>
            <a:pPr>
              <a:buFontTx/>
              <a:buChar char="-"/>
              <a:defRPr/>
            </a:pPr>
            <a:endParaRPr lang="en-US" sz="2000" dirty="0" smtClean="0"/>
          </a:p>
          <a:p>
            <a:pPr>
              <a:buFont typeface="Arial" charset="0"/>
              <a:buNone/>
              <a:defRPr/>
            </a:pPr>
            <a:endParaRPr lang="en-US" sz="1800" dirty="0" smtClean="0"/>
          </a:p>
          <a:p>
            <a:pPr marL="0" indent="0">
              <a:defRPr/>
            </a:pPr>
            <a:endParaRPr lang="en-US" sz="1800" dirty="0" smtClean="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234950"/>
            <a:ext cx="8574088" cy="922338"/>
          </a:xfrm>
        </p:spPr>
        <p:txBody>
          <a:bodyPr/>
          <a:lstStyle/>
          <a:p>
            <a:r>
              <a:rPr lang="en-US" sz="4000" dirty="0" smtClean="0">
                <a:ea typeface="ＭＳ Ｐゴシック" charset="-128"/>
              </a:rPr>
              <a:t>Scales of Atmospheric Processes</a:t>
            </a:r>
          </a:p>
        </p:txBody>
      </p:sp>
      <p:sp>
        <p:nvSpPr>
          <p:cNvPr id="16387" name="Content Placeholder 2"/>
          <p:cNvSpPr>
            <a:spLocks noGrp="1"/>
          </p:cNvSpPr>
          <p:nvPr>
            <p:ph idx="1"/>
          </p:nvPr>
        </p:nvSpPr>
        <p:spPr/>
        <p:txBody>
          <a:bodyPr/>
          <a:lstStyle/>
          <a:p>
            <a:endParaRPr lang="en-US">
              <a:latin typeface="Arial" charset="0"/>
              <a:ea typeface="ＭＳ Ｐゴシック" charset="-128"/>
              <a:cs typeface="ＭＳ Ｐゴシック" charset="-128"/>
            </a:endParaRPr>
          </a:p>
        </p:txBody>
      </p:sp>
      <p:pic>
        <p:nvPicPr>
          <p:cNvPr id="16388" name="Picture 3" descr="atmospheric motions modified"/>
          <p:cNvPicPr>
            <a:picLocks noChangeAspect="1" noChangeArrowheads="1"/>
          </p:cNvPicPr>
          <p:nvPr/>
        </p:nvPicPr>
        <p:blipFill>
          <a:blip r:embed="rId2"/>
          <a:srcRect/>
          <a:stretch>
            <a:fillRect/>
          </a:stretch>
        </p:blipFill>
        <p:spPr bwMode="auto">
          <a:xfrm>
            <a:off x="152399" y="1190278"/>
            <a:ext cx="8839201" cy="5439122"/>
          </a:xfrm>
          <a:prstGeom prst="rect">
            <a:avLst/>
          </a:prstGeom>
          <a:noFill/>
          <a:ln w="9525">
            <a:noFill/>
            <a:miter lim="800000"/>
            <a:headEnd/>
            <a:tailEnd/>
          </a:ln>
        </p:spPr>
      </p:pic>
      <p:sp>
        <p:nvSpPr>
          <p:cNvPr id="16389" name="TextBox 8"/>
          <p:cNvSpPr txBox="1">
            <a:spLocks noChangeArrowheads="1"/>
          </p:cNvSpPr>
          <p:nvPr/>
        </p:nvSpPr>
        <p:spPr bwMode="auto">
          <a:xfrm>
            <a:off x="3784600" y="4059238"/>
            <a:ext cx="5246688" cy="1323439"/>
          </a:xfrm>
          <a:prstGeom prst="rect">
            <a:avLst/>
          </a:prstGeom>
          <a:solidFill>
            <a:schemeClr val="bg1"/>
          </a:solidFill>
          <a:ln w="38100" cap="flat" cmpd="sng" algn="ctr">
            <a:solidFill>
              <a:srgbClr val="800000"/>
            </a:solidFill>
            <a:prstDash val="solid"/>
            <a:miter lim="800000"/>
            <a:headEnd type="none" w="med" len="med"/>
            <a:tailEnd type="none" w="med" len="med"/>
          </a:ln>
        </p:spPr>
        <p:txBody>
          <a:bodyPr>
            <a:prstTxWarp prst="textNoShape">
              <a:avLst/>
            </a:prstTxWarp>
            <a:spAutoFit/>
          </a:bodyPr>
          <a:lstStyle/>
          <a:p>
            <a:r>
              <a:rPr lang="en-US" sz="2000" b="1" dirty="0">
                <a:latin typeface="Cambria"/>
                <a:cs typeface="Cambria"/>
              </a:rPr>
              <a:t>Important phenomena occurs at all scales. </a:t>
            </a:r>
            <a:br>
              <a:rPr lang="en-US" sz="2000" b="1" dirty="0">
                <a:latin typeface="Cambria"/>
                <a:cs typeface="Cambria"/>
              </a:rPr>
            </a:br>
            <a:r>
              <a:rPr lang="en-US" sz="2000" b="1" dirty="0">
                <a:latin typeface="Cambria"/>
                <a:cs typeface="Cambria"/>
              </a:rPr>
              <a:t>Interactions between phenomena at different scales  </a:t>
            </a:r>
            <a:br>
              <a:rPr lang="en-US" sz="2000" b="1" dirty="0">
                <a:latin typeface="Cambria"/>
                <a:cs typeface="Cambria"/>
              </a:rPr>
            </a:br>
            <a:r>
              <a:rPr lang="en-US" sz="2000" b="1" dirty="0">
                <a:latin typeface="Cambria"/>
                <a:cs typeface="Cambria"/>
              </a:rPr>
              <a:t>=&gt; very challenging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28600"/>
            <a:ext cx="8229600" cy="1143000"/>
          </a:xfrm>
        </p:spPr>
        <p:txBody>
          <a:bodyPr/>
          <a:lstStyle/>
          <a:p>
            <a:r>
              <a:rPr lang="en-US" dirty="0" smtClean="0">
                <a:ea typeface="ＭＳ Ｐゴシック" charset="-128"/>
              </a:rPr>
              <a:t>Physical parameterizations</a:t>
            </a:r>
          </a:p>
        </p:txBody>
      </p:sp>
      <p:sp>
        <p:nvSpPr>
          <p:cNvPr id="20483" name="Content Placeholder 2"/>
          <p:cNvSpPr>
            <a:spLocks noGrp="1"/>
          </p:cNvSpPr>
          <p:nvPr>
            <p:ph idx="1"/>
          </p:nvPr>
        </p:nvSpPr>
        <p:spPr>
          <a:xfrm>
            <a:off x="339725" y="1285875"/>
            <a:ext cx="8347075" cy="5114925"/>
          </a:xfrm>
        </p:spPr>
        <p:txBody>
          <a:bodyPr/>
          <a:lstStyle/>
          <a:p>
            <a:pPr marL="0" indent="0">
              <a:spcBef>
                <a:spcPts val="0"/>
              </a:spcBef>
              <a:spcAft>
                <a:spcPts val="600"/>
              </a:spcAft>
              <a:buFont typeface="Wingdings" charset="2"/>
              <a:buChar char="Ø"/>
            </a:pPr>
            <a:r>
              <a:rPr lang="en-US" sz="2400" dirty="0" smtClean="0">
                <a:ea typeface="ＭＳ Ｐゴシック" charset="-128"/>
              </a:rPr>
              <a:t> Process of including the effect of </a:t>
            </a:r>
            <a:r>
              <a:rPr lang="en-US" sz="2400" dirty="0" smtClean="0">
                <a:solidFill>
                  <a:srgbClr val="000090"/>
                </a:solidFill>
                <a:ea typeface="ＭＳ Ｐゴシック" charset="-128"/>
              </a:rPr>
              <a:t>unresolved phenomena</a:t>
            </a:r>
            <a:endParaRPr lang="en-US" sz="2400" dirty="0" smtClean="0">
              <a:ea typeface="ＭＳ Ｐゴシック" charset="-128"/>
            </a:endParaRPr>
          </a:p>
          <a:p>
            <a:pPr marL="0" indent="0">
              <a:spcBef>
                <a:spcPts val="0"/>
              </a:spcBef>
              <a:spcAft>
                <a:spcPts val="600"/>
              </a:spcAft>
              <a:buFont typeface="Wingdings" charset="2"/>
              <a:buChar char="Ø"/>
            </a:pPr>
            <a:r>
              <a:rPr lang="en-US" sz="2400" dirty="0" smtClean="0">
                <a:ea typeface="ＭＳ Ｐゴシック" charset="-128"/>
              </a:rPr>
              <a:t> Usually based on:</a:t>
            </a:r>
          </a:p>
          <a:p>
            <a:pPr marL="693738" lvl="2">
              <a:spcBef>
                <a:spcPts val="0"/>
              </a:spcBef>
              <a:spcAft>
                <a:spcPts val="600"/>
              </a:spcAft>
              <a:buFont typeface="Wingdings" charset="2"/>
              <a:buChar char="Ø"/>
            </a:pPr>
            <a:r>
              <a:rPr lang="en-US" dirty="0" smtClean="0">
                <a:solidFill>
                  <a:srgbClr val="000090"/>
                </a:solidFill>
                <a:ea typeface="ＭＳ Ｐゴシック" charset="-128"/>
              </a:rPr>
              <a:t>Basic physics </a:t>
            </a:r>
            <a:r>
              <a:rPr lang="en-US" dirty="0" smtClean="0">
                <a:ea typeface="ＭＳ Ｐゴシック" charset="-128"/>
              </a:rPr>
              <a:t>(law thermodynamics)</a:t>
            </a:r>
          </a:p>
          <a:p>
            <a:pPr marL="693738" lvl="2">
              <a:spcBef>
                <a:spcPts val="0"/>
              </a:spcBef>
              <a:spcAft>
                <a:spcPts val="600"/>
              </a:spcAft>
              <a:buFont typeface="Wingdings" charset="2"/>
              <a:buChar char="Ø"/>
            </a:pPr>
            <a:r>
              <a:rPr lang="en-US" dirty="0" smtClean="0">
                <a:solidFill>
                  <a:srgbClr val="000090"/>
                </a:solidFill>
                <a:ea typeface="ＭＳ Ｐゴシック" charset="-128"/>
              </a:rPr>
              <a:t>Empirical formulation </a:t>
            </a:r>
            <a:r>
              <a:rPr lang="en-US" dirty="0" smtClean="0">
                <a:ea typeface="ＭＳ Ｐゴシック" charset="-128"/>
              </a:rPr>
              <a:t>from observations</a:t>
            </a:r>
            <a:endParaRPr lang="en-US" sz="2400" dirty="0" smtClean="0">
              <a:ea typeface="ＭＳ Ｐゴシック" charset="-128"/>
            </a:endParaRPr>
          </a:p>
          <a:p>
            <a:pPr marL="0" indent="0">
              <a:spcBef>
                <a:spcPts val="0"/>
              </a:spcBef>
              <a:spcAft>
                <a:spcPts val="600"/>
              </a:spcAft>
              <a:buFont typeface="Wingdings" charset="2"/>
              <a:buChar char="Ø"/>
            </a:pPr>
            <a:r>
              <a:rPr lang="en-US" sz="2400" dirty="0" smtClean="0">
                <a:ea typeface="ＭＳ Ｐゴシック" charset="-128"/>
              </a:rPr>
              <a:t>  </a:t>
            </a:r>
            <a:r>
              <a:rPr lang="en-US" sz="2400" dirty="0" smtClean="0">
                <a:solidFill>
                  <a:srgbClr val="000090"/>
                </a:solidFill>
                <a:ea typeface="ＭＳ Ｐゴシック" charset="-128"/>
              </a:rPr>
              <a:t>Key parameterizations </a:t>
            </a:r>
            <a:r>
              <a:rPr lang="en-US" sz="2400" dirty="0" smtClean="0">
                <a:ea typeface="ＭＳ Ｐゴシック" charset="-128"/>
              </a:rPr>
              <a:t>in atmospheric model:</a:t>
            </a:r>
            <a:r>
              <a:rPr lang="en-US" sz="2400" dirty="0" smtClean="0">
                <a:ea typeface="ＭＳ Ｐゴシック" charset="-128"/>
              </a:rPr>
              <a:t> </a:t>
            </a:r>
          </a:p>
          <a:p>
            <a:pPr marL="400050" lvl="1" indent="0">
              <a:spcBef>
                <a:spcPts val="0"/>
              </a:spcBef>
              <a:spcAft>
                <a:spcPts val="300"/>
              </a:spcAft>
              <a:buFont typeface="Wingdings" charset="2"/>
              <a:buChar char="Ø"/>
            </a:pPr>
            <a:r>
              <a:rPr lang="en-US" sz="2000" dirty="0" smtClean="0">
                <a:ea typeface="ＭＳ Ｐゴシック" charset="-128"/>
              </a:rPr>
              <a:t>clouds</a:t>
            </a:r>
          </a:p>
          <a:p>
            <a:pPr marL="400050" lvl="1" indent="0">
              <a:spcBef>
                <a:spcPts val="0"/>
              </a:spcBef>
              <a:spcAft>
                <a:spcPts val="300"/>
              </a:spcAft>
              <a:buFont typeface="Wingdings" charset="2"/>
              <a:buChar char="Ø"/>
            </a:pPr>
            <a:r>
              <a:rPr lang="en-US" sz="2000" dirty="0" smtClean="0">
                <a:ea typeface="ＭＳ Ｐゴシック" charset="-128"/>
              </a:rPr>
              <a:t>radiation</a:t>
            </a:r>
          </a:p>
          <a:p>
            <a:pPr marL="400050" lvl="1" indent="0">
              <a:spcBef>
                <a:spcPts val="0"/>
              </a:spcBef>
              <a:spcAft>
                <a:spcPts val="300"/>
              </a:spcAft>
              <a:buFont typeface="Wingdings" charset="2"/>
              <a:buChar char="Ø"/>
            </a:pPr>
            <a:r>
              <a:rPr lang="en-US" sz="2000" dirty="0" smtClean="0">
                <a:ea typeface="ＭＳ Ｐゴシック" charset="-128"/>
              </a:rPr>
              <a:t>effects </a:t>
            </a:r>
            <a:r>
              <a:rPr lang="en-US" sz="2000" dirty="0" smtClean="0">
                <a:ea typeface="ＭＳ Ｐゴシック" charset="-128"/>
              </a:rPr>
              <a:t>of unresolved turbulence and gravity </a:t>
            </a:r>
            <a:r>
              <a:rPr lang="en-US" sz="2000" dirty="0" smtClean="0">
                <a:ea typeface="ＭＳ Ｐゴシック" charset="-128"/>
              </a:rPr>
              <a:t>waves</a:t>
            </a:r>
          </a:p>
          <a:p>
            <a:pPr marL="400050" lvl="1" indent="0">
              <a:spcBef>
                <a:spcPts val="0"/>
              </a:spcBef>
              <a:spcAft>
                <a:spcPts val="900"/>
              </a:spcAft>
              <a:buFont typeface="Wingdings" charset="2"/>
              <a:buChar char="Ø"/>
            </a:pPr>
            <a:r>
              <a:rPr lang="en-US" sz="2000" dirty="0" smtClean="0">
                <a:ea typeface="ＭＳ Ｐゴシック" charset="-128"/>
              </a:rPr>
              <a:t>effects </a:t>
            </a:r>
            <a:r>
              <a:rPr lang="en-US" sz="2000" dirty="0" smtClean="0">
                <a:ea typeface="ＭＳ Ｐゴシック" charset="-128"/>
              </a:rPr>
              <a:t>of convection on heat, moisture and momentum budgets.</a:t>
            </a:r>
          </a:p>
          <a:p>
            <a:pPr marL="0" indent="0">
              <a:spcBef>
                <a:spcPts val="0"/>
              </a:spcBef>
              <a:spcAft>
                <a:spcPts val="1200"/>
              </a:spcAft>
              <a:buFont typeface="Wingdings" charset="2"/>
              <a:buChar char="Ø"/>
            </a:pPr>
            <a:r>
              <a:rPr lang="en-US" sz="2400" dirty="0" smtClean="0">
                <a:ea typeface="ＭＳ Ｐゴシック" charset="-128"/>
              </a:rPr>
              <a:t> </a:t>
            </a:r>
            <a:r>
              <a:rPr lang="en-US" sz="2400" dirty="0" smtClean="0">
                <a:solidFill>
                  <a:srgbClr val="800000"/>
                </a:solidFill>
                <a:ea typeface="ＭＳ Ｐゴシック" charset="-128"/>
              </a:rPr>
              <a:t>Behavior of model is critically dependent of these parameterization processes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152400"/>
            <a:ext cx="8229600" cy="1143000"/>
          </a:xfrm>
        </p:spPr>
        <p:txBody>
          <a:bodyPr/>
          <a:lstStyle/>
          <a:p>
            <a:r>
              <a:rPr lang="en-US" dirty="0" smtClean="0">
                <a:ea typeface="ＭＳ Ｐゴシック" charset="-128"/>
              </a:rPr>
              <a:t>Sub-Grid Processes: Clouds</a:t>
            </a:r>
          </a:p>
        </p:txBody>
      </p:sp>
      <p:pic>
        <p:nvPicPr>
          <p:cNvPr id="21507" name="Picture 3" descr="Screen shot 2011-04-18 at 11.58.47 AM.png"/>
          <p:cNvPicPr>
            <a:picLocks noChangeAspect="1"/>
          </p:cNvPicPr>
          <p:nvPr/>
        </p:nvPicPr>
        <p:blipFill>
          <a:blip r:embed="rId2"/>
          <a:srcRect l="5696" t="15442" r="45886" b="15311"/>
          <a:stretch>
            <a:fillRect/>
          </a:stretch>
        </p:blipFill>
        <p:spPr bwMode="auto">
          <a:xfrm>
            <a:off x="457200" y="1219200"/>
            <a:ext cx="3886200" cy="3352800"/>
          </a:xfrm>
          <a:prstGeom prst="rect">
            <a:avLst/>
          </a:prstGeom>
          <a:noFill/>
          <a:ln w="9525">
            <a:noFill/>
            <a:miter lim="800000"/>
            <a:headEnd/>
            <a:tailEnd/>
          </a:ln>
        </p:spPr>
      </p:pic>
      <p:sp>
        <p:nvSpPr>
          <p:cNvPr id="21508" name="TextBox 4"/>
          <p:cNvSpPr txBox="1">
            <a:spLocks noChangeArrowheads="1"/>
          </p:cNvSpPr>
          <p:nvPr/>
        </p:nvSpPr>
        <p:spPr bwMode="auto">
          <a:xfrm>
            <a:off x="0" y="6488112"/>
            <a:ext cx="4257675" cy="246221"/>
          </a:xfrm>
          <a:prstGeom prst="rect">
            <a:avLst/>
          </a:prstGeom>
          <a:noFill/>
          <a:ln w="9525">
            <a:noFill/>
            <a:miter lim="800000"/>
            <a:headEnd/>
            <a:tailEnd/>
          </a:ln>
        </p:spPr>
        <p:txBody>
          <a:bodyPr>
            <a:prstTxWarp prst="textNoShape">
              <a:avLst/>
            </a:prstTxWarp>
            <a:spAutoFit/>
          </a:bodyPr>
          <a:lstStyle/>
          <a:p>
            <a:r>
              <a:rPr lang="en-US" sz="1000" i="1" dirty="0"/>
              <a:t>Courtesy: Andrew </a:t>
            </a:r>
            <a:r>
              <a:rPr lang="en-US" sz="1000" i="1" dirty="0" err="1"/>
              <a:t>Gettelman</a:t>
            </a:r>
            <a:endParaRPr lang="en-US" sz="1000" i="1" dirty="0"/>
          </a:p>
        </p:txBody>
      </p:sp>
      <p:pic>
        <p:nvPicPr>
          <p:cNvPr id="6" name="Picture 3" descr="Screen shot 2011-04-18 at 11.58.47 AM.png"/>
          <p:cNvPicPr>
            <a:picLocks noChangeAspect="1"/>
          </p:cNvPicPr>
          <p:nvPr/>
        </p:nvPicPr>
        <p:blipFill>
          <a:blip r:embed="rId2"/>
          <a:srcRect l="55063" t="4426" r="3165" b="4295"/>
          <a:stretch>
            <a:fillRect/>
          </a:stretch>
        </p:blipFill>
        <p:spPr bwMode="auto">
          <a:xfrm>
            <a:off x="2438400" y="3733800"/>
            <a:ext cx="2370083" cy="3124200"/>
          </a:xfrm>
          <a:prstGeom prst="rect">
            <a:avLst/>
          </a:prstGeom>
          <a:noFill/>
          <a:ln w="9525">
            <a:noFill/>
            <a:miter lim="800000"/>
            <a:headEnd/>
            <a:tailEnd/>
          </a:ln>
        </p:spPr>
      </p:pic>
      <p:sp>
        <p:nvSpPr>
          <p:cNvPr id="8" name="TextBox 7"/>
          <p:cNvSpPr txBox="1"/>
          <p:nvPr/>
        </p:nvSpPr>
        <p:spPr>
          <a:xfrm>
            <a:off x="4876800" y="1676400"/>
            <a:ext cx="3962400" cy="3508653"/>
          </a:xfrm>
          <a:prstGeom prst="rect">
            <a:avLst/>
          </a:prstGeom>
          <a:noFill/>
        </p:spPr>
        <p:txBody>
          <a:bodyPr wrap="square" rtlCol="0">
            <a:spAutoFit/>
          </a:bodyPr>
          <a:lstStyle/>
          <a:p>
            <a:pPr>
              <a:spcAft>
                <a:spcPts val="600"/>
              </a:spcAft>
            </a:pPr>
            <a:r>
              <a:rPr lang="en-US" sz="2400" b="1" dirty="0" smtClean="0">
                <a:effectLst>
                  <a:outerShdw blurRad="38100" dist="38100" dir="2700000" algn="tl">
                    <a:srgbClr val="000000">
                      <a:alpha val="43137"/>
                    </a:srgbClr>
                  </a:outerShdw>
                </a:effectLst>
                <a:latin typeface="Cambria"/>
                <a:cs typeface="Cambria"/>
              </a:rPr>
              <a:t>Need to represent:</a:t>
            </a:r>
          </a:p>
          <a:p>
            <a:pPr marL="344488" indent="-220663">
              <a:spcAft>
                <a:spcPts val="600"/>
              </a:spcAft>
              <a:buFont typeface="Arial"/>
              <a:buChar char="•"/>
            </a:pPr>
            <a:r>
              <a:rPr lang="en-US" sz="2400" b="1" dirty="0" smtClean="0">
                <a:effectLst>
                  <a:outerShdw blurRad="38100" dist="38100" dir="2700000" algn="tl">
                    <a:srgbClr val="000000">
                      <a:alpha val="43137"/>
                    </a:srgbClr>
                  </a:outerShdw>
                </a:effectLst>
                <a:latin typeface="Cambria"/>
                <a:cs typeface="Cambria"/>
              </a:rPr>
              <a:t>Cloud formation and dissipation</a:t>
            </a:r>
          </a:p>
          <a:p>
            <a:pPr marL="344488" indent="-220663">
              <a:spcAft>
                <a:spcPts val="600"/>
              </a:spcAft>
              <a:buFont typeface="Arial"/>
              <a:buChar char="•"/>
            </a:pPr>
            <a:r>
              <a:rPr lang="en-US" sz="2400" b="1" dirty="0" smtClean="0">
                <a:effectLst>
                  <a:outerShdw blurRad="38100" dist="38100" dir="2700000" algn="tl">
                    <a:srgbClr val="000000">
                      <a:alpha val="43137"/>
                    </a:srgbClr>
                  </a:outerShdw>
                </a:effectLst>
                <a:latin typeface="Cambria"/>
                <a:cs typeface="Cambria"/>
              </a:rPr>
              <a:t>Different types of clouds</a:t>
            </a:r>
          </a:p>
          <a:p>
            <a:pPr marL="344488" indent="-220663">
              <a:spcAft>
                <a:spcPts val="600"/>
              </a:spcAft>
              <a:buFont typeface="Arial"/>
              <a:buChar char="•"/>
            </a:pPr>
            <a:r>
              <a:rPr lang="en-US" sz="2400" b="1" dirty="0" smtClean="0">
                <a:effectLst>
                  <a:outerShdw blurRad="38100" dist="38100" dir="2700000" algn="tl">
                    <a:srgbClr val="000000">
                      <a:alpha val="43137"/>
                    </a:srgbClr>
                  </a:outerShdw>
                </a:effectLst>
                <a:latin typeface="Cambria"/>
                <a:cs typeface="Cambria"/>
              </a:rPr>
              <a:t>Overlap of clouds</a:t>
            </a:r>
          </a:p>
          <a:p>
            <a:pPr marL="344488" indent="-220663">
              <a:spcAft>
                <a:spcPts val="600"/>
              </a:spcAft>
              <a:buFont typeface="Arial"/>
              <a:buChar char="•"/>
            </a:pPr>
            <a:r>
              <a:rPr lang="en-US" sz="2400" b="1" dirty="0" smtClean="0">
                <a:effectLst>
                  <a:outerShdw blurRad="38100" dist="38100" dir="2700000" algn="tl">
                    <a:srgbClr val="000000">
                      <a:alpha val="43137"/>
                    </a:srgbClr>
                  </a:outerShdw>
                </a:effectLst>
                <a:latin typeface="Cambria"/>
                <a:cs typeface="Cambria"/>
              </a:rPr>
              <a:t>Convection in clouds</a:t>
            </a:r>
          </a:p>
          <a:p>
            <a:pPr marL="344488" indent="-220663">
              <a:spcAft>
                <a:spcPts val="600"/>
              </a:spcAft>
              <a:buFont typeface="Arial"/>
              <a:buChar char="•"/>
            </a:pPr>
            <a:r>
              <a:rPr lang="en-US" sz="2400" b="1" dirty="0" smtClean="0">
                <a:effectLst>
                  <a:outerShdw blurRad="38100" dist="38100" dir="2700000" algn="tl">
                    <a:srgbClr val="000000">
                      <a:alpha val="43137"/>
                    </a:srgbClr>
                  </a:outerShdw>
                </a:effectLst>
                <a:latin typeface="Cambria"/>
                <a:cs typeface="Cambria"/>
              </a:rPr>
              <a:t>Precipitation</a:t>
            </a:r>
          </a:p>
          <a:p>
            <a:pPr marL="344488" indent="-220663">
              <a:buFont typeface="Arial"/>
              <a:buChar char="•"/>
            </a:pPr>
            <a:endParaRPr lang="en-US" sz="2400" dirty="0" smtClean="0">
              <a:latin typeface="Cambria"/>
              <a:cs typeface="Cambri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Title 1"/>
          <p:cNvSpPr>
            <a:spLocks noGrp="1"/>
          </p:cNvSpPr>
          <p:nvPr>
            <p:ph type="title"/>
          </p:nvPr>
        </p:nvSpPr>
        <p:spPr>
          <a:xfrm>
            <a:off x="0" y="228600"/>
            <a:ext cx="9144000" cy="922338"/>
          </a:xfrm>
        </p:spPr>
        <p:txBody>
          <a:bodyPr/>
          <a:lstStyle/>
          <a:p>
            <a:pPr algn="l"/>
            <a:r>
              <a:rPr lang="en-US" sz="3500" dirty="0" smtClean="0">
                <a:ea typeface="ＭＳ Ｐゴシック" charset="-128"/>
              </a:rPr>
              <a:t>The Community Atmospheric Model (CAM)</a:t>
            </a:r>
          </a:p>
        </p:txBody>
      </p:sp>
      <p:sp>
        <p:nvSpPr>
          <p:cNvPr id="7171" name="Content Placeholder 2"/>
          <p:cNvSpPr>
            <a:spLocks noGrp="1"/>
          </p:cNvSpPr>
          <p:nvPr>
            <p:ph idx="1"/>
          </p:nvPr>
        </p:nvSpPr>
        <p:spPr>
          <a:xfrm>
            <a:off x="339725" y="1168400"/>
            <a:ext cx="8347075" cy="5232400"/>
          </a:xfrm>
        </p:spPr>
        <p:txBody>
          <a:bodyPr/>
          <a:lstStyle/>
          <a:p>
            <a:pPr>
              <a:buFontTx/>
              <a:buChar char="-"/>
              <a:defRPr/>
            </a:pPr>
            <a:endParaRPr lang="en-US" sz="1800" dirty="0" smtClean="0"/>
          </a:p>
          <a:p>
            <a:pPr>
              <a:buFont typeface="Arial" charset="0"/>
              <a:buNone/>
              <a:defRPr/>
            </a:pPr>
            <a:endParaRPr lang="en-US" sz="1800" dirty="0" smtClean="0"/>
          </a:p>
          <a:p>
            <a:pPr marL="0" indent="0">
              <a:defRPr/>
            </a:pPr>
            <a:endParaRPr lang="en-US" sz="1800" dirty="0" smtClean="0">
              <a:latin typeface="Arial" charset="0"/>
              <a:ea typeface="ＭＳ Ｐゴシック" charset="-128"/>
            </a:endParaRPr>
          </a:p>
        </p:txBody>
      </p:sp>
      <p:graphicFrame>
        <p:nvGraphicFramePr>
          <p:cNvPr id="4" name="Group 277"/>
          <p:cNvGraphicFramePr>
            <a:graphicFrameLocks noGrp="1"/>
          </p:cNvGraphicFramePr>
          <p:nvPr/>
        </p:nvGraphicFramePr>
        <p:xfrm>
          <a:off x="228600" y="1485900"/>
          <a:ext cx="8610600" cy="3974591"/>
        </p:xfrm>
        <a:graphic>
          <a:graphicData uri="http://schemas.openxmlformats.org/drawingml/2006/table">
            <a:tbl>
              <a:tblPr/>
              <a:tblGrid>
                <a:gridCol w="2152650"/>
                <a:gridCol w="2152650"/>
                <a:gridCol w="2152650"/>
                <a:gridCol w="2152650"/>
              </a:tblGrid>
              <a:tr h="406400">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2400" b="1" i="0" u="none" strike="noStrike" cap="none" normalizeH="0" baseline="0" smtClean="0">
                          <a:ln>
                            <a:noFill/>
                          </a:ln>
                          <a:solidFill>
                            <a:srgbClr val="800000"/>
                          </a:solidFill>
                          <a:effectLst/>
                          <a:latin typeface="Calibri" charset="0"/>
                          <a:ea typeface="ＭＳ Ｐゴシック" charset="-128"/>
                          <a:cs typeface="ＭＳ Ｐゴシック" charset="-128"/>
                        </a:rPr>
                        <a:t>Model</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2400" b="1" i="0" u="none" strike="noStrike" cap="none" normalizeH="0" baseline="0" smtClean="0">
                          <a:ln>
                            <a:noFill/>
                          </a:ln>
                          <a:solidFill>
                            <a:srgbClr val="800000"/>
                          </a:solidFill>
                          <a:effectLst/>
                          <a:latin typeface="Calibri" charset="0"/>
                          <a:ea typeface="ＭＳ Ｐゴシック" charset="-128"/>
                          <a:cs typeface="ＭＳ Ｐゴシック" charset="-128"/>
                        </a:rPr>
                        <a:t>CAM3</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2400" b="1" i="0" u="none" strike="noStrike" cap="none" normalizeH="0" baseline="0" smtClean="0">
                          <a:ln>
                            <a:noFill/>
                          </a:ln>
                          <a:solidFill>
                            <a:srgbClr val="800000"/>
                          </a:solidFill>
                          <a:effectLst/>
                          <a:latin typeface="Calibri" charset="0"/>
                          <a:ea typeface="ＭＳ Ｐゴシック" charset="-128"/>
                          <a:cs typeface="ＭＳ Ｐゴシック" charset="-128"/>
                        </a:rPr>
                        <a:t>CAM4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2400" b="1" i="0" u="none" strike="noStrike" cap="none" normalizeH="0" baseline="0" smtClean="0">
                          <a:ln>
                            <a:noFill/>
                          </a:ln>
                          <a:solidFill>
                            <a:srgbClr val="800000"/>
                          </a:solidFill>
                          <a:effectLst/>
                          <a:latin typeface="Calibri" charset="0"/>
                          <a:ea typeface="ＭＳ Ｐゴシック" charset="-128"/>
                          <a:cs typeface="ＭＳ Ｐゴシック" charset="-128"/>
                        </a:rPr>
                        <a:t>CAM5</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smtClean="0">
                          <a:ln>
                            <a:noFill/>
                          </a:ln>
                          <a:solidFill>
                            <a:schemeClr val="tx1"/>
                          </a:solidFill>
                          <a:effectLst/>
                          <a:latin typeface="Calibri" charset="0"/>
                          <a:ea typeface="ＭＳ Ｐゴシック" charset="-128"/>
                          <a:cs typeface="ＭＳ Ｐゴシック" charset="-128"/>
                        </a:rPr>
                        <a:t>Release</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smtClean="0">
                          <a:ln>
                            <a:noFill/>
                          </a:ln>
                          <a:solidFill>
                            <a:schemeClr val="tx1"/>
                          </a:solidFill>
                          <a:effectLst/>
                          <a:latin typeface="Calibri" charset="0"/>
                          <a:ea typeface="ＭＳ Ｐゴシック" charset="-128"/>
                          <a:cs typeface="ＭＳ Ｐゴシック" charset="-128"/>
                        </a:rPr>
                        <a:t>June 2004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smtClean="0">
                          <a:ln>
                            <a:noFill/>
                          </a:ln>
                          <a:solidFill>
                            <a:schemeClr val="tx1"/>
                          </a:solidFill>
                          <a:effectLst/>
                          <a:latin typeface="Calibri" charset="0"/>
                          <a:ea typeface="ＭＳ Ｐゴシック" charset="-128"/>
                          <a:cs typeface="ＭＳ Ｐゴシック" charset="-128"/>
                        </a:rPr>
                        <a:t>April 2010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2000" b="1" i="0" u="none" strike="noStrike" cap="none" normalizeH="0" baseline="0" smtClean="0">
                          <a:ln>
                            <a:noFill/>
                          </a:ln>
                          <a:solidFill>
                            <a:schemeClr val="tx1"/>
                          </a:solidFill>
                          <a:effectLst/>
                          <a:latin typeface="Calibri" charset="0"/>
                          <a:ea typeface="ＭＳ Ｐゴシック" charset="-128"/>
                          <a:cs typeface="ＭＳ Ｐゴシック" charset="-128"/>
                        </a:rPr>
                        <a:t>June 2010</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alpha val="50195"/>
                      </a:schemeClr>
                    </a:solidFill>
                  </a:tcPr>
                </a:tc>
              </a:tr>
              <a:tr h="304800">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Shallow Convection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a:ln>
                            <a:noFill/>
                          </a:ln>
                          <a:solidFill>
                            <a:schemeClr val="tx1"/>
                          </a:solidFill>
                          <a:effectLst/>
                          <a:latin typeface="Calibri" charset="0"/>
                          <a:ea typeface="ＭＳ Ｐゴシック" charset="-128"/>
                          <a:cs typeface="ＭＳ Ｐゴシック" charset="-128"/>
                        </a:rPr>
                        <a:t>Hack (1994)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Hack (1994)</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Park et al. (2009)</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8B281">
                        <a:alpha val="50195"/>
                      </a:srgbClr>
                    </a:solidFill>
                  </a:tcPr>
                </a:tc>
              </a:tr>
              <a:tr h="406400">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Deep Convection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a:ln>
                            <a:noFill/>
                          </a:ln>
                          <a:solidFill>
                            <a:schemeClr val="tx1"/>
                          </a:solidFill>
                          <a:effectLst/>
                          <a:latin typeface="Calibri" charset="0"/>
                          <a:ea typeface="ＭＳ Ｐゴシック" charset="-128"/>
                          <a:cs typeface="ＭＳ Ｐゴシック" charset="-128"/>
                        </a:rPr>
                        <a:t>Zhang and McFarlane (1995)</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Neale et al. (2008)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8B281">
                        <a:alpha val="50195"/>
                      </a:srgbClr>
                    </a:solid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Neale et al. (2008)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8B281">
                        <a:alpha val="50195"/>
                      </a:srgbClr>
                    </a:solidFill>
                  </a:tcPr>
                </a:tc>
              </a:tr>
              <a:tr h="304800">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600" b="0" i="0" u="none" strike="noStrike" cap="none" normalizeH="0" baseline="0" smtClean="0">
                          <a:ln>
                            <a:noFill/>
                          </a:ln>
                          <a:solidFill>
                            <a:schemeClr val="tx1"/>
                          </a:solidFill>
                          <a:effectLst/>
                          <a:latin typeface="Calibri" charset="0"/>
                          <a:ea typeface="ＭＳ Ｐゴシック" charset="-128"/>
                          <a:cs typeface="ＭＳ Ｐゴシック" charset="-128"/>
                        </a:rPr>
                        <a:t>Microphysics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Rasch and Kristjansson (1998)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Rasch and Kristjansson (1998)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Morrison and Gettelman (2008)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8B281">
                        <a:alpha val="50195"/>
                      </a:srgbClr>
                    </a:solidFill>
                  </a:tcPr>
                </a:tc>
              </a:tr>
              <a:tr h="304800">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600" b="0" i="0" u="none" strike="noStrike" cap="none" normalizeH="0" baseline="0" smtClean="0">
                          <a:ln>
                            <a:noFill/>
                          </a:ln>
                          <a:solidFill>
                            <a:schemeClr val="tx1"/>
                          </a:solidFill>
                          <a:effectLst/>
                          <a:latin typeface="Calibri" charset="0"/>
                          <a:ea typeface="ＭＳ Ｐゴシック" charset="-128"/>
                          <a:cs typeface="ＭＳ Ｐゴシック" charset="-128"/>
                        </a:rPr>
                        <a:t>Macrophysics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Rasch and Kristjansson (1998)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Rasch and Kristjansson (1998)</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Park et al. (2011)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8B281">
                        <a:alpha val="50195"/>
                      </a:srgbClr>
                    </a:solidFill>
                  </a:tcPr>
                </a:tc>
              </a:tr>
              <a:tr h="304800">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Radiation</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Collins et al. (2001)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Collins et al. (2001)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Iacono et al. (2008)</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8B281">
                        <a:alpha val="50195"/>
                      </a:srgbClr>
                    </a:solidFill>
                  </a:tcPr>
                </a:tc>
              </a:tr>
              <a:tr h="304800">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Aerosols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a:ln>
                            <a:noFill/>
                          </a:ln>
                          <a:solidFill>
                            <a:schemeClr val="tx1"/>
                          </a:solidFill>
                          <a:effectLst/>
                          <a:latin typeface="Calibri" charset="0"/>
                          <a:ea typeface="ＭＳ Ｐゴシック" charset="-128"/>
                          <a:cs typeface="ＭＳ Ｐゴシック" charset="-128"/>
                        </a:rPr>
                        <a:t>Bulk Aerosol Model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smtClean="0">
                          <a:ln>
                            <a:noFill/>
                          </a:ln>
                          <a:solidFill>
                            <a:schemeClr val="tx1"/>
                          </a:solidFill>
                          <a:effectLst/>
                          <a:latin typeface="Calibri" charset="0"/>
                          <a:ea typeface="ＭＳ Ｐゴシック" charset="-128"/>
                          <a:cs typeface="ＭＳ Ｐゴシック" charset="-128"/>
                        </a:rPr>
                        <a:t>Bulk Aerosol Model BAM</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a:ln>
                            <a:noFill/>
                          </a:ln>
                          <a:solidFill>
                            <a:schemeClr val="tx1"/>
                          </a:solidFill>
                          <a:effectLst/>
                          <a:latin typeface="Calibri" charset="0"/>
                          <a:ea typeface="ＭＳ Ｐゴシック" charset="-128"/>
                          <a:cs typeface="ＭＳ Ｐゴシック" charset="-128"/>
                        </a:rPr>
                        <a:t>Modal Aerosol Model</a:t>
                      </a:r>
                    </a:p>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a:ln>
                            <a:noFill/>
                          </a:ln>
                          <a:solidFill>
                            <a:schemeClr val="tx1"/>
                          </a:solidFill>
                          <a:effectLst/>
                          <a:latin typeface="Calibri" charset="0"/>
                          <a:ea typeface="ＭＳ Ｐゴシック" charset="-128"/>
                          <a:cs typeface="ＭＳ Ｐゴシック" charset="-128"/>
                        </a:rPr>
                        <a:t>Ghan et al. (2011)</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8B281">
                        <a:alpha val="50195"/>
                      </a:srgbClr>
                    </a:solidFill>
                  </a:tcPr>
                </a:tc>
              </a:tr>
              <a:tr h="304800">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600" b="0" i="0" u="none" strike="noStrike" cap="none" normalizeH="0" baseline="0">
                          <a:ln>
                            <a:noFill/>
                          </a:ln>
                          <a:solidFill>
                            <a:schemeClr val="tx1"/>
                          </a:solidFill>
                          <a:effectLst/>
                          <a:latin typeface="Calibri" charset="0"/>
                          <a:ea typeface="ＭＳ Ｐゴシック" charset="-128"/>
                          <a:cs typeface="ＭＳ Ｐゴシック" charset="-128"/>
                        </a:rPr>
                        <a:t>Dynamics</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a:ln>
                            <a:noFill/>
                          </a:ln>
                          <a:solidFill>
                            <a:schemeClr val="tx1"/>
                          </a:solidFill>
                          <a:effectLst/>
                          <a:latin typeface="Calibri" charset="0"/>
                          <a:ea typeface="ＭＳ Ｐゴシック" charset="-128"/>
                          <a:cs typeface="ＭＳ Ｐゴシック" charset="-128"/>
                        </a:rPr>
                        <a:t>Spectral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a:ln>
                            <a:noFill/>
                          </a:ln>
                          <a:solidFill>
                            <a:schemeClr val="tx1"/>
                          </a:solidFill>
                          <a:effectLst/>
                          <a:latin typeface="Calibri" charset="0"/>
                          <a:ea typeface="ＭＳ Ｐゴシック" charset="-128"/>
                          <a:cs typeface="ＭＳ Ｐゴシック" charset="-128"/>
                        </a:rPr>
                        <a:t>Finite Volume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8B281">
                        <a:alpha val="50195"/>
                      </a:srgbClr>
                    </a:solidFill>
                  </a:tcPr>
                </a:tc>
                <a:tc>
                  <a:txBody>
                    <a:bodyPr/>
                    <a:lstStyle/>
                    <a:p>
                      <a:pPr marL="0" marR="0" lvl="0" indent="0" algn="l" defTabSz="457200" rtl="0" eaLnBrk="0" fontAlgn="base" latinLnBrk="0" hangingPunct="0">
                        <a:lnSpc>
                          <a:spcPct val="100000"/>
                        </a:lnSpc>
                        <a:spcBef>
                          <a:spcPct val="20000"/>
                        </a:spcBef>
                        <a:spcAft>
                          <a:spcPct val="0"/>
                        </a:spcAft>
                        <a:buClrTx/>
                        <a:buSzTx/>
                        <a:buFont typeface="Arial" charset="0"/>
                        <a:buNone/>
                        <a:tabLst/>
                      </a:pPr>
                      <a:r>
                        <a:rPr kumimoji="0" lang="en-US" sz="1400" b="0" i="0" u="none" strike="noStrike" cap="none" normalizeH="0" baseline="0">
                          <a:ln>
                            <a:noFill/>
                          </a:ln>
                          <a:solidFill>
                            <a:schemeClr val="tx1"/>
                          </a:solidFill>
                          <a:effectLst/>
                          <a:latin typeface="Calibri" charset="0"/>
                          <a:ea typeface="ＭＳ Ｐゴシック" charset="-128"/>
                          <a:cs typeface="ＭＳ Ｐゴシック" charset="-128"/>
                        </a:rPr>
                        <a:t>Finite Volume</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88B281">
                        <a:alpha val="50195"/>
                      </a:srgbClr>
                    </a:solidFill>
                  </a:tcPr>
                </a:tc>
              </a:tr>
            </a:tbl>
          </a:graphicData>
        </a:graphic>
      </p:graphicFrame>
      <p:grpSp>
        <p:nvGrpSpPr>
          <p:cNvPr id="2" name="Group 4"/>
          <p:cNvGrpSpPr>
            <a:grpSpLocks/>
          </p:cNvGrpSpPr>
          <p:nvPr/>
        </p:nvGrpSpPr>
        <p:grpSpPr bwMode="auto">
          <a:xfrm>
            <a:off x="2451100" y="5856288"/>
            <a:ext cx="5067300" cy="373062"/>
            <a:chOff x="2451100" y="6204139"/>
            <a:chExt cx="5067300" cy="374461"/>
          </a:xfrm>
        </p:grpSpPr>
        <p:sp>
          <p:nvSpPr>
            <p:cNvPr id="38969" name="Rectangle 5"/>
            <p:cNvSpPr>
              <a:spLocks noChangeArrowheads="1"/>
            </p:cNvSpPr>
            <p:nvPr/>
          </p:nvSpPr>
          <p:spPr bwMode="auto">
            <a:xfrm>
              <a:off x="2451100" y="6210300"/>
              <a:ext cx="1460500" cy="368300"/>
            </a:xfrm>
            <a:prstGeom prst="rect">
              <a:avLst/>
            </a:prstGeom>
            <a:solidFill>
              <a:srgbClr val="88B281"/>
            </a:solidFill>
            <a:ln w="9525">
              <a:solidFill>
                <a:schemeClr val="tx1"/>
              </a:solidFill>
              <a:round/>
              <a:headEnd/>
              <a:tailEnd/>
            </a:ln>
          </p:spPr>
          <p:txBody>
            <a:bodyPr>
              <a:prstTxWarp prst="textNoShape">
                <a:avLst/>
              </a:prstTxWarp>
            </a:bodyPr>
            <a:lstStyle/>
            <a:p>
              <a:pPr algn="r" defTabSz="914400"/>
              <a:endParaRPr lang="en-US" sz="2000"/>
            </a:p>
          </p:txBody>
        </p:sp>
        <p:sp>
          <p:nvSpPr>
            <p:cNvPr id="38970" name="Rectangle 6"/>
            <p:cNvSpPr>
              <a:spLocks noChangeArrowheads="1"/>
            </p:cNvSpPr>
            <p:nvPr/>
          </p:nvSpPr>
          <p:spPr bwMode="auto">
            <a:xfrm>
              <a:off x="3911600" y="6204139"/>
              <a:ext cx="3606800" cy="374461"/>
            </a:xfrm>
            <a:prstGeom prst="rect">
              <a:avLst/>
            </a:prstGeom>
            <a:noFill/>
            <a:ln w="9525">
              <a:noFill/>
              <a:miter lim="800000"/>
              <a:headEnd/>
              <a:tailEnd/>
            </a:ln>
          </p:spPr>
          <p:txBody>
            <a:bodyPr>
              <a:prstTxWarp prst="textNoShape">
                <a:avLst/>
              </a:prstTxWarp>
              <a:spAutoFit/>
            </a:bodyPr>
            <a:lstStyle/>
            <a:p>
              <a:pPr>
                <a:lnSpc>
                  <a:spcPct val="90000"/>
                </a:lnSpc>
              </a:pPr>
              <a:r>
                <a:rPr lang="en-US"/>
                <a:t>= New parameterization</a:t>
              </a: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2"/>
          <p:cNvSpPr>
            <a:spLocks noGrp="1"/>
          </p:cNvSpPr>
          <p:nvPr>
            <p:ph type="title"/>
          </p:nvPr>
        </p:nvSpPr>
        <p:spPr>
          <a:xfrm>
            <a:off x="0" y="533400"/>
            <a:ext cx="9144000" cy="2209800"/>
          </a:xfrm>
        </p:spPr>
        <p:txBody>
          <a:bodyPr/>
          <a:lstStyle/>
          <a:p>
            <a:pPr eaLnBrk="1" hangingPunct="1">
              <a:spcBef>
                <a:spcPts val="300"/>
              </a:spcBef>
              <a:defRPr/>
            </a:pPr>
            <a:r>
              <a:rPr lang="en-US" sz="3400" dirty="0" smtClean="0">
                <a:solidFill>
                  <a:srgbClr val="800000"/>
                </a:solidFill>
                <a:latin typeface="Arial" pitchFamily="-111" charset="0"/>
                <a:ea typeface="ＭＳ Ｐゴシック" pitchFamily="-111" charset="-128"/>
                <a:cs typeface="ＭＳ Ｐゴシック" pitchFamily="-111" charset="-128"/>
              </a:rPr>
              <a:t/>
            </a:r>
            <a:br>
              <a:rPr lang="en-US" sz="3400" dirty="0" smtClean="0">
                <a:solidFill>
                  <a:srgbClr val="800000"/>
                </a:solidFill>
                <a:latin typeface="Arial" pitchFamily="-111" charset="0"/>
                <a:ea typeface="ＭＳ Ｐゴシック" pitchFamily="-111" charset="-128"/>
                <a:cs typeface="ＭＳ Ｐゴシック" pitchFamily="-111" charset="-128"/>
              </a:rPr>
            </a:br>
            <a:r>
              <a:rPr lang="en-US" sz="4400" b="1" dirty="0" smtClean="0">
                <a:ea typeface="ＭＳ Ｐゴシック" pitchFamily="-111" charset="-128"/>
              </a:rPr>
              <a:t>The Science is Clear: </a:t>
            </a:r>
            <a:br>
              <a:rPr lang="en-US" sz="4400" b="1" dirty="0" smtClean="0">
                <a:ea typeface="ＭＳ Ｐゴシック" pitchFamily="-111" charset="-128"/>
              </a:rPr>
            </a:br>
            <a:r>
              <a:rPr lang="en-US" sz="4400" b="1" dirty="0" smtClean="0">
                <a:ea typeface="ＭＳ Ｐゴシック" pitchFamily="-111" charset="-128"/>
              </a:rPr>
              <a:t>Climate change is one of the most important issues facing humanity</a:t>
            </a:r>
            <a:r>
              <a:rPr lang="en-US" sz="4400" b="1" dirty="0" smtClean="0">
                <a:solidFill>
                  <a:srgbClr val="FFC000"/>
                </a:solidFill>
                <a:ea typeface="ＭＳ Ｐゴシック" pitchFamily="-111" charset="-128"/>
              </a:rPr>
              <a:t/>
            </a:r>
            <a:br>
              <a:rPr lang="en-US" sz="4400" b="1" dirty="0" smtClean="0">
                <a:solidFill>
                  <a:srgbClr val="FFC000"/>
                </a:solidFill>
                <a:ea typeface="ＭＳ Ｐゴシック" pitchFamily="-111" charset="-128"/>
              </a:rPr>
            </a:br>
            <a:endParaRPr lang="en-US" sz="4400" b="1" dirty="0" smtClean="0">
              <a:solidFill>
                <a:srgbClr val="FFC000"/>
              </a:solidFill>
              <a:ea typeface="ＭＳ Ｐゴシック" pitchFamily="-111" charset="-128"/>
            </a:endParaRPr>
          </a:p>
        </p:txBody>
      </p:sp>
      <p:sp>
        <p:nvSpPr>
          <p:cNvPr id="23555" name="Rectangle 2"/>
          <p:cNvSpPr>
            <a:spLocks noGrp="1" noChangeArrowheads="1"/>
          </p:cNvSpPr>
          <p:nvPr>
            <p:ph idx="1"/>
          </p:nvPr>
        </p:nvSpPr>
        <p:spPr>
          <a:xfrm>
            <a:off x="228600" y="2971800"/>
            <a:ext cx="8686800" cy="3733800"/>
          </a:xfrm>
        </p:spPr>
        <p:txBody>
          <a:bodyPr/>
          <a:lstStyle/>
          <a:p>
            <a:pPr marL="228600" indent="-228600" eaLnBrk="1" hangingPunct="1">
              <a:lnSpc>
                <a:spcPct val="90000"/>
              </a:lnSpc>
              <a:buFont typeface="Wingdings" pitchFamily="-111" charset="2"/>
              <a:buNone/>
              <a:tabLst>
                <a:tab pos="749300" algn="l"/>
              </a:tabLst>
              <a:defRPr/>
            </a:pPr>
            <a:r>
              <a:rPr lang="en-US" sz="3600" b="1" dirty="0" smtClean="0">
                <a:latin typeface="Times New Roman" pitchFamily="-111" charset="0"/>
                <a:ea typeface="Times New Roman" pitchFamily="-111" charset="0"/>
                <a:cs typeface="Times New Roman" pitchFamily="-111" charset="0"/>
              </a:rPr>
              <a:t>The scientific evidence clearly indicates that our climate is changing, and that human activities have been identified as the primary cause.</a:t>
            </a:r>
          </a:p>
          <a:p>
            <a:pPr marL="228600" indent="-228600" eaLnBrk="1" hangingPunct="1">
              <a:lnSpc>
                <a:spcPct val="90000"/>
              </a:lnSpc>
              <a:buFont typeface="Wingdings" pitchFamily="-111" charset="2"/>
              <a:buNone/>
              <a:tabLst>
                <a:tab pos="749300" algn="l"/>
              </a:tabLst>
              <a:defRPr/>
            </a:pPr>
            <a:endParaRPr lang="en-US" sz="3600" b="1" dirty="0" smtClean="0">
              <a:latin typeface="Times New Roman" pitchFamily="-111" charset="0"/>
              <a:ea typeface="Times New Roman" pitchFamily="-111" charset="0"/>
              <a:cs typeface="Times New Roman" pitchFamily="-111" charset="0"/>
            </a:endParaRPr>
          </a:p>
          <a:p>
            <a:pPr marL="228600" indent="-228600" eaLnBrk="1" hangingPunct="1">
              <a:lnSpc>
                <a:spcPct val="90000"/>
              </a:lnSpc>
              <a:buFont typeface="Wingdings" pitchFamily="-111" charset="2"/>
              <a:buNone/>
              <a:tabLst>
                <a:tab pos="749300" algn="l"/>
              </a:tabLst>
              <a:defRPr/>
            </a:pPr>
            <a:r>
              <a:rPr lang="en-US" sz="2800" b="0" dirty="0" smtClean="0">
                <a:latin typeface="Times New Roman" pitchFamily="-111" charset="0"/>
                <a:ea typeface="Times New Roman" pitchFamily="-111" charset="0"/>
                <a:cs typeface="Times New Roman" pitchFamily="-111" charset="0"/>
              </a:rPr>
              <a:t>All major science organizations agree with this statement.</a:t>
            </a:r>
          </a:p>
          <a:p>
            <a:pPr marL="906463" lvl="2" indent="-336550" eaLnBrk="1" hangingPunct="1">
              <a:lnSpc>
                <a:spcPct val="90000"/>
              </a:lnSpc>
              <a:buFont typeface="Arial" pitchFamily="-111" charset="0"/>
              <a:buChar char="•"/>
              <a:tabLst>
                <a:tab pos="749300" algn="l"/>
              </a:tabLst>
              <a:defRPr/>
            </a:pPr>
            <a:endParaRPr lang="en-US" b="1" dirty="0" smtClean="0">
              <a:solidFill>
                <a:schemeClr val="tx1"/>
              </a:solidFill>
              <a:latin typeface="Arial" pitchFamily="-111" charset="0"/>
              <a:ea typeface="Courier New" pitchFamily="-111" charset="0"/>
              <a:cs typeface="Courier New" pitchFamily="-111"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6"/>
          <p:cNvGrpSpPr>
            <a:grpSpLocks/>
          </p:cNvGrpSpPr>
          <p:nvPr/>
        </p:nvGrpSpPr>
        <p:grpSpPr bwMode="auto">
          <a:xfrm>
            <a:off x="1187450" y="1447800"/>
            <a:ext cx="7042150" cy="3678238"/>
            <a:chOff x="1143000" y="990600"/>
            <a:chExt cx="7041928" cy="3677603"/>
          </a:xfrm>
        </p:grpSpPr>
        <p:pic>
          <p:nvPicPr>
            <p:cNvPr id="18442" name="Content Placeholder 3" descr="aerosols_clouds.gif"/>
            <p:cNvPicPr>
              <a:picLocks noChangeAspect="1"/>
            </p:cNvPicPr>
            <p:nvPr/>
          </p:nvPicPr>
          <p:blipFill>
            <a:blip r:embed="rId2" cstate="print"/>
            <a:srcRect/>
            <a:stretch>
              <a:fillRect/>
            </a:stretch>
          </p:blipFill>
          <p:spPr bwMode="auto">
            <a:xfrm>
              <a:off x="1143000" y="990600"/>
              <a:ext cx="7041928" cy="3677603"/>
            </a:xfrm>
            <a:prstGeom prst="rect">
              <a:avLst/>
            </a:prstGeom>
            <a:noFill/>
            <a:ln w="9525">
              <a:noFill/>
              <a:miter lim="800000"/>
              <a:headEnd/>
              <a:tailEnd/>
            </a:ln>
          </p:spPr>
        </p:pic>
        <p:sp>
          <p:nvSpPr>
            <p:cNvPr id="6" name="Rectangle 5"/>
            <p:cNvSpPr/>
            <p:nvPr/>
          </p:nvSpPr>
          <p:spPr>
            <a:xfrm>
              <a:off x="1150938" y="4266634"/>
              <a:ext cx="1600150" cy="3809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grpSp>
        <p:nvGrpSpPr>
          <p:cNvPr id="5" name="Group 8"/>
          <p:cNvGrpSpPr>
            <a:grpSpLocks/>
          </p:cNvGrpSpPr>
          <p:nvPr/>
        </p:nvGrpSpPr>
        <p:grpSpPr bwMode="auto">
          <a:xfrm>
            <a:off x="1066800" y="1219200"/>
            <a:ext cx="7391400" cy="3962400"/>
            <a:chOff x="1066800" y="533400"/>
            <a:chExt cx="7391399" cy="3962400"/>
          </a:xfrm>
        </p:grpSpPr>
        <p:sp>
          <p:nvSpPr>
            <p:cNvPr id="4" name="Rectangle 3"/>
            <p:cNvSpPr/>
            <p:nvPr/>
          </p:nvSpPr>
          <p:spPr>
            <a:xfrm>
              <a:off x="1066800" y="533400"/>
              <a:ext cx="1600200" cy="3962400"/>
            </a:xfrm>
            <a:prstGeom prst="rect">
              <a:avLst/>
            </a:prstGeom>
            <a:solidFill>
              <a:srgbClr val="FF0000">
                <a:alpha val="24000"/>
              </a:srgb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Rectangle 2"/>
            <p:cNvSpPr/>
            <p:nvPr/>
          </p:nvSpPr>
          <p:spPr>
            <a:xfrm>
              <a:off x="2667000" y="533400"/>
              <a:ext cx="5791199" cy="3962400"/>
            </a:xfrm>
            <a:prstGeom prst="rect">
              <a:avLst/>
            </a:prstGeom>
            <a:solidFill>
              <a:schemeClr val="accent1">
                <a:alpha val="2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8" name="Title 1"/>
          <p:cNvSpPr txBox="1">
            <a:spLocks/>
          </p:cNvSpPr>
          <p:nvPr/>
        </p:nvSpPr>
        <p:spPr>
          <a:xfrm>
            <a:off x="609600" y="5257800"/>
            <a:ext cx="8229600" cy="1143000"/>
          </a:xfrm>
          <a:prstGeom prst="rect">
            <a:avLst/>
          </a:prstGeom>
        </p:spPr>
        <p:txBody>
          <a:bodyPr>
            <a:normAutofit fontScale="97500"/>
          </a:bodyPr>
          <a:lstStyle/>
          <a:p>
            <a:pPr algn="ctr" eaLnBrk="0" hangingPunct="0">
              <a:defRPr/>
            </a:pPr>
            <a:r>
              <a:rPr lang="en-US" sz="2800" b="1" kern="0" dirty="0" smtClean="0">
                <a:solidFill>
                  <a:srgbClr val="000090"/>
                </a:solidFill>
                <a:effectLst>
                  <a:outerShdw blurRad="38100" dist="38100" dir="2700000" algn="tl">
                    <a:srgbClr val="000000">
                      <a:alpha val="43137"/>
                    </a:srgbClr>
                  </a:outerShdw>
                </a:effectLst>
                <a:latin typeface="Cambria"/>
                <a:ea typeface="Tahoma" pitchFamily="34" charset="0"/>
                <a:cs typeface="Cambria"/>
              </a:rPr>
              <a:t>New cloud microphysics </a:t>
            </a:r>
            <a:r>
              <a:rPr lang="en-US" sz="2800" b="1" kern="0" dirty="0">
                <a:solidFill>
                  <a:srgbClr val="000090"/>
                </a:solidFill>
                <a:effectLst>
                  <a:outerShdw blurRad="38100" dist="38100" dir="2700000" algn="tl">
                    <a:srgbClr val="000000">
                      <a:alpha val="43137"/>
                    </a:srgbClr>
                  </a:outerShdw>
                </a:effectLst>
                <a:latin typeface="Cambria"/>
                <a:ea typeface="Tahoma" pitchFamily="34" charset="0"/>
                <a:cs typeface="Cambria"/>
              </a:rPr>
              <a:t>and </a:t>
            </a:r>
            <a:r>
              <a:rPr lang="en-US" sz="2800" b="1" kern="0" dirty="0" smtClean="0">
                <a:solidFill>
                  <a:srgbClr val="000090"/>
                </a:solidFill>
                <a:effectLst>
                  <a:outerShdw blurRad="38100" dist="38100" dir="2700000" algn="tl">
                    <a:srgbClr val="000000">
                      <a:alpha val="43137"/>
                    </a:srgbClr>
                  </a:outerShdw>
                </a:effectLst>
                <a:latin typeface="Cambria"/>
                <a:ea typeface="Tahoma" pitchFamily="34" charset="0"/>
                <a:cs typeface="Cambria"/>
              </a:rPr>
              <a:t>aerosol treatment </a:t>
            </a:r>
            <a:r>
              <a:rPr lang="en-US" sz="2800" b="1" kern="0" dirty="0">
                <a:solidFill>
                  <a:srgbClr val="000090"/>
                </a:solidFill>
                <a:effectLst>
                  <a:outerShdw blurRad="38100" dist="38100" dir="2700000" algn="tl">
                    <a:srgbClr val="000000">
                      <a:alpha val="43137"/>
                    </a:srgbClr>
                  </a:outerShdw>
                </a:effectLst>
                <a:latin typeface="Cambria"/>
                <a:ea typeface="Tahoma" pitchFamily="34" charset="0"/>
                <a:cs typeface="Cambria"/>
              </a:rPr>
              <a:t>permit the study of Aerosol Indirect </a:t>
            </a:r>
            <a:r>
              <a:rPr lang="en-US" sz="2800" b="1" kern="0" dirty="0" smtClean="0">
                <a:solidFill>
                  <a:srgbClr val="000090"/>
                </a:solidFill>
                <a:effectLst>
                  <a:outerShdw blurRad="38100" dist="38100" dir="2700000" algn="tl">
                    <a:srgbClr val="000000">
                      <a:alpha val="43137"/>
                    </a:srgbClr>
                  </a:outerShdw>
                </a:effectLst>
                <a:latin typeface="Cambria"/>
                <a:ea typeface="Tahoma" pitchFamily="34" charset="0"/>
                <a:cs typeface="Cambria"/>
              </a:rPr>
              <a:t>Effects</a:t>
            </a:r>
            <a:endParaRPr lang="en-US" sz="2800" b="1" kern="0" dirty="0">
              <a:solidFill>
                <a:srgbClr val="000090"/>
              </a:solidFill>
              <a:effectLst>
                <a:outerShdw blurRad="38100" dist="38100" dir="2700000" algn="tl">
                  <a:srgbClr val="000000">
                    <a:alpha val="43137"/>
                  </a:srgbClr>
                </a:outerShdw>
              </a:effectLst>
              <a:latin typeface="Cambria"/>
              <a:ea typeface="Tahoma" pitchFamily="34" charset="0"/>
              <a:cs typeface="Cambria"/>
            </a:endParaRPr>
          </a:p>
        </p:txBody>
      </p:sp>
      <p:sp>
        <p:nvSpPr>
          <p:cNvPr id="18438" name="TextBox 22"/>
          <p:cNvSpPr txBox="1">
            <a:spLocks noChangeArrowheads="1"/>
          </p:cNvSpPr>
          <p:nvPr/>
        </p:nvSpPr>
        <p:spPr bwMode="auto">
          <a:xfrm>
            <a:off x="4192750" y="762000"/>
            <a:ext cx="3389069" cy="461665"/>
          </a:xfrm>
          <a:prstGeom prst="rect">
            <a:avLst/>
          </a:prstGeom>
          <a:solidFill>
            <a:srgbClr val="D5E8EB"/>
          </a:solidFill>
          <a:ln w="9525">
            <a:solidFill>
              <a:schemeClr val="tx1"/>
            </a:solidFill>
            <a:miter lim="800000"/>
            <a:headEnd/>
            <a:tailEnd/>
          </a:ln>
        </p:spPr>
        <p:txBody>
          <a:bodyPr wrap="none">
            <a:spAutoFit/>
          </a:bodyPr>
          <a:lstStyle/>
          <a:p>
            <a:pPr eaLnBrk="0" hangingPunct="0">
              <a:lnSpc>
                <a:spcPct val="120000"/>
              </a:lnSpc>
            </a:pPr>
            <a:r>
              <a:rPr lang="en-US" sz="2000" dirty="0" smtClean="0">
                <a:solidFill>
                  <a:srgbClr val="000000"/>
                </a:solidFill>
              </a:rPr>
              <a:t>Present Generation (CESM)</a:t>
            </a:r>
            <a:endParaRPr lang="en-US" sz="2000" dirty="0">
              <a:solidFill>
                <a:srgbClr val="000000"/>
              </a:solidFill>
            </a:endParaRPr>
          </a:p>
        </p:txBody>
      </p:sp>
      <p:sp>
        <p:nvSpPr>
          <p:cNvPr id="12" name="TextBox 22"/>
          <p:cNvSpPr txBox="1">
            <a:spLocks noChangeArrowheads="1"/>
          </p:cNvSpPr>
          <p:nvPr/>
        </p:nvSpPr>
        <p:spPr bwMode="auto">
          <a:xfrm>
            <a:off x="290507" y="762000"/>
            <a:ext cx="3291286" cy="461665"/>
          </a:xfrm>
          <a:prstGeom prst="rect">
            <a:avLst/>
          </a:prstGeom>
          <a:solidFill>
            <a:srgbClr val="FFBDBD"/>
          </a:solidFill>
          <a:ln w="9525">
            <a:solidFill>
              <a:schemeClr val="tx1"/>
            </a:solidFill>
            <a:miter lim="800000"/>
            <a:headEnd/>
            <a:tailEnd/>
          </a:ln>
        </p:spPr>
        <p:txBody>
          <a:bodyPr wrap="none">
            <a:spAutoFit/>
          </a:bodyPr>
          <a:lstStyle/>
          <a:p>
            <a:pPr eaLnBrk="0" hangingPunct="0">
              <a:lnSpc>
                <a:spcPct val="120000"/>
              </a:lnSpc>
            </a:pPr>
            <a:r>
              <a:rPr lang="en-US" sz="2000" dirty="0" smtClean="0">
                <a:solidFill>
                  <a:srgbClr val="000000"/>
                </a:solidFill>
              </a:rPr>
              <a:t>Previous Generation Model</a:t>
            </a:r>
            <a:endParaRPr lang="en-US" sz="2000" dirty="0">
              <a:solidFill>
                <a:srgbClr val="000000"/>
              </a:solidFill>
            </a:endParaRPr>
          </a:p>
        </p:txBody>
      </p:sp>
      <p:sp>
        <p:nvSpPr>
          <p:cNvPr id="13" name="Text Box 10"/>
          <p:cNvSpPr txBox="1">
            <a:spLocks noChangeArrowheads="1"/>
          </p:cNvSpPr>
          <p:nvPr/>
        </p:nvSpPr>
        <p:spPr bwMode="auto">
          <a:xfrm>
            <a:off x="983090" y="31750"/>
            <a:ext cx="7312769" cy="707886"/>
          </a:xfrm>
          <a:prstGeom prst="rect">
            <a:avLst/>
          </a:prstGeom>
          <a:noFill/>
          <a:ln w="9525">
            <a:noFill/>
            <a:miter lim="800000"/>
            <a:headEnd/>
            <a:tailEnd/>
          </a:ln>
        </p:spPr>
        <p:txBody>
          <a:bodyPr wrap="none">
            <a:spAutoFit/>
          </a:bodyPr>
          <a:lstStyle/>
          <a:p>
            <a:pPr algn="ctr"/>
            <a:r>
              <a:rPr lang="en-US" sz="4000" b="1" dirty="0" smtClean="0">
                <a:solidFill>
                  <a:srgbClr val="800000"/>
                </a:solidFill>
                <a:effectLst>
                  <a:outerShdw blurRad="38100" dist="38100" dir="2700000" algn="tl">
                    <a:srgbClr val="000000">
                      <a:alpha val="43137"/>
                    </a:srgbClr>
                  </a:outerShdw>
                </a:effectLst>
                <a:latin typeface="Cambria"/>
                <a:cs typeface="Cambria"/>
              </a:rPr>
              <a:t>Anthropogenic Aerosol Effects</a:t>
            </a:r>
            <a:endParaRPr lang="en-US" sz="4000" b="1" dirty="0">
              <a:solidFill>
                <a:srgbClr val="800000"/>
              </a:solidFill>
              <a:effectLst>
                <a:outerShdw blurRad="38100" dist="38100" dir="2700000" algn="tl">
                  <a:srgbClr val="000000">
                    <a:alpha val="43137"/>
                  </a:srgbClr>
                </a:outerShdw>
              </a:effectLst>
              <a:latin typeface="Cambria"/>
              <a:cs typeface="Cambri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Title 1"/>
          <p:cNvSpPr>
            <a:spLocks noGrp="1"/>
          </p:cNvSpPr>
          <p:nvPr>
            <p:ph type="title"/>
          </p:nvPr>
        </p:nvSpPr>
        <p:spPr>
          <a:xfrm>
            <a:off x="1" y="234950"/>
            <a:ext cx="9144000" cy="922338"/>
          </a:xfrm>
        </p:spPr>
        <p:txBody>
          <a:bodyPr/>
          <a:lstStyle/>
          <a:p>
            <a:r>
              <a:rPr lang="en-US" dirty="0" smtClean="0">
                <a:ea typeface="ＭＳ Ｐゴシック" charset="-128"/>
              </a:rPr>
              <a:t>Sea-Surface </a:t>
            </a:r>
            <a:r>
              <a:rPr lang="en-US" dirty="0" smtClean="0">
                <a:ea typeface="ＭＳ Ｐゴシック" charset="-128"/>
              </a:rPr>
              <a:t>Temperature: reduced </a:t>
            </a:r>
            <a:r>
              <a:rPr lang="en-US" dirty="0" smtClean="0">
                <a:ea typeface="ＭＳ Ｐゴシック" charset="-128"/>
              </a:rPr>
              <a:t>errors</a:t>
            </a:r>
          </a:p>
        </p:txBody>
      </p:sp>
      <p:sp>
        <p:nvSpPr>
          <p:cNvPr id="44035" name="Content Placeholder 2"/>
          <p:cNvSpPr>
            <a:spLocks noGrp="1"/>
          </p:cNvSpPr>
          <p:nvPr>
            <p:ph idx="1"/>
          </p:nvPr>
        </p:nvSpPr>
        <p:spPr>
          <a:xfrm>
            <a:off x="304800" y="1066800"/>
            <a:ext cx="8347075" cy="5232400"/>
          </a:xfrm>
        </p:spPr>
        <p:txBody>
          <a:bodyPr/>
          <a:lstStyle/>
          <a:p>
            <a:pPr>
              <a:buFont typeface="Arial" charset="0"/>
              <a:buNone/>
            </a:pPr>
            <a:endParaRPr lang="en-US" sz="1800" dirty="0" smtClean="0">
              <a:latin typeface="Arial" charset="0"/>
              <a:ea typeface="ＭＳ Ｐゴシック" charset="-128"/>
            </a:endParaRPr>
          </a:p>
          <a:p>
            <a:r>
              <a:rPr lang="en-US" sz="2400" dirty="0" smtClean="0">
                <a:ea typeface="ＭＳ Ｐゴシック" charset="-128"/>
              </a:rPr>
              <a:t>Sea Surface Temperature (SSTs) errors compared to </a:t>
            </a:r>
            <a:r>
              <a:rPr lang="en-US" sz="2400" dirty="0" err="1" smtClean="0">
                <a:ea typeface="ＭＳ Ｐゴシック" charset="-128"/>
              </a:rPr>
              <a:t>Hurrell</a:t>
            </a:r>
            <a:r>
              <a:rPr lang="en-US" sz="2400" dirty="0" smtClean="0">
                <a:ea typeface="ＭＳ Ｐゴシック" charset="-128"/>
              </a:rPr>
              <a:t> dataset </a:t>
            </a:r>
            <a:br>
              <a:rPr lang="en-US" sz="2400" dirty="0" smtClean="0">
                <a:ea typeface="ＭＳ Ｐゴシック" charset="-128"/>
              </a:rPr>
            </a:br>
            <a:r>
              <a:rPr lang="en-US" sz="2400" dirty="0" smtClean="0">
                <a:ea typeface="ＭＳ Ｐゴシック" charset="-128"/>
              </a:rPr>
              <a:t>          We </a:t>
            </a:r>
            <a:r>
              <a:rPr lang="en-US" sz="2400" dirty="0" smtClean="0">
                <a:ea typeface="ＭＳ Ｐゴシック" charset="-128"/>
              </a:rPr>
              <a:t>use: Error = Model – Dataset  </a:t>
            </a:r>
            <a:br>
              <a:rPr lang="en-US" sz="2400" dirty="0" smtClean="0">
                <a:ea typeface="ＭＳ Ｐゴシック" charset="-128"/>
              </a:rPr>
            </a:br>
            <a:endParaRPr lang="en-US" sz="2400" dirty="0" smtClean="0">
              <a:ea typeface="ＭＳ Ｐゴシック" charset="-128"/>
            </a:endParaRPr>
          </a:p>
          <a:p>
            <a:r>
              <a:rPr lang="en-US" sz="2400" dirty="0" smtClean="0">
                <a:ea typeface="ＭＳ Ｐゴシック" charset="-128"/>
              </a:rPr>
              <a:t> Root Mean Square Errors (RMSE) reduced in CAM5.1</a:t>
            </a:r>
            <a:br>
              <a:rPr lang="en-US" sz="2400" dirty="0" smtClean="0">
                <a:ea typeface="ＭＳ Ｐゴシック" charset="-128"/>
              </a:rPr>
            </a:br>
            <a:endParaRPr lang="en-US" sz="2400" dirty="0" smtClean="0">
              <a:ea typeface="ＭＳ Ｐゴシック" charset="-128"/>
            </a:endParaRPr>
          </a:p>
          <a:p>
            <a:pPr>
              <a:buFont typeface="Arial" charset="0"/>
              <a:buNone/>
            </a:pPr>
            <a:endParaRPr lang="en-US" sz="1800" dirty="0" smtClean="0">
              <a:latin typeface="Arial" charset="0"/>
              <a:ea typeface="ＭＳ Ｐゴシック" charset="-128"/>
            </a:endParaRPr>
          </a:p>
        </p:txBody>
      </p:sp>
      <p:pic>
        <p:nvPicPr>
          <p:cNvPr id="44036" name="Picture 4" descr="Screen shot 2011-02-11 at 4.45.22 PM.png"/>
          <p:cNvPicPr>
            <a:picLocks noChangeAspect="1"/>
          </p:cNvPicPr>
          <p:nvPr/>
        </p:nvPicPr>
        <p:blipFill>
          <a:blip r:embed="rId2"/>
          <a:srcRect/>
          <a:stretch>
            <a:fillRect/>
          </a:stretch>
        </p:blipFill>
        <p:spPr bwMode="auto">
          <a:xfrm>
            <a:off x="131763" y="3646488"/>
            <a:ext cx="4056062" cy="2413000"/>
          </a:xfrm>
          <a:prstGeom prst="rect">
            <a:avLst/>
          </a:prstGeom>
          <a:noFill/>
          <a:ln w="9525">
            <a:noFill/>
            <a:miter lim="800000"/>
            <a:headEnd/>
            <a:tailEnd/>
          </a:ln>
        </p:spPr>
      </p:pic>
      <p:sp>
        <p:nvSpPr>
          <p:cNvPr id="44037" name="Rectangle 5"/>
          <p:cNvSpPr>
            <a:spLocks noChangeArrowheads="1"/>
          </p:cNvSpPr>
          <p:nvPr/>
        </p:nvSpPr>
        <p:spPr bwMode="auto">
          <a:xfrm>
            <a:off x="131763" y="3668713"/>
            <a:ext cx="3916362" cy="361950"/>
          </a:xfrm>
          <a:prstGeom prst="rect">
            <a:avLst/>
          </a:prstGeom>
          <a:solidFill>
            <a:schemeClr val="bg1"/>
          </a:solidFill>
          <a:ln w="9525">
            <a:solidFill>
              <a:schemeClr val="bg1"/>
            </a:solidFill>
            <a:round/>
            <a:headEnd/>
            <a:tailEnd/>
          </a:ln>
        </p:spPr>
        <p:txBody>
          <a:bodyPr>
            <a:prstTxWarp prst="textNoShape">
              <a:avLst/>
            </a:prstTxWarp>
          </a:bodyPr>
          <a:lstStyle/>
          <a:p>
            <a:pPr algn="r" defTabSz="914400"/>
            <a:endParaRPr lang="en-US" sz="2000"/>
          </a:p>
        </p:txBody>
      </p:sp>
      <p:pic>
        <p:nvPicPr>
          <p:cNvPr id="44038" name="Picture 6" descr="Screen shot 2011-02-11 at 4.55.55 PM.png"/>
          <p:cNvPicPr>
            <a:picLocks noChangeAspect="1"/>
          </p:cNvPicPr>
          <p:nvPr/>
        </p:nvPicPr>
        <p:blipFill>
          <a:blip r:embed="rId3"/>
          <a:srcRect/>
          <a:stretch>
            <a:fillRect/>
          </a:stretch>
        </p:blipFill>
        <p:spPr bwMode="auto">
          <a:xfrm>
            <a:off x="4141788" y="4332288"/>
            <a:ext cx="604837" cy="1701800"/>
          </a:xfrm>
          <a:prstGeom prst="rect">
            <a:avLst/>
          </a:prstGeom>
          <a:noFill/>
          <a:ln w="9525">
            <a:noFill/>
            <a:miter lim="800000"/>
            <a:headEnd/>
            <a:tailEnd/>
          </a:ln>
        </p:spPr>
      </p:pic>
      <p:sp>
        <p:nvSpPr>
          <p:cNvPr id="44039" name="Rectangle 7"/>
          <p:cNvSpPr>
            <a:spLocks noChangeArrowheads="1"/>
          </p:cNvSpPr>
          <p:nvPr/>
        </p:nvSpPr>
        <p:spPr bwMode="auto">
          <a:xfrm>
            <a:off x="750888" y="3611563"/>
            <a:ext cx="3230562" cy="646112"/>
          </a:xfrm>
          <a:prstGeom prst="rect">
            <a:avLst/>
          </a:prstGeom>
          <a:noFill/>
          <a:ln w="9525">
            <a:noFill/>
            <a:miter lim="800000"/>
            <a:headEnd/>
            <a:tailEnd/>
          </a:ln>
        </p:spPr>
        <p:txBody>
          <a:bodyPr>
            <a:prstTxWarp prst="textNoShape">
              <a:avLst/>
            </a:prstTxWarp>
            <a:spAutoFit/>
          </a:bodyPr>
          <a:lstStyle/>
          <a:p>
            <a:r>
              <a:rPr lang="en-US" b="1">
                <a:solidFill>
                  <a:srgbClr val="C00000"/>
                </a:solidFill>
              </a:rPr>
              <a:t>CESM with CAM4</a:t>
            </a:r>
          </a:p>
          <a:p>
            <a:r>
              <a:rPr lang="en-US" b="1"/>
              <a:t> </a:t>
            </a:r>
          </a:p>
        </p:txBody>
      </p:sp>
      <p:sp>
        <p:nvSpPr>
          <p:cNvPr id="44040" name="Rectangle 8"/>
          <p:cNvSpPr>
            <a:spLocks noChangeArrowheads="1"/>
          </p:cNvSpPr>
          <p:nvPr/>
        </p:nvSpPr>
        <p:spPr bwMode="auto">
          <a:xfrm>
            <a:off x="3051175" y="3441700"/>
            <a:ext cx="1995488" cy="831850"/>
          </a:xfrm>
          <a:prstGeom prst="rect">
            <a:avLst/>
          </a:prstGeom>
          <a:noFill/>
          <a:ln w="9525">
            <a:noFill/>
            <a:miter lim="800000"/>
            <a:headEnd/>
            <a:tailEnd/>
          </a:ln>
        </p:spPr>
        <p:txBody>
          <a:bodyPr>
            <a:prstTxWarp prst="textNoShape">
              <a:avLst/>
            </a:prstTxWarp>
            <a:spAutoFit/>
          </a:bodyPr>
          <a:lstStyle/>
          <a:p>
            <a:r>
              <a:rPr lang="en-US" sz="1600" b="1">
                <a:solidFill>
                  <a:srgbClr val="000000"/>
                </a:solidFill>
              </a:rPr>
              <a:t>Mean = 0.18</a:t>
            </a:r>
            <a:br>
              <a:rPr lang="en-US" sz="1600" b="1">
                <a:solidFill>
                  <a:srgbClr val="000000"/>
                </a:solidFill>
              </a:rPr>
            </a:br>
            <a:r>
              <a:rPr lang="en-US" sz="1600" b="1">
                <a:solidFill>
                  <a:srgbClr val="000000"/>
                </a:solidFill>
              </a:rPr>
              <a:t>RMSE = 1.07</a:t>
            </a:r>
          </a:p>
          <a:p>
            <a:r>
              <a:rPr lang="en-US" sz="1600" b="1">
                <a:solidFill>
                  <a:srgbClr val="000000"/>
                </a:solidFill>
              </a:rPr>
              <a:t> </a:t>
            </a:r>
          </a:p>
        </p:txBody>
      </p:sp>
      <p:sp>
        <p:nvSpPr>
          <p:cNvPr id="44041" name="Rectangle 12"/>
          <p:cNvSpPr>
            <a:spLocks noChangeArrowheads="1"/>
          </p:cNvSpPr>
          <p:nvPr/>
        </p:nvSpPr>
        <p:spPr bwMode="auto">
          <a:xfrm>
            <a:off x="3917950" y="3713163"/>
            <a:ext cx="461963" cy="317500"/>
          </a:xfrm>
          <a:prstGeom prst="rect">
            <a:avLst/>
          </a:prstGeom>
          <a:noFill/>
          <a:ln w="25400">
            <a:solidFill>
              <a:schemeClr val="accent2"/>
            </a:solidFill>
            <a:round/>
            <a:headEnd/>
            <a:tailEnd/>
          </a:ln>
        </p:spPr>
        <p:txBody>
          <a:bodyPr>
            <a:prstTxWarp prst="textNoShape">
              <a:avLst/>
            </a:prstTxWarp>
          </a:bodyPr>
          <a:lstStyle/>
          <a:p>
            <a:pPr algn="r" defTabSz="914400"/>
            <a:endParaRPr lang="en-US" sz="2000"/>
          </a:p>
        </p:txBody>
      </p:sp>
      <p:sp>
        <p:nvSpPr>
          <p:cNvPr id="44042" name="Rectangle 14"/>
          <p:cNvSpPr>
            <a:spLocks noChangeArrowheads="1"/>
          </p:cNvSpPr>
          <p:nvPr/>
        </p:nvSpPr>
        <p:spPr bwMode="auto">
          <a:xfrm>
            <a:off x="4910138" y="3773488"/>
            <a:ext cx="4079875" cy="361950"/>
          </a:xfrm>
          <a:prstGeom prst="rect">
            <a:avLst/>
          </a:prstGeom>
          <a:solidFill>
            <a:schemeClr val="bg1"/>
          </a:solidFill>
          <a:ln w="9525">
            <a:solidFill>
              <a:schemeClr val="bg1"/>
            </a:solidFill>
            <a:round/>
            <a:headEnd/>
            <a:tailEnd/>
          </a:ln>
        </p:spPr>
        <p:txBody>
          <a:bodyPr>
            <a:prstTxWarp prst="textNoShape">
              <a:avLst/>
            </a:prstTxWarp>
          </a:bodyPr>
          <a:lstStyle/>
          <a:p>
            <a:pPr algn="r" defTabSz="914400"/>
            <a:endParaRPr lang="en-US" sz="2000"/>
          </a:p>
        </p:txBody>
      </p:sp>
      <p:pic>
        <p:nvPicPr>
          <p:cNvPr id="44043" name="Picture 15" descr="Screen shot 2011-02-11 at 4.55.42 PM.png"/>
          <p:cNvPicPr>
            <a:picLocks noChangeAspect="1"/>
          </p:cNvPicPr>
          <p:nvPr/>
        </p:nvPicPr>
        <p:blipFill>
          <a:blip r:embed="rId4"/>
          <a:srcRect/>
          <a:stretch>
            <a:fillRect/>
          </a:stretch>
        </p:blipFill>
        <p:spPr bwMode="auto">
          <a:xfrm>
            <a:off x="4684713" y="3529013"/>
            <a:ext cx="4311650" cy="2636837"/>
          </a:xfrm>
          <a:prstGeom prst="rect">
            <a:avLst/>
          </a:prstGeom>
          <a:noFill/>
          <a:ln w="9525">
            <a:noFill/>
            <a:miter lim="800000"/>
            <a:headEnd/>
            <a:tailEnd/>
          </a:ln>
        </p:spPr>
      </p:pic>
      <p:sp>
        <p:nvSpPr>
          <p:cNvPr id="44044" name="Rectangle 16"/>
          <p:cNvSpPr>
            <a:spLocks noChangeArrowheads="1"/>
          </p:cNvSpPr>
          <p:nvPr/>
        </p:nvSpPr>
        <p:spPr bwMode="auto">
          <a:xfrm>
            <a:off x="4757738" y="3621088"/>
            <a:ext cx="4079875" cy="361950"/>
          </a:xfrm>
          <a:prstGeom prst="rect">
            <a:avLst/>
          </a:prstGeom>
          <a:solidFill>
            <a:schemeClr val="bg1"/>
          </a:solidFill>
          <a:ln w="9525">
            <a:solidFill>
              <a:schemeClr val="bg1"/>
            </a:solidFill>
            <a:round/>
            <a:headEnd/>
            <a:tailEnd/>
          </a:ln>
        </p:spPr>
        <p:txBody>
          <a:bodyPr>
            <a:prstTxWarp prst="textNoShape">
              <a:avLst/>
            </a:prstTxWarp>
          </a:bodyPr>
          <a:lstStyle/>
          <a:p>
            <a:pPr algn="r" defTabSz="914400"/>
            <a:endParaRPr lang="en-US" sz="2000"/>
          </a:p>
        </p:txBody>
      </p:sp>
      <p:sp>
        <p:nvSpPr>
          <p:cNvPr id="44045" name="Rectangle 17"/>
          <p:cNvSpPr>
            <a:spLocks noChangeArrowheads="1"/>
          </p:cNvSpPr>
          <p:nvPr/>
        </p:nvSpPr>
        <p:spPr bwMode="auto">
          <a:xfrm>
            <a:off x="5268913" y="3554413"/>
            <a:ext cx="3230562" cy="647700"/>
          </a:xfrm>
          <a:prstGeom prst="rect">
            <a:avLst/>
          </a:prstGeom>
          <a:noFill/>
          <a:ln w="9525">
            <a:noFill/>
            <a:miter lim="800000"/>
            <a:headEnd/>
            <a:tailEnd/>
          </a:ln>
        </p:spPr>
        <p:txBody>
          <a:bodyPr>
            <a:prstTxWarp prst="textNoShape">
              <a:avLst/>
            </a:prstTxWarp>
            <a:spAutoFit/>
          </a:bodyPr>
          <a:lstStyle/>
          <a:p>
            <a:r>
              <a:rPr lang="en-US" b="1">
                <a:solidFill>
                  <a:srgbClr val="C00000"/>
                </a:solidFill>
              </a:rPr>
              <a:t>CESM with CAM5.1</a:t>
            </a:r>
          </a:p>
          <a:p>
            <a:r>
              <a:rPr lang="en-US" b="1"/>
              <a:t> </a:t>
            </a:r>
          </a:p>
        </p:txBody>
      </p:sp>
      <p:sp>
        <p:nvSpPr>
          <p:cNvPr id="44046" name="Rectangle 18"/>
          <p:cNvSpPr>
            <a:spLocks noChangeArrowheads="1"/>
          </p:cNvSpPr>
          <p:nvPr/>
        </p:nvSpPr>
        <p:spPr bwMode="auto">
          <a:xfrm>
            <a:off x="7712075" y="3441700"/>
            <a:ext cx="1462088" cy="831850"/>
          </a:xfrm>
          <a:prstGeom prst="rect">
            <a:avLst/>
          </a:prstGeom>
          <a:noFill/>
          <a:ln w="9525">
            <a:noFill/>
            <a:miter lim="800000"/>
            <a:headEnd/>
            <a:tailEnd/>
          </a:ln>
        </p:spPr>
        <p:txBody>
          <a:bodyPr>
            <a:prstTxWarp prst="textNoShape">
              <a:avLst/>
            </a:prstTxWarp>
            <a:spAutoFit/>
          </a:bodyPr>
          <a:lstStyle/>
          <a:p>
            <a:r>
              <a:rPr lang="en-US" sz="1600" b="1">
                <a:solidFill>
                  <a:srgbClr val="000000"/>
                </a:solidFill>
              </a:rPr>
              <a:t>Mean = -0.10</a:t>
            </a:r>
            <a:br>
              <a:rPr lang="en-US" sz="1600" b="1">
                <a:solidFill>
                  <a:srgbClr val="000000"/>
                </a:solidFill>
              </a:rPr>
            </a:br>
            <a:r>
              <a:rPr lang="en-US" sz="1600" b="1">
                <a:solidFill>
                  <a:srgbClr val="000000"/>
                </a:solidFill>
              </a:rPr>
              <a:t>RMSE = 0.94</a:t>
            </a:r>
          </a:p>
          <a:p>
            <a:r>
              <a:rPr lang="en-US" sz="1600" b="1">
                <a:solidFill>
                  <a:srgbClr val="000000"/>
                </a:solidFill>
              </a:rPr>
              <a:t> </a:t>
            </a:r>
          </a:p>
        </p:txBody>
      </p:sp>
      <p:sp>
        <p:nvSpPr>
          <p:cNvPr id="44047" name="Rectangle 22"/>
          <p:cNvSpPr>
            <a:spLocks noChangeArrowheads="1"/>
          </p:cNvSpPr>
          <p:nvPr/>
        </p:nvSpPr>
        <p:spPr bwMode="auto">
          <a:xfrm>
            <a:off x="8580438" y="3703638"/>
            <a:ext cx="461962" cy="317500"/>
          </a:xfrm>
          <a:prstGeom prst="rect">
            <a:avLst/>
          </a:prstGeom>
          <a:noFill/>
          <a:ln w="25400">
            <a:solidFill>
              <a:schemeClr val="accent2"/>
            </a:solidFill>
            <a:round/>
            <a:headEnd/>
            <a:tailEnd/>
          </a:ln>
        </p:spPr>
        <p:txBody>
          <a:bodyPr>
            <a:prstTxWarp prst="textNoShape">
              <a:avLst/>
            </a:prstTxWarp>
          </a:bodyPr>
          <a:lstStyle/>
          <a:p>
            <a:pPr algn="r" defTabSz="914400"/>
            <a:endParaRPr lang="en-US" sz="200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Box 8"/>
          <p:cNvSpPr txBox="1"/>
          <p:nvPr/>
        </p:nvSpPr>
        <p:spPr>
          <a:xfrm>
            <a:off x="1524000" y="5939135"/>
            <a:ext cx="6629400" cy="523220"/>
          </a:xfrm>
          <a:prstGeom prst="rect">
            <a:avLst/>
          </a:prstGeom>
          <a:noFill/>
        </p:spPr>
        <p:txBody>
          <a:bodyPr wrap="square" rtlCol="0">
            <a:spAutoFit/>
          </a:bodyPr>
          <a:lstStyle/>
          <a:p>
            <a:pPr algn="ctr"/>
            <a:r>
              <a:rPr lang="en-US" sz="2800" b="1" dirty="0">
                <a:solidFill>
                  <a:srgbClr val="C00000"/>
                </a:solidFill>
                <a:latin typeface="Tahoma" pitchFamily="34" charset="0"/>
                <a:ea typeface="Tahoma" pitchFamily="34" charset="0"/>
                <a:cs typeface="Tahoma" pitchFamily="34" charset="0"/>
              </a:rPr>
              <a:t>W</a:t>
            </a:r>
            <a:r>
              <a:rPr lang="en-US" sz="2800" b="1" dirty="0" smtClean="0">
                <a:solidFill>
                  <a:srgbClr val="C00000"/>
                </a:solidFill>
                <a:latin typeface="Tahoma" pitchFamily="34" charset="0"/>
                <a:ea typeface="Tahoma" pitchFamily="34" charset="0"/>
                <a:cs typeface="Tahoma" pitchFamily="34" charset="0"/>
              </a:rPr>
              <a:t>arming too strong</a:t>
            </a:r>
            <a:endParaRPr lang="en-US" sz="2800" b="1" dirty="0">
              <a:solidFill>
                <a:srgbClr val="C00000"/>
              </a:solidFill>
              <a:latin typeface="Tahoma" pitchFamily="34" charset="0"/>
              <a:ea typeface="Tahoma" pitchFamily="34" charset="0"/>
              <a:cs typeface="Tahoma" pitchFamily="34" charset="0"/>
            </a:endParaRPr>
          </a:p>
        </p:txBody>
      </p:sp>
      <p:pic>
        <p:nvPicPr>
          <p:cNvPr id="12" name="Picture 2" descr="C:\Users\jhurrell\AppData\Local\Temp\giss.anntempdiff.gif"/>
          <p:cNvPicPr>
            <a:picLocks noChangeAspect="1" noChangeArrowheads="1"/>
          </p:cNvPicPr>
          <p:nvPr/>
        </p:nvPicPr>
        <p:blipFill>
          <a:blip r:embed="rId2" cstate="print"/>
          <a:srcRect t="5333" b="17066"/>
          <a:stretch>
            <a:fillRect/>
          </a:stretch>
        </p:blipFill>
        <p:spPr bwMode="auto">
          <a:xfrm>
            <a:off x="4841132" y="970146"/>
            <a:ext cx="4196838" cy="2074390"/>
          </a:xfrm>
          <a:prstGeom prst="rect">
            <a:avLst/>
          </a:prstGeom>
          <a:noFill/>
        </p:spPr>
      </p:pic>
      <p:pic>
        <p:nvPicPr>
          <p:cNvPr id="16" name="Content Placeholder 5" descr="TS_diff_CCSM.png"/>
          <p:cNvPicPr>
            <a:picLocks noChangeAspect="1"/>
          </p:cNvPicPr>
          <p:nvPr/>
        </p:nvPicPr>
        <p:blipFill>
          <a:blip r:embed="rId3" cstate="print"/>
          <a:srcRect l="26952" t="81885" r="26302" b="10768"/>
          <a:stretch>
            <a:fillRect/>
          </a:stretch>
        </p:blipFill>
        <p:spPr>
          <a:xfrm>
            <a:off x="2443941" y="3206635"/>
            <a:ext cx="4380808" cy="532015"/>
          </a:xfrm>
          <a:prstGeom prst="rect">
            <a:avLst/>
          </a:prstGeom>
        </p:spPr>
      </p:pic>
      <p:sp>
        <p:nvSpPr>
          <p:cNvPr id="17" name="TextBox 16"/>
          <p:cNvSpPr txBox="1"/>
          <p:nvPr/>
        </p:nvSpPr>
        <p:spPr>
          <a:xfrm>
            <a:off x="5180222" y="2642737"/>
            <a:ext cx="1300356" cy="261610"/>
          </a:xfrm>
          <a:prstGeom prst="rect">
            <a:avLst/>
          </a:prstGeom>
          <a:solidFill>
            <a:schemeClr val="bg1"/>
          </a:solidFill>
          <a:ln>
            <a:solidFill>
              <a:schemeClr val="tx1"/>
            </a:solidFill>
          </a:ln>
        </p:spPr>
        <p:txBody>
          <a:bodyPr wrap="none" rtlCol="0">
            <a:spAutoFit/>
          </a:bodyPr>
          <a:lstStyle/>
          <a:p>
            <a:r>
              <a:rPr lang="en-US" sz="1100" dirty="0" smtClean="0"/>
              <a:t>OBSERVATIONS</a:t>
            </a:r>
            <a:endParaRPr lang="en-US" sz="1100" dirty="0"/>
          </a:p>
        </p:txBody>
      </p:sp>
      <p:sp>
        <p:nvSpPr>
          <p:cNvPr id="11" name="Text Box 3"/>
          <p:cNvSpPr txBox="1">
            <a:spLocks noChangeArrowheads="1"/>
          </p:cNvSpPr>
          <p:nvPr/>
        </p:nvSpPr>
        <p:spPr bwMode="auto">
          <a:xfrm>
            <a:off x="49218" y="152400"/>
            <a:ext cx="9094782" cy="646331"/>
          </a:xfrm>
          <a:prstGeom prst="rect">
            <a:avLst/>
          </a:prstGeom>
          <a:noFill/>
          <a:ln w="9525">
            <a:noFill/>
            <a:miter lim="800000"/>
            <a:headEnd/>
            <a:tailEnd/>
          </a:ln>
        </p:spPr>
        <p:txBody>
          <a:bodyPr wrap="none">
            <a:spAutoFit/>
          </a:bodyPr>
          <a:lstStyle/>
          <a:p>
            <a:pPr algn="ctr"/>
            <a:r>
              <a:rPr lang="en-US" sz="3600" b="1" dirty="0" smtClean="0">
                <a:solidFill>
                  <a:srgbClr val="800000"/>
                </a:solidFill>
                <a:effectLst>
                  <a:outerShdw blurRad="38100" dist="38100" dir="2700000" algn="tl">
                    <a:srgbClr val="000000">
                      <a:alpha val="43137"/>
                    </a:srgbClr>
                  </a:outerShdw>
                </a:effectLst>
                <a:latin typeface="Cambria"/>
                <a:cs typeface="Cambria"/>
              </a:rPr>
              <a:t>20</a:t>
            </a:r>
            <a:r>
              <a:rPr lang="en-US" sz="3600" b="1" baseline="30000" dirty="0" smtClean="0">
                <a:solidFill>
                  <a:srgbClr val="800000"/>
                </a:solidFill>
                <a:effectLst>
                  <a:outerShdw blurRad="38100" dist="38100" dir="2700000" algn="tl">
                    <a:srgbClr val="000000">
                      <a:alpha val="43137"/>
                    </a:srgbClr>
                  </a:outerShdw>
                </a:effectLst>
                <a:latin typeface="Cambria"/>
                <a:cs typeface="Cambria"/>
              </a:rPr>
              <a:t>th</a:t>
            </a:r>
            <a:r>
              <a:rPr lang="en-US" sz="3600" b="1" dirty="0" smtClean="0">
                <a:solidFill>
                  <a:srgbClr val="800000"/>
                </a:solidFill>
                <a:effectLst>
                  <a:outerShdw blurRad="38100" dist="38100" dir="2700000" algn="tl">
                    <a:srgbClr val="000000">
                      <a:alpha val="43137"/>
                    </a:srgbClr>
                  </a:outerShdw>
                </a:effectLst>
                <a:latin typeface="Cambria"/>
                <a:cs typeface="Cambria"/>
              </a:rPr>
              <a:t> Century Surface Temperature Change</a:t>
            </a:r>
            <a:endParaRPr lang="en-US" sz="3600" b="1" dirty="0">
              <a:solidFill>
                <a:srgbClr val="800000"/>
              </a:solidFill>
              <a:effectLst>
                <a:outerShdw blurRad="38100" dist="38100" dir="2700000" algn="tl">
                  <a:srgbClr val="000000">
                    <a:alpha val="43137"/>
                  </a:srgbClr>
                </a:outerShdw>
              </a:effectLst>
              <a:latin typeface="Cambria"/>
              <a:cs typeface="Cambria"/>
            </a:endParaRPr>
          </a:p>
        </p:txBody>
      </p:sp>
      <p:grpSp>
        <p:nvGrpSpPr>
          <p:cNvPr id="2" name="Group 12"/>
          <p:cNvGrpSpPr/>
          <p:nvPr/>
        </p:nvGrpSpPr>
        <p:grpSpPr>
          <a:xfrm>
            <a:off x="412898" y="945814"/>
            <a:ext cx="4409209" cy="2115589"/>
            <a:chOff x="412898" y="945814"/>
            <a:chExt cx="4409209" cy="2115589"/>
          </a:xfrm>
        </p:grpSpPr>
        <p:pic>
          <p:nvPicPr>
            <p:cNvPr id="8" name="Content Placeholder 5" descr="TS_diff_CCSM.png"/>
            <p:cNvPicPr>
              <a:picLocks noChangeAspect="1"/>
            </p:cNvPicPr>
            <p:nvPr/>
          </p:nvPicPr>
          <p:blipFill>
            <a:blip r:embed="rId3" cstate="print"/>
            <a:srcRect l="3165" t="17544" r="49786" b="53242"/>
            <a:stretch>
              <a:fillRect/>
            </a:stretch>
          </p:blipFill>
          <p:spPr>
            <a:xfrm>
              <a:off x="412898" y="945814"/>
              <a:ext cx="4409209" cy="2115589"/>
            </a:xfrm>
            <a:prstGeom prst="rect">
              <a:avLst/>
            </a:prstGeom>
          </p:spPr>
        </p:pic>
        <p:sp>
          <p:nvSpPr>
            <p:cNvPr id="10" name="TextBox 9"/>
            <p:cNvSpPr txBox="1"/>
            <p:nvPr/>
          </p:nvSpPr>
          <p:spPr>
            <a:xfrm>
              <a:off x="898821" y="2656908"/>
              <a:ext cx="1824538" cy="261610"/>
            </a:xfrm>
            <a:prstGeom prst="rect">
              <a:avLst/>
            </a:prstGeom>
            <a:solidFill>
              <a:schemeClr val="bg1"/>
            </a:solidFill>
            <a:ln>
              <a:solidFill>
                <a:schemeClr val="tx1"/>
              </a:solidFill>
            </a:ln>
          </p:spPr>
          <p:txBody>
            <a:bodyPr wrap="none" rtlCol="0">
              <a:spAutoFit/>
            </a:bodyPr>
            <a:lstStyle/>
            <a:p>
              <a:r>
                <a:rPr lang="en-US" sz="1100" dirty="0" smtClean="0"/>
                <a:t>NO INDIRECT AEROSOL</a:t>
              </a:r>
              <a:endParaRPr lang="en-US" sz="1100" dirty="0"/>
            </a:p>
          </p:txBody>
        </p:sp>
      </p:gr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Text Box 3"/>
          <p:cNvSpPr txBox="1">
            <a:spLocks noChangeArrowheads="1"/>
          </p:cNvSpPr>
          <p:nvPr/>
        </p:nvSpPr>
        <p:spPr bwMode="auto">
          <a:xfrm>
            <a:off x="133275" y="155241"/>
            <a:ext cx="9094782" cy="646331"/>
          </a:xfrm>
          <a:prstGeom prst="rect">
            <a:avLst/>
          </a:prstGeom>
          <a:noFill/>
          <a:ln w="9525">
            <a:noFill/>
            <a:miter lim="800000"/>
            <a:headEnd/>
            <a:tailEnd/>
          </a:ln>
        </p:spPr>
        <p:txBody>
          <a:bodyPr wrap="none">
            <a:spAutoFit/>
          </a:bodyPr>
          <a:lstStyle/>
          <a:p>
            <a:pPr algn="ctr"/>
            <a:r>
              <a:rPr lang="en-US" sz="3600" b="1" dirty="0" smtClean="0">
                <a:solidFill>
                  <a:srgbClr val="800000"/>
                </a:solidFill>
                <a:effectLst>
                  <a:outerShdw blurRad="38100" dist="38100" dir="2700000" algn="tl">
                    <a:srgbClr val="000000">
                      <a:alpha val="43137"/>
                    </a:srgbClr>
                  </a:outerShdw>
                </a:effectLst>
                <a:latin typeface="Cambria"/>
                <a:cs typeface="Cambria"/>
              </a:rPr>
              <a:t>20</a:t>
            </a:r>
            <a:r>
              <a:rPr lang="en-US" sz="3600" b="1" baseline="30000" dirty="0" smtClean="0">
                <a:solidFill>
                  <a:srgbClr val="800000"/>
                </a:solidFill>
                <a:effectLst>
                  <a:outerShdw blurRad="38100" dist="38100" dir="2700000" algn="tl">
                    <a:srgbClr val="000000">
                      <a:alpha val="43137"/>
                    </a:srgbClr>
                  </a:outerShdw>
                </a:effectLst>
                <a:latin typeface="Cambria"/>
                <a:cs typeface="Cambria"/>
              </a:rPr>
              <a:t>th</a:t>
            </a:r>
            <a:r>
              <a:rPr lang="en-US" sz="3600" b="1" dirty="0" smtClean="0">
                <a:solidFill>
                  <a:srgbClr val="800000"/>
                </a:solidFill>
                <a:effectLst>
                  <a:outerShdw blurRad="38100" dist="38100" dir="2700000" algn="tl">
                    <a:srgbClr val="000000">
                      <a:alpha val="43137"/>
                    </a:srgbClr>
                  </a:outerShdw>
                </a:effectLst>
                <a:latin typeface="Cambria"/>
                <a:cs typeface="Cambria"/>
              </a:rPr>
              <a:t> Century Surface Temperature Change</a:t>
            </a:r>
            <a:endParaRPr lang="en-US" sz="3600" b="1" dirty="0">
              <a:solidFill>
                <a:srgbClr val="800000"/>
              </a:solidFill>
              <a:effectLst>
                <a:outerShdw blurRad="38100" dist="38100" dir="2700000" algn="tl">
                  <a:srgbClr val="000000">
                    <a:alpha val="43137"/>
                  </a:srgbClr>
                </a:outerShdw>
              </a:effectLst>
              <a:latin typeface="Cambria"/>
              <a:cs typeface="Cambria"/>
            </a:endParaRPr>
          </a:p>
        </p:txBody>
      </p:sp>
      <p:pic>
        <p:nvPicPr>
          <p:cNvPr id="12" name="Picture 2" descr="C:\Users\jhurrell\AppData\Local\Temp\giss.anntempdiff.gif"/>
          <p:cNvPicPr>
            <a:picLocks noChangeAspect="1" noChangeArrowheads="1"/>
          </p:cNvPicPr>
          <p:nvPr/>
        </p:nvPicPr>
        <p:blipFill>
          <a:blip r:embed="rId2" cstate="print"/>
          <a:srcRect t="5333" b="17066"/>
          <a:stretch>
            <a:fillRect/>
          </a:stretch>
        </p:blipFill>
        <p:spPr bwMode="auto">
          <a:xfrm>
            <a:off x="4841132" y="970146"/>
            <a:ext cx="4196838" cy="2074390"/>
          </a:xfrm>
          <a:prstGeom prst="rect">
            <a:avLst/>
          </a:prstGeom>
          <a:noFill/>
        </p:spPr>
      </p:pic>
      <p:pic>
        <p:nvPicPr>
          <p:cNvPr id="16" name="Content Placeholder 5" descr="TS_diff_CCSM.png"/>
          <p:cNvPicPr>
            <a:picLocks noChangeAspect="1"/>
          </p:cNvPicPr>
          <p:nvPr/>
        </p:nvPicPr>
        <p:blipFill>
          <a:blip r:embed="rId3" cstate="print"/>
          <a:srcRect l="26952" t="81885" r="26302" b="10768"/>
          <a:stretch>
            <a:fillRect/>
          </a:stretch>
        </p:blipFill>
        <p:spPr>
          <a:xfrm>
            <a:off x="2443941" y="3206635"/>
            <a:ext cx="4380808" cy="532015"/>
          </a:xfrm>
          <a:prstGeom prst="rect">
            <a:avLst/>
          </a:prstGeom>
        </p:spPr>
      </p:pic>
      <p:sp>
        <p:nvSpPr>
          <p:cNvPr id="17" name="TextBox 16"/>
          <p:cNvSpPr txBox="1"/>
          <p:nvPr/>
        </p:nvSpPr>
        <p:spPr>
          <a:xfrm>
            <a:off x="5180222" y="2642737"/>
            <a:ext cx="1300356" cy="261610"/>
          </a:xfrm>
          <a:prstGeom prst="rect">
            <a:avLst/>
          </a:prstGeom>
          <a:solidFill>
            <a:schemeClr val="bg1"/>
          </a:solidFill>
          <a:ln>
            <a:solidFill>
              <a:schemeClr val="tx1"/>
            </a:solidFill>
          </a:ln>
        </p:spPr>
        <p:txBody>
          <a:bodyPr wrap="none" rtlCol="0">
            <a:spAutoFit/>
          </a:bodyPr>
          <a:lstStyle/>
          <a:p>
            <a:r>
              <a:rPr lang="en-US" sz="1100" dirty="0" smtClean="0"/>
              <a:t>OBSERVATIONS</a:t>
            </a:r>
            <a:endParaRPr lang="en-US" sz="1100" dirty="0"/>
          </a:p>
        </p:txBody>
      </p:sp>
      <p:pic>
        <p:nvPicPr>
          <p:cNvPr id="11" name="Picture 10" descr="TS_diff_CCSM_NSF.png"/>
          <p:cNvPicPr>
            <a:picLocks noChangeAspect="1"/>
          </p:cNvPicPr>
          <p:nvPr/>
        </p:nvPicPr>
        <p:blipFill>
          <a:blip r:embed="rId4" cstate="print"/>
          <a:srcRect l="18556" t="3990" r="50594" b="49807"/>
          <a:stretch>
            <a:fillRect/>
          </a:stretch>
        </p:blipFill>
        <p:spPr>
          <a:xfrm rot="16200000">
            <a:off x="3486537" y="2647694"/>
            <a:ext cx="2241465" cy="4344405"/>
          </a:xfrm>
          <a:prstGeom prst="rect">
            <a:avLst/>
          </a:prstGeom>
        </p:spPr>
      </p:pic>
      <p:sp>
        <p:nvSpPr>
          <p:cNvPr id="13" name="TextBox 12"/>
          <p:cNvSpPr txBox="1"/>
          <p:nvPr/>
        </p:nvSpPr>
        <p:spPr>
          <a:xfrm>
            <a:off x="0" y="5939135"/>
            <a:ext cx="9144000" cy="584776"/>
          </a:xfrm>
          <a:prstGeom prst="rect">
            <a:avLst/>
          </a:prstGeom>
          <a:noFill/>
        </p:spPr>
        <p:txBody>
          <a:bodyPr wrap="square" rtlCol="0">
            <a:spAutoFit/>
          </a:bodyPr>
          <a:lstStyle/>
          <a:p>
            <a:pPr algn="ctr"/>
            <a:r>
              <a:rPr lang="en-US" sz="3200" b="1" dirty="0" smtClean="0">
                <a:solidFill>
                  <a:srgbClr val="000090"/>
                </a:solidFill>
                <a:effectLst>
                  <a:outerShdw blurRad="38100" dist="38100" dir="2700000" algn="tl">
                    <a:srgbClr val="000000">
                      <a:alpha val="43137"/>
                    </a:srgbClr>
                  </a:outerShdw>
                </a:effectLst>
                <a:latin typeface="Cambria"/>
                <a:ea typeface="Tahoma" pitchFamily="34" charset="0"/>
                <a:cs typeface="Cambria"/>
              </a:rPr>
              <a:t>More realistic regional temperature changes</a:t>
            </a:r>
            <a:endParaRPr lang="en-US" sz="3200" b="1" dirty="0">
              <a:solidFill>
                <a:srgbClr val="000090"/>
              </a:solidFill>
              <a:effectLst>
                <a:outerShdw blurRad="38100" dist="38100" dir="2700000" algn="tl">
                  <a:srgbClr val="000000">
                    <a:alpha val="43137"/>
                  </a:srgbClr>
                </a:outerShdw>
              </a:effectLst>
              <a:latin typeface="Cambria"/>
              <a:ea typeface="Tahoma" pitchFamily="34" charset="0"/>
              <a:cs typeface="Cambria"/>
            </a:endParaRPr>
          </a:p>
        </p:txBody>
      </p:sp>
      <p:sp>
        <p:nvSpPr>
          <p:cNvPr id="14" name="TextBox 13"/>
          <p:cNvSpPr txBox="1"/>
          <p:nvPr/>
        </p:nvSpPr>
        <p:spPr>
          <a:xfrm>
            <a:off x="2855212" y="5410741"/>
            <a:ext cx="1973617" cy="261610"/>
          </a:xfrm>
          <a:prstGeom prst="rect">
            <a:avLst/>
          </a:prstGeom>
          <a:solidFill>
            <a:schemeClr val="bg1"/>
          </a:solidFill>
          <a:ln>
            <a:solidFill>
              <a:schemeClr val="tx1"/>
            </a:solidFill>
          </a:ln>
        </p:spPr>
        <p:txBody>
          <a:bodyPr wrap="none" rtlCol="0">
            <a:spAutoFit/>
          </a:bodyPr>
          <a:lstStyle/>
          <a:p>
            <a:r>
              <a:rPr lang="en-US" sz="1100" dirty="0" smtClean="0"/>
              <a:t>WITH INDIRECT AEROSOL</a:t>
            </a:r>
            <a:endParaRPr lang="en-US" sz="1100" dirty="0"/>
          </a:p>
        </p:txBody>
      </p:sp>
      <p:grpSp>
        <p:nvGrpSpPr>
          <p:cNvPr id="2" name="Group 14"/>
          <p:cNvGrpSpPr/>
          <p:nvPr/>
        </p:nvGrpSpPr>
        <p:grpSpPr>
          <a:xfrm>
            <a:off x="412898" y="945814"/>
            <a:ext cx="4409209" cy="2115589"/>
            <a:chOff x="412898" y="945814"/>
            <a:chExt cx="4409209" cy="2115589"/>
          </a:xfrm>
        </p:grpSpPr>
        <p:pic>
          <p:nvPicPr>
            <p:cNvPr id="18" name="Content Placeholder 5" descr="TS_diff_CCSM.png"/>
            <p:cNvPicPr>
              <a:picLocks noChangeAspect="1"/>
            </p:cNvPicPr>
            <p:nvPr/>
          </p:nvPicPr>
          <p:blipFill>
            <a:blip r:embed="rId3" cstate="print"/>
            <a:srcRect l="3165" t="17544" r="49786" b="53242"/>
            <a:stretch>
              <a:fillRect/>
            </a:stretch>
          </p:blipFill>
          <p:spPr>
            <a:xfrm>
              <a:off x="412898" y="945814"/>
              <a:ext cx="4409209" cy="2115589"/>
            </a:xfrm>
            <a:prstGeom prst="rect">
              <a:avLst/>
            </a:prstGeom>
          </p:spPr>
        </p:pic>
        <p:sp>
          <p:nvSpPr>
            <p:cNvPr id="19" name="TextBox 18"/>
            <p:cNvSpPr txBox="1"/>
            <p:nvPr/>
          </p:nvSpPr>
          <p:spPr>
            <a:xfrm>
              <a:off x="898821" y="2656908"/>
              <a:ext cx="1824538" cy="261610"/>
            </a:xfrm>
            <a:prstGeom prst="rect">
              <a:avLst/>
            </a:prstGeom>
            <a:solidFill>
              <a:schemeClr val="bg1"/>
            </a:solidFill>
            <a:ln>
              <a:solidFill>
                <a:schemeClr val="tx1"/>
              </a:solidFill>
            </a:ln>
          </p:spPr>
          <p:txBody>
            <a:bodyPr wrap="none" rtlCol="0">
              <a:spAutoFit/>
            </a:bodyPr>
            <a:lstStyle/>
            <a:p>
              <a:r>
                <a:rPr lang="en-US" sz="1100" dirty="0" smtClean="0"/>
                <a:t>NO INDIRECT AEROSOL</a:t>
              </a:r>
              <a:endParaRPr lang="en-US" sz="1100" dirty="0"/>
            </a:p>
          </p:txBody>
        </p:sp>
      </p:grpSp>
    </p:spTree>
  </p:cSld>
  <p:clrMapOvr>
    <a:masterClrMapping/>
  </p:clrMapOvr>
  <p:transition>
    <p:wipe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198438" y="315913"/>
            <a:ext cx="8636000" cy="709612"/>
          </a:xfrm>
        </p:spPr>
        <p:txBody>
          <a:bodyPr/>
          <a:lstStyle/>
          <a:p>
            <a:pPr>
              <a:lnSpc>
                <a:spcPct val="85000"/>
              </a:lnSpc>
            </a:pPr>
            <a:r>
              <a:rPr lang="en-US" sz="2800" dirty="0" smtClean="0">
                <a:latin typeface="Arial" charset="0"/>
                <a:ea typeface="ＭＳ Ｐゴシック" charset="-128"/>
              </a:rPr>
              <a:t> </a:t>
            </a:r>
            <a:r>
              <a:rPr lang="en-US" sz="3600" dirty="0" smtClean="0">
                <a:latin typeface="Arial" charset="0"/>
                <a:ea typeface="ＭＳ Ｐゴシック" charset="-128"/>
              </a:rPr>
              <a:t>Impact of aerosol </a:t>
            </a:r>
            <a:r>
              <a:rPr lang="en-US" dirty="0" smtClean="0">
                <a:ea typeface="ＭＳ Ｐゴシック" charset="-128"/>
              </a:rPr>
              <a:t>changes</a:t>
            </a:r>
            <a:r>
              <a:rPr lang="en-US" sz="3600" dirty="0" smtClean="0">
                <a:latin typeface="Arial" charset="0"/>
                <a:ea typeface="ＭＳ Ｐゴシック" charset="-128"/>
              </a:rPr>
              <a:t> </a:t>
            </a:r>
          </a:p>
        </p:txBody>
      </p:sp>
      <p:pic>
        <p:nvPicPr>
          <p:cNvPr id="56324" name="Content Placeholder 3" descr="AODVIS_900mb_b40_20th_b42c_69f_b40_1850_b42c_69f.png"/>
          <p:cNvPicPr>
            <a:picLocks noGrp="1" noChangeAspect="1"/>
          </p:cNvPicPr>
          <p:nvPr>
            <p:ph idx="1"/>
          </p:nvPr>
        </p:nvPicPr>
        <p:blipFill>
          <a:blip r:embed="rId3"/>
          <a:srcRect l="26019" t="54776" r="27145" b="17503"/>
          <a:stretch>
            <a:fillRect/>
          </a:stretch>
        </p:blipFill>
        <p:spPr>
          <a:xfrm>
            <a:off x="4826228" y="1627187"/>
            <a:ext cx="4113989" cy="1881420"/>
          </a:xfrm>
        </p:spPr>
      </p:pic>
      <p:sp>
        <p:nvSpPr>
          <p:cNvPr id="56325" name="TextBox 8"/>
          <p:cNvSpPr txBox="1">
            <a:spLocks noChangeArrowheads="1"/>
          </p:cNvSpPr>
          <p:nvPr/>
        </p:nvSpPr>
        <p:spPr bwMode="auto">
          <a:xfrm>
            <a:off x="5724525" y="1355158"/>
            <a:ext cx="3200400" cy="307975"/>
          </a:xfrm>
          <a:prstGeom prst="rect">
            <a:avLst/>
          </a:prstGeom>
          <a:noFill/>
          <a:ln w="9525">
            <a:noFill/>
            <a:miter lim="800000"/>
            <a:headEnd/>
            <a:tailEnd/>
          </a:ln>
        </p:spPr>
        <p:txBody>
          <a:bodyPr>
            <a:prstTxWarp prst="textNoShape">
              <a:avLst/>
            </a:prstTxWarp>
            <a:spAutoFit/>
          </a:bodyPr>
          <a:lstStyle/>
          <a:p>
            <a:pPr algn="ctr"/>
            <a:r>
              <a:rPr lang="en-US" sz="1400" dirty="0"/>
              <a:t>Total aerosol change (OD)</a:t>
            </a:r>
          </a:p>
        </p:txBody>
      </p:sp>
      <p:sp>
        <p:nvSpPr>
          <p:cNvPr id="56328" name="Rectangle 13"/>
          <p:cNvSpPr>
            <a:spLocks noChangeArrowheads="1"/>
          </p:cNvSpPr>
          <p:nvPr/>
        </p:nvSpPr>
        <p:spPr bwMode="auto">
          <a:xfrm>
            <a:off x="152400" y="914400"/>
            <a:ext cx="5755097" cy="2769989"/>
          </a:xfrm>
          <a:prstGeom prst="rect">
            <a:avLst/>
          </a:prstGeom>
          <a:noFill/>
          <a:ln w="9525">
            <a:noFill/>
            <a:miter lim="800000"/>
            <a:headEnd/>
            <a:tailEnd/>
          </a:ln>
        </p:spPr>
        <p:txBody>
          <a:bodyPr wrap="square">
            <a:prstTxWarp prst="textNoShape">
              <a:avLst/>
            </a:prstTxWarp>
            <a:spAutoFit/>
          </a:bodyPr>
          <a:lstStyle/>
          <a:p>
            <a:pPr algn="ctr">
              <a:buFont typeface="Arial" charset="0"/>
              <a:buChar char="•"/>
            </a:pPr>
            <a:endParaRPr lang="en-US" sz="2400" dirty="0" smtClean="0"/>
          </a:p>
          <a:p>
            <a:r>
              <a:rPr lang="en-US" sz="2000" b="1" dirty="0" smtClean="0">
                <a:solidFill>
                  <a:srgbClr val="000090"/>
                </a:solidFill>
                <a:latin typeface="Cambria"/>
                <a:cs typeface="Cambria"/>
              </a:rPr>
              <a:t>Changes over the 20</a:t>
            </a:r>
            <a:r>
              <a:rPr lang="en-US" sz="2000" b="1" baseline="30000" dirty="0" smtClean="0">
                <a:solidFill>
                  <a:srgbClr val="000090"/>
                </a:solidFill>
                <a:latin typeface="Cambria"/>
                <a:cs typeface="Cambria"/>
              </a:rPr>
              <a:t>th</a:t>
            </a:r>
            <a:r>
              <a:rPr lang="en-US" sz="2000" b="1" dirty="0" smtClean="0">
                <a:solidFill>
                  <a:srgbClr val="000090"/>
                </a:solidFill>
                <a:latin typeface="Cambria"/>
                <a:cs typeface="Cambria"/>
              </a:rPr>
              <a:t> century in CESM-CAM5</a:t>
            </a:r>
            <a:endParaRPr lang="en-US" sz="2000" b="1" dirty="0" smtClean="0">
              <a:solidFill>
                <a:srgbClr val="000090"/>
              </a:solidFill>
              <a:latin typeface="Cambria"/>
              <a:cs typeface="Cambria"/>
            </a:endParaRPr>
          </a:p>
          <a:p>
            <a:endParaRPr lang="en-US" sz="2000" dirty="0" smtClean="0">
              <a:latin typeface="Cambria"/>
              <a:cs typeface="Cambria"/>
            </a:endParaRPr>
          </a:p>
          <a:p>
            <a:pPr marL="228600" indent="-228600">
              <a:spcAft>
                <a:spcPts val="600"/>
              </a:spcAft>
              <a:buFont typeface="Arial" charset="0"/>
              <a:buChar char="•"/>
            </a:pPr>
            <a:r>
              <a:rPr lang="en-US" sz="2000" dirty="0">
                <a:latin typeface="Cambria"/>
                <a:cs typeface="Cambria"/>
              </a:rPr>
              <a:t> </a:t>
            </a:r>
            <a:r>
              <a:rPr lang="en-US" sz="2000" dirty="0" smtClean="0">
                <a:latin typeface="Cambria"/>
                <a:cs typeface="Cambria"/>
              </a:rPr>
              <a:t>Increased </a:t>
            </a:r>
            <a:r>
              <a:rPr lang="en-US" sz="2000" dirty="0">
                <a:latin typeface="Cambria"/>
                <a:cs typeface="Cambria"/>
              </a:rPr>
              <a:t>aerosol burdens in SE Asia,</a:t>
            </a:r>
            <a:r>
              <a:rPr lang="en-US" sz="2000" dirty="0" smtClean="0">
                <a:latin typeface="Cambria"/>
                <a:cs typeface="Cambria"/>
              </a:rPr>
              <a:t> </a:t>
            </a:r>
            <a:br>
              <a:rPr lang="en-US" sz="2000" dirty="0" smtClean="0">
                <a:latin typeface="Cambria"/>
                <a:cs typeface="Cambria"/>
              </a:rPr>
            </a:br>
            <a:r>
              <a:rPr lang="en-US" sz="2000" dirty="0" smtClean="0">
                <a:latin typeface="Cambria"/>
                <a:cs typeface="Cambria"/>
              </a:rPr>
              <a:t>	Europe</a:t>
            </a:r>
            <a:r>
              <a:rPr lang="en-US" sz="2000" dirty="0">
                <a:latin typeface="Cambria"/>
                <a:cs typeface="Cambria"/>
              </a:rPr>
              <a:t>, NE </a:t>
            </a:r>
            <a:r>
              <a:rPr lang="en-US" sz="2000" dirty="0" smtClean="0">
                <a:latin typeface="Cambria"/>
                <a:cs typeface="Cambria"/>
              </a:rPr>
              <a:t>America</a:t>
            </a:r>
          </a:p>
          <a:p>
            <a:pPr marL="228600" indent="-228600">
              <a:spcAft>
                <a:spcPts val="600"/>
              </a:spcAft>
              <a:buFont typeface="Arial" charset="0"/>
              <a:buChar char="•"/>
            </a:pPr>
            <a:r>
              <a:rPr lang="en-US" sz="2000" dirty="0" smtClean="0">
                <a:latin typeface="Cambria"/>
                <a:cs typeface="Cambria"/>
              </a:rPr>
              <a:t> Aerosol have a cooling effect on </a:t>
            </a:r>
            <a:r>
              <a:rPr lang="en-US" sz="2000" dirty="0" smtClean="0">
                <a:latin typeface="Cambria"/>
                <a:cs typeface="Cambria"/>
              </a:rPr>
              <a:t>climate</a:t>
            </a:r>
          </a:p>
          <a:p>
            <a:pPr marL="228600" indent="-228600">
              <a:spcAft>
                <a:spcPts val="600"/>
              </a:spcAft>
              <a:buFont typeface="Arial" charset="0"/>
              <a:buChar char="•"/>
            </a:pPr>
            <a:r>
              <a:rPr lang="en-US" sz="2000" dirty="0" smtClean="0">
                <a:latin typeface="Cambria"/>
                <a:cs typeface="Cambria"/>
              </a:rPr>
              <a:t> Significant regional modulation </a:t>
            </a:r>
            <a:br>
              <a:rPr lang="en-US" sz="2000" dirty="0" smtClean="0">
                <a:latin typeface="Cambria"/>
                <a:cs typeface="Cambria"/>
              </a:rPr>
            </a:br>
            <a:r>
              <a:rPr lang="en-US" sz="2000" dirty="0" smtClean="0">
                <a:latin typeface="Cambria"/>
                <a:cs typeface="Cambria"/>
              </a:rPr>
              <a:t>of the general global warming trend</a:t>
            </a:r>
            <a:endParaRPr lang="en-US" sz="2000" dirty="0">
              <a:latin typeface="Cambria"/>
              <a:cs typeface="Cambria"/>
            </a:endParaRPr>
          </a:p>
        </p:txBody>
      </p:sp>
      <p:cxnSp>
        <p:nvCxnSpPr>
          <p:cNvPr id="15" name="Straight Arrow Connector 14"/>
          <p:cNvCxnSpPr/>
          <p:nvPr/>
        </p:nvCxnSpPr>
        <p:spPr>
          <a:xfrm>
            <a:off x="4512680" y="2111375"/>
            <a:ext cx="483125" cy="15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118384" y="3604486"/>
            <a:ext cx="877421" cy="42795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2" name="Group 31"/>
          <p:cNvGrpSpPr/>
          <p:nvPr/>
        </p:nvGrpSpPr>
        <p:grpSpPr>
          <a:xfrm>
            <a:off x="4826228" y="3508607"/>
            <a:ext cx="4113989" cy="2196079"/>
            <a:chOff x="5406442" y="4414786"/>
            <a:chExt cx="3680817" cy="1812357"/>
          </a:xfrm>
        </p:grpSpPr>
        <p:pic>
          <p:nvPicPr>
            <p:cNvPr id="21" name="Picture 5" descr="Screen shot 2011-02-11 at 4.55.55 PM.png"/>
            <p:cNvPicPr>
              <a:picLocks noChangeAspect="1"/>
            </p:cNvPicPr>
            <p:nvPr/>
          </p:nvPicPr>
          <p:blipFill>
            <a:blip r:embed="rId4"/>
            <a:srcRect/>
            <a:stretch>
              <a:fillRect/>
            </a:stretch>
          </p:blipFill>
          <p:spPr bwMode="auto">
            <a:xfrm>
              <a:off x="8637119" y="4847091"/>
              <a:ext cx="450140" cy="1163610"/>
            </a:xfrm>
            <a:prstGeom prst="rect">
              <a:avLst/>
            </a:prstGeom>
            <a:noFill/>
            <a:ln w="9525">
              <a:noFill/>
              <a:miter lim="800000"/>
              <a:headEnd/>
              <a:tailEnd/>
            </a:ln>
          </p:spPr>
        </p:pic>
        <p:sp>
          <p:nvSpPr>
            <p:cNvPr id="22" name="Rectangle 6"/>
            <p:cNvSpPr>
              <a:spLocks noChangeArrowheads="1"/>
            </p:cNvSpPr>
            <p:nvPr/>
          </p:nvSpPr>
          <p:spPr bwMode="auto">
            <a:xfrm>
              <a:off x="5406442" y="4510665"/>
              <a:ext cx="3347434" cy="230958"/>
            </a:xfrm>
            <a:prstGeom prst="rect">
              <a:avLst/>
            </a:prstGeom>
            <a:solidFill>
              <a:schemeClr val="bg1"/>
            </a:solidFill>
            <a:ln w="9525">
              <a:solidFill>
                <a:schemeClr val="bg1"/>
              </a:solidFill>
              <a:round/>
              <a:headEnd/>
              <a:tailEnd/>
            </a:ln>
          </p:spPr>
          <p:txBody>
            <a:bodyPr>
              <a:prstTxWarp prst="textNoShape">
                <a:avLst/>
              </a:prstTxWarp>
            </a:bodyPr>
            <a:lstStyle/>
            <a:p>
              <a:pPr algn="r" defTabSz="914400"/>
              <a:endParaRPr lang="en-US" sz="2000"/>
            </a:p>
          </p:txBody>
        </p:sp>
        <p:sp>
          <p:nvSpPr>
            <p:cNvPr id="23" name="Rectangle 8"/>
            <p:cNvSpPr>
              <a:spLocks noChangeArrowheads="1"/>
            </p:cNvSpPr>
            <p:nvPr/>
          </p:nvSpPr>
          <p:spPr bwMode="auto">
            <a:xfrm>
              <a:off x="5684752" y="4414786"/>
              <a:ext cx="3200904" cy="533397"/>
            </a:xfrm>
            <a:prstGeom prst="rect">
              <a:avLst/>
            </a:prstGeom>
            <a:noFill/>
            <a:ln w="9525">
              <a:noFill/>
              <a:miter lim="800000"/>
              <a:headEnd/>
              <a:tailEnd/>
            </a:ln>
          </p:spPr>
          <p:txBody>
            <a:bodyPr wrap="square">
              <a:prstTxWarp prst="textNoShape">
                <a:avLst/>
              </a:prstTxWarp>
              <a:spAutoFit/>
            </a:bodyPr>
            <a:lstStyle/>
            <a:p>
              <a:r>
                <a:rPr lang="en-US" sz="1600" dirty="0" smtClean="0"/>
                <a:t>Surface temperature changes</a:t>
              </a:r>
              <a:endParaRPr lang="en-US" b="1" dirty="0" smtClean="0">
                <a:solidFill>
                  <a:srgbClr val="800000"/>
                </a:solidFill>
              </a:endParaRPr>
            </a:p>
            <a:p>
              <a:r>
                <a:rPr lang="en-US" b="1" dirty="0">
                  <a:solidFill>
                    <a:srgbClr val="800000"/>
                  </a:solidFill>
                </a:rPr>
                <a:t> </a:t>
              </a:r>
            </a:p>
          </p:txBody>
        </p:sp>
        <p:pic>
          <p:nvPicPr>
            <p:cNvPr id="25" name="Picture 14" descr="Screen shot 2011-03-23 at 3.39.56 PM.png"/>
            <p:cNvPicPr>
              <a:picLocks noChangeAspect="1"/>
            </p:cNvPicPr>
            <p:nvPr/>
          </p:nvPicPr>
          <p:blipFill>
            <a:blip r:embed="rId5"/>
            <a:srcRect/>
            <a:stretch>
              <a:fillRect/>
            </a:stretch>
          </p:blipFill>
          <p:spPr bwMode="auto">
            <a:xfrm>
              <a:off x="5712544" y="4737953"/>
              <a:ext cx="2915241" cy="1489190"/>
            </a:xfrm>
            <a:prstGeom prst="rect">
              <a:avLst/>
            </a:prstGeom>
            <a:noFill/>
            <a:ln w="9525">
              <a:noFill/>
              <a:miter lim="800000"/>
              <a:headEnd/>
              <a:tailEnd/>
            </a:ln>
          </p:spPr>
        </p:pic>
      </p:grpSp>
      <p:sp>
        <p:nvSpPr>
          <p:cNvPr id="27" name="Rectangle 26"/>
          <p:cNvSpPr/>
          <p:nvPr/>
        </p:nvSpPr>
        <p:spPr>
          <a:xfrm>
            <a:off x="342900" y="4504357"/>
            <a:ext cx="4762500" cy="1938992"/>
          </a:xfrm>
          <a:prstGeom prst="rect">
            <a:avLst/>
          </a:prstGeom>
          <a:ln w="38100" cap="flat" cmpd="sng" algn="ctr">
            <a:solidFill>
              <a:srgbClr val="800000"/>
            </a:solidFill>
            <a:prstDash val="solid"/>
            <a:round/>
            <a:headEnd type="none" w="med" len="med"/>
            <a:tailEnd type="none" w="med" len="med"/>
          </a:ln>
        </p:spPr>
        <p:txBody>
          <a:bodyPr wrap="square">
            <a:spAutoFit/>
          </a:bodyPr>
          <a:lstStyle/>
          <a:p>
            <a:r>
              <a:rPr lang="en-US" sz="2400" b="1" dirty="0" smtClean="0">
                <a:solidFill>
                  <a:srgbClr val="800000"/>
                </a:solidFill>
                <a:latin typeface="Cambria"/>
                <a:cs typeface="Cambria"/>
              </a:rPr>
              <a:t>CAM5 is able to address many science questions related to the impact of anthropogenic emissions on climate that were not previously possible</a:t>
            </a:r>
            <a:r>
              <a:rPr lang="en-US" sz="2400" b="1" dirty="0" smtClean="0">
                <a:latin typeface="Cambria"/>
                <a:cs typeface="Cambria"/>
              </a:rPr>
              <a:t>.</a:t>
            </a:r>
            <a:endParaRPr lang="en-US" sz="2400" b="1" dirty="0">
              <a:latin typeface="Cambria"/>
              <a:cs typeface="Cambri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145"/>
          <p:cNvSpPr txBox="1">
            <a:spLocks/>
          </p:cNvSpPr>
          <p:nvPr/>
        </p:nvSpPr>
        <p:spPr bwMode="auto">
          <a:xfrm>
            <a:off x="504525" y="1676400"/>
            <a:ext cx="8229600" cy="2590800"/>
          </a:xfrm>
          <a:prstGeom prst="rect">
            <a:avLst/>
          </a:prstGeom>
          <a:noFill/>
          <a:ln w="9525">
            <a:noFill/>
            <a:miter lim="800000"/>
            <a:headEnd/>
            <a:tailEnd/>
          </a:ln>
        </p:spPr>
        <p:txBody>
          <a:bodyPr anchor="ctr"/>
          <a:lstStyle/>
          <a:p>
            <a:pPr algn="ctr" defTabSz="457200" eaLnBrk="0" hangingPunct="0"/>
            <a:r>
              <a:rPr lang="en-US" sz="4800" b="1" dirty="0" smtClean="0">
                <a:solidFill>
                  <a:srgbClr val="000099"/>
                </a:solidFill>
                <a:latin typeface="Tahoma" pitchFamily="34" charset="0"/>
                <a:ea typeface="Tahoma" pitchFamily="34" charset="0"/>
                <a:cs typeface="Tahoma" pitchFamily="34" charset="0"/>
              </a:rPr>
              <a:t> </a:t>
            </a:r>
            <a:r>
              <a:rPr lang="en-US" sz="4800" b="1" dirty="0" smtClean="0">
                <a:solidFill>
                  <a:srgbClr val="800000"/>
                </a:solidFill>
                <a:effectLst>
                  <a:outerShdw blurRad="38100" dist="38100" dir="2700000" algn="tl">
                    <a:srgbClr val="000000">
                      <a:alpha val="43137"/>
                    </a:srgbClr>
                  </a:outerShdw>
                </a:effectLst>
                <a:latin typeface="Cambria"/>
                <a:ea typeface="Tahoma" pitchFamily="34" charset="0"/>
                <a:cs typeface="Cambria"/>
              </a:rPr>
              <a:t>Projections of Future Climate</a:t>
            </a:r>
            <a:endParaRPr lang="en-US" sz="4800" b="1" dirty="0">
              <a:solidFill>
                <a:srgbClr val="800000"/>
              </a:solidFill>
              <a:effectLst>
                <a:outerShdw blurRad="38100" dist="38100" dir="2700000" algn="tl">
                  <a:srgbClr val="000000">
                    <a:alpha val="43137"/>
                  </a:srgbClr>
                </a:outerShdw>
              </a:effectLst>
              <a:latin typeface="Cambria"/>
              <a:ea typeface="Tahoma" pitchFamily="34" charset="0"/>
              <a:cs typeface="Cambria"/>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20839" y="0"/>
            <a:ext cx="9123161" cy="707886"/>
          </a:xfrm>
          <a:prstGeom prst="rect">
            <a:avLst/>
          </a:prstGeom>
          <a:noFill/>
          <a:ln w="9525">
            <a:noFill/>
            <a:miter lim="800000"/>
            <a:headEnd/>
            <a:tailEnd/>
          </a:ln>
        </p:spPr>
        <p:txBody>
          <a:bodyPr wrap="none">
            <a:spAutoFit/>
          </a:bodyPr>
          <a:lstStyle/>
          <a:p>
            <a:pPr algn="ctr"/>
            <a:r>
              <a:rPr lang="en-US" sz="4000" b="1" dirty="0" smtClean="0">
                <a:solidFill>
                  <a:srgbClr val="000099"/>
                </a:solidFill>
                <a:effectLst>
                  <a:outerShdw blurRad="38100" dist="38100" dir="2700000" algn="tl">
                    <a:srgbClr val="000000">
                      <a:alpha val="43137"/>
                    </a:srgbClr>
                  </a:outerShdw>
                </a:effectLst>
                <a:latin typeface="Cambria"/>
                <a:ea typeface="Tahoma" pitchFamily="34" charset="0"/>
                <a:cs typeface="Cambria"/>
              </a:rPr>
              <a:t>North American Annual Surface T (°C)</a:t>
            </a:r>
            <a:endParaRPr lang="en-US" sz="4000" b="1" dirty="0">
              <a:solidFill>
                <a:srgbClr val="000099"/>
              </a:solidFill>
              <a:effectLst>
                <a:outerShdw blurRad="38100" dist="38100" dir="2700000" algn="tl">
                  <a:srgbClr val="000000">
                    <a:alpha val="43137"/>
                  </a:srgbClr>
                </a:outerShdw>
              </a:effectLst>
              <a:latin typeface="Cambria"/>
              <a:ea typeface="Tahoma" pitchFamily="34" charset="0"/>
              <a:cs typeface="Cambria"/>
            </a:endParaRPr>
          </a:p>
        </p:txBody>
      </p:sp>
      <p:pic>
        <p:nvPicPr>
          <p:cNvPr id="8" name="Picture 7" descr="temp_anom_NA_to2100_insert.jpg"/>
          <p:cNvPicPr>
            <a:picLocks noChangeAspect="1"/>
          </p:cNvPicPr>
          <p:nvPr/>
        </p:nvPicPr>
        <p:blipFill>
          <a:blip r:embed="rId2" cstate="print"/>
          <a:srcRect l="10635" t="6364" r="7633" b="7121"/>
          <a:stretch>
            <a:fillRect/>
          </a:stretch>
        </p:blipFill>
        <p:spPr>
          <a:xfrm>
            <a:off x="1392385" y="813529"/>
            <a:ext cx="6889173" cy="5556098"/>
          </a:xfrm>
          <a:prstGeom prst="rect">
            <a:avLst/>
          </a:prstGeom>
        </p:spPr>
      </p:pic>
      <p:sp>
        <p:nvSpPr>
          <p:cNvPr id="4" name="TextBox 3"/>
          <p:cNvSpPr txBox="1"/>
          <p:nvPr/>
        </p:nvSpPr>
        <p:spPr>
          <a:xfrm>
            <a:off x="5390688" y="1105770"/>
            <a:ext cx="2069797" cy="369332"/>
          </a:xfrm>
          <a:prstGeom prst="rect">
            <a:avLst/>
          </a:prstGeom>
          <a:noFill/>
        </p:spPr>
        <p:txBody>
          <a:bodyPr wrap="none" rtlCol="0">
            <a:spAutoFit/>
          </a:bodyPr>
          <a:lstStyle/>
          <a:p>
            <a:r>
              <a:rPr lang="en-US" dirty="0" smtClean="0">
                <a:solidFill>
                  <a:srgbClr val="C00000"/>
                </a:solidFill>
              </a:rPr>
              <a:t>Business-as-usual</a:t>
            </a:r>
            <a:endParaRPr lang="en-US" dirty="0">
              <a:solidFill>
                <a:srgbClr val="C00000"/>
              </a:solidFill>
            </a:endParaRPr>
          </a:p>
        </p:txBody>
      </p:sp>
      <p:sp>
        <p:nvSpPr>
          <p:cNvPr id="7" name="TextBox 6"/>
          <p:cNvSpPr txBox="1"/>
          <p:nvPr/>
        </p:nvSpPr>
        <p:spPr>
          <a:xfrm>
            <a:off x="6042839" y="4044016"/>
            <a:ext cx="2198038" cy="369332"/>
          </a:xfrm>
          <a:prstGeom prst="rect">
            <a:avLst/>
          </a:prstGeom>
          <a:noFill/>
        </p:spPr>
        <p:txBody>
          <a:bodyPr wrap="none" rtlCol="0">
            <a:spAutoFit/>
          </a:bodyPr>
          <a:lstStyle/>
          <a:p>
            <a:r>
              <a:rPr lang="en-US" dirty="0" smtClean="0">
                <a:solidFill>
                  <a:srgbClr val="00B0F0"/>
                </a:solidFill>
              </a:rPr>
              <a:t>CO2 close to today</a:t>
            </a:r>
            <a:endParaRPr lang="en-US" dirty="0">
              <a:solidFill>
                <a:srgbClr val="00B0F0"/>
              </a:solidFill>
            </a:endParaRPr>
          </a:p>
        </p:txBody>
      </p:sp>
      <p:sp>
        <p:nvSpPr>
          <p:cNvPr id="9" name="Rectangle 8"/>
          <p:cNvSpPr/>
          <p:nvPr/>
        </p:nvSpPr>
        <p:spPr>
          <a:xfrm>
            <a:off x="1711841" y="1222743"/>
            <a:ext cx="3296093" cy="179690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5064603" y="2916918"/>
            <a:ext cx="1069524" cy="369332"/>
          </a:xfrm>
          <a:prstGeom prst="rect">
            <a:avLst/>
          </a:prstGeom>
          <a:noFill/>
        </p:spPr>
        <p:txBody>
          <a:bodyPr wrap="none" rtlCol="0">
            <a:spAutoFit/>
          </a:bodyPr>
          <a:lstStyle/>
          <a:p>
            <a:r>
              <a:rPr lang="en-US" dirty="0" smtClean="0">
                <a:solidFill>
                  <a:srgbClr val="00B050"/>
                </a:solidFill>
              </a:rPr>
              <a:t>2 X CO2</a:t>
            </a:r>
            <a:endParaRPr lang="en-US" dirty="0">
              <a:solidFill>
                <a:srgbClr val="00B050"/>
              </a:solidFill>
            </a:endParaRPr>
          </a:p>
        </p:txBody>
      </p:sp>
      <p:sp>
        <p:nvSpPr>
          <p:cNvPr id="12" name="Rectangle 11"/>
          <p:cNvSpPr/>
          <p:nvPr/>
        </p:nvSpPr>
        <p:spPr>
          <a:xfrm>
            <a:off x="4922877" y="903767"/>
            <a:ext cx="3179132" cy="42849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20839" y="0"/>
            <a:ext cx="9123161" cy="707886"/>
          </a:xfrm>
          <a:prstGeom prst="rect">
            <a:avLst/>
          </a:prstGeom>
          <a:noFill/>
          <a:ln w="9525">
            <a:noFill/>
            <a:miter lim="800000"/>
            <a:headEnd/>
            <a:tailEnd/>
          </a:ln>
        </p:spPr>
        <p:txBody>
          <a:bodyPr wrap="none">
            <a:spAutoFit/>
          </a:bodyPr>
          <a:lstStyle/>
          <a:p>
            <a:pPr algn="ctr"/>
            <a:r>
              <a:rPr lang="en-US" sz="4000" b="1" dirty="0" smtClean="0">
                <a:solidFill>
                  <a:srgbClr val="000099"/>
                </a:solidFill>
                <a:effectLst>
                  <a:outerShdw blurRad="38100" dist="38100" dir="2700000" algn="tl">
                    <a:srgbClr val="000000">
                      <a:alpha val="43137"/>
                    </a:srgbClr>
                  </a:outerShdw>
                </a:effectLst>
                <a:latin typeface="Cambria"/>
                <a:ea typeface="Tahoma" pitchFamily="34" charset="0"/>
                <a:cs typeface="Cambria"/>
              </a:rPr>
              <a:t>North American Annual Surface T (°C)</a:t>
            </a:r>
            <a:endParaRPr lang="en-US" sz="4000" b="1" dirty="0">
              <a:solidFill>
                <a:srgbClr val="000099"/>
              </a:solidFill>
              <a:effectLst>
                <a:outerShdw blurRad="38100" dist="38100" dir="2700000" algn="tl">
                  <a:srgbClr val="000000">
                    <a:alpha val="43137"/>
                  </a:srgbClr>
                </a:outerShdw>
              </a:effectLst>
              <a:latin typeface="Cambria"/>
              <a:ea typeface="Tahoma" pitchFamily="34" charset="0"/>
              <a:cs typeface="Cambria"/>
            </a:endParaRPr>
          </a:p>
        </p:txBody>
      </p:sp>
      <p:pic>
        <p:nvPicPr>
          <p:cNvPr id="8" name="Picture 7" descr="temp_anom_NA_to2100_insert.jpg"/>
          <p:cNvPicPr>
            <a:picLocks noChangeAspect="1"/>
          </p:cNvPicPr>
          <p:nvPr/>
        </p:nvPicPr>
        <p:blipFill>
          <a:blip r:embed="rId2" cstate="print"/>
          <a:srcRect l="10635" t="6364" r="7633" b="7121"/>
          <a:stretch>
            <a:fillRect/>
          </a:stretch>
        </p:blipFill>
        <p:spPr>
          <a:xfrm>
            <a:off x="1392385" y="813529"/>
            <a:ext cx="6889173" cy="5556098"/>
          </a:xfrm>
          <a:prstGeom prst="rect">
            <a:avLst/>
          </a:prstGeom>
        </p:spPr>
      </p:pic>
      <p:sp>
        <p:nvSpPr>
          <p:cNvPr id="4" name="TextBox 3"/>
          <p:cNvSpPr txBox="1"/>
          <p:nvPr/>
        </p:nvSpPr>
        <p:spPr>
          <a:xfrm>
            <a:off x="4890937" y="988807"/>
            <a:ext cx="2582758" cy="646331"/>
          </a:xfrm>
          <a:prstGeom prst="rect">
            <a:avLst/>
          </a:prstGeom>
          <a:noFill/>
        </p:spPr>
        <p:txBody>
          <a:bodyPr wrap="none" rtlCol="0">
            <a:spAutoFit/>
          </a:bodyPr>
          <a:lstStyle/>
          <a:p>
            <a:pPr algn="ctr"/>
            <a:r>
              <a:rPr lang="en-US" dirty="0" smtClean="0">
                <a:solidFill>
                  <a:srgbClr val="C00000"/>
                </a:solidFill>
              </a:rPr>
              <a:t>Business-as-usual:</a:t>
            </a:r>
          </a:p>
          <a:p>
            <a:pPr algn="ctr"/>
            <a:r>
              <a:rPr lang="en-US" dirty="0" smtClean="0">
                <a:solidFill>
                  <a:srgbClr val="C00000"/>
                </a:solidFill>
              </a:rPr>
              <a:t>CO</a:t>
            </a:r>
            <a:r>
              <a:rPr lang="en-US" baseline="-25000" dirty="0" smtClean="0">
                <a:solidFill>
                  <a:srgbClr val="C00000"/>
                </a:solidFill>
              </a:rPr>
              <a:t>2 </a:t>
            </a:r>
            <a:r>
              <a:rPr lang="en-US" dirty="0" smtClean="0">
                <a:solidFill>
                  <a:srgbClr val="C00000"/>
                </a:solidFill>
              </a:rPr>
              <a:t>more than doubled</a:t>
            </a:r>
            <a:endParaRPr lang="en-US" dirty="0">
              <a:solidFill>
                <a:srgbClr val="C00000"/>
              </a:solidFill>
            </a:endParaRPr>
          </a:p>
        </p:txBody>
      </p:sp>
      <p:sp>
        <p:nvSpPr>
          <p:cNvPr id="7" name="TextBox 6"/>
          <p:cNvSpPr txBox="1"/>
          <p:nvPr/>
        </p:nvSpPr>
        <p:spPr>
          <a:xfrm>
            <a:off x="5766381" y="4065282"/>
            <a:ext cx="2441694" cy="646331"/>
          </a:xfrm>
          <a:prstGeom prst="rect">
            <a:avLst/>
          </a:prstGeom>
          <a:noFill/>
        </p:spPr>
        <p:txBody>
          <a:bodyPr wrap="none" rtlCol="0">
            <a:spAutoFit/>
          </a:bodyPr>
          <a:lstStyle/>
          <a:p>
            <a:pPr algn="ctr"/>
            <a:r>
              <a:rPr lang="en-US" dirty="0" smtClean="0">
                <a:solidFill>
                  <a:srgbClr val="00B0F0"/>
                </a:solidFill>
              </a:rPr>
              <a:t>Aggressive mitigation:</a:t>
            </a:r>
          </a:p>
          <a:p>
            <a:pPr algn="ctr"/>
            <a:r>
              <a:rPr lang="en-US" dirty="0" smtClean="0">
                <a:solidFill>
                  <a:srgbClr val="00B0F0"/>
                </a:solidFill>
              </a:rPr>
              <a:t>CO</a:t>
            </a:r>
            <a:r>
              <a:rPr lang="en-US" baseline="-25000" dirty="0" smtClean="0">
                <a:solidFill>
                  <a:srgbClr val="00B0F0"/>
                </a:solidFill>
              </a:rPr>
              <a:t>2</a:t>
            </a:r>
            <a:r>
              <a:rPr lang="en-US" dirty="0" smtClean="0">
                <a:solidFill>
                  <a:srgbClr val="00B0F0"/>
                </a:solidFill>
              </a:rPr>
              <a:t> close to today</a:t>
            </a:r>
            <a:endParaRPr lang="en-US" dirty="0">
              <a:solidFill>
                <a:srgbClr val="00B0F0"/>
              </a:solidFill>
            </a:endParaRPr>
          </a:p>
        </p:txBody>
      </p:sp>
      <p:sp>
        <p:nvSpPr>
          <p:cNvPr id="9" name="Rectangle 8"/>
          <p:cNvSpPr/>
          <p:nvPr/>
        </p:nvSpPr>
        <p:spPr>
          <a:xfrm>
            <a:off x="1711841" y="1222743"/>
            <a:ext cx="3296093" cy="179690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transition>
    <p:randomBar dir="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lstStyle/>
          <a:p>
            <a:r>
              <a:rPr lang="en-US" sz="3600" dirty="0" smtClean="0"/>
              <a:t>Surface Temperature Change: 21</a:t>
            </a:r>
            <a:r>
              <a:rPr lang="en-US" sz="3600" baseline="30000" dirty="0" smtClean="0"/>
              <a:t>st</a:t>
            </a:r>
            <a:r>
              <a:rPr lang="en-US" sz="3600" dirty="0" smtClean="0"/>
              <a:t> Century</a:t>
            </a:r>
            <a:endParaRPr lang="en-US" sz="3600" dirty="0"/>
          </a:p>
        </p:txBody>
      </p:sp>
      <p:graphicFrame>
        <p:nvGraphicFramePr>
          <p:cNvPr id="191490" name="Object 2"/>
          <p:cNvGraphicFramePr>
            <a:graphicFrameLocks noChangeAspect="1"/>
          </p:cNvGraphicFramePr>
          <p:nvPr/>
        </p:nvGraphicFramePr>
        <p:xfrm>
          <a:off x="1295400" y="838200"/>
          <a:ext cx="6781800" cy="5653910"/>
        </p:xfrm>
        <a:graphic>
          <a:graphicData uri="http://schemas.openxmlformats.org/presentationml/2006/ole">
            <p:oleObj spid="_x0000_s191490" name="Document" r:id="rId3" imgW="5956300" imgH="4965700" progId="Word.Document.12">
              <p:link updateAutomatic="1"/>
            </p:oleObj>
          </a:graphicData>
        </a:graphic>
      </p:graphicFrame>
      <p:sp>
        <p:nvSpPr>
          <p:cNvPr id="5" name="TextBox 4"/>
          <p:cNvSpPr txBox="1"/>
          <p:nvPr/>
        </p:nvSpPr>
        <p:spPr>
          <a:xfrm>
            <a:off x="1676400" y="6488668"/>
            <a:ext cx="2209800" cy="369332"/>
          </a:xfrm>
          <a:prstGeom prst="rect">
            <a:avLst/>
          </a:prstGeom>
          <a:noFill/>
        </p:spPr>
        <p:txBody>
          <a:bodyPr wrap="square" rtlCol="0">
            <a:spAutoFit/>
          </a:bodyPr>
          <a:lstStyle/>
          <a:p>
            <a:r>
              <a:rPr lang="en-US" dirty="0" smtClean="0"/>
              <a:t>2016 - 2035</a:t>
            </a:r>
            <a:endParaRPr lang="en-US" dirty="0"/>
          </a:p>
        </p:txBody>
      </p:sp>
      <p:sp>
        <p:nvSpPr>
          <p:cNvPr id="6" name="TextBox 5"/>
          <p:cNvSpPr txBox="1"/>
          <p:nvPr/>
        </p:nvSpPr>
        <p:spPr>
          <a:xfrm>
            <a:off x="5257800" y="6553200"/>
            <a:ext cx="2362200" cy="369332"/>
          </a:xfrm>
          <a:prstGeom prst="rect">
            <a:avLst/>
          </a:prstGeom>
          <a:noFill/>
        </p:spPr>
        <p:txBody>
          <a:bodyPr wrap="square" rtlCol="0">
            <a:spAutoFit/>
          </a:bodyPr>
          <a:lstStyle/>
          <a:p>
            <a:r>
              <a:rPr lang="en-US" dirty="0" smtClean="0"/>
              <a:t>2081-2100</a:t>
            </a:r>
            <a:endParaRPr lang="en-US" dirty="0"/>
          </a:p>
        </p:txBody>
      </p:sp>
      <p:sp>
        <p:nvSpPr>
          <p:cNvPr id="7" name="TextBox 6"/>
          <p:cNvSpPr txBox="1"/>
          <p:nvPr/>
        </p:nvSpPr>
        <p:spPr>
          <a:xfrm>
            <a:off x="152400" y="1371600"/>
            <a:ext cx="1143000" cy="369332"/>
          </a:xfrm>
          <a:prstGeom prst="rect">
            <a:avLst/>
          </a:prstGeom>
          <a:noFill/>
        </p:spPr>
        <p:txBody>
          <a:bodyPr wrap="square" rtlCol="0">
            <a:spAutoFit/>
          </a:bodyPr>
          <a:lstStyle/>
          <a:p>
            <a:r>
              <a:rPr lang="en-US" dirty="0" smtClean="0"/>
              <a:t>RCP 2.6</a:t>
            </a:r>
            <a:endParaRPr lang="en-US" dirty="0"/>
          </a:p>
        </p:txBody>
      </p:sp>
      <p:sp>
        <p:nvSpPr>
          <p:cNvPr id="8" name="TextBox 7"/>
          <p:cNvSpPr txBox="1"/>
          <p:nvPr/>
        </p:nvSpPr>
        <p:spPr>
          <a:xfrm>
            <a:off x="152400" y="3352800"/>
            <a:ext cx="1143000" cy="369332"/>
          </a:xfrm>
          <a:prstGeom prst="rect">
            <a:avLst/>
          </a:prstGeom>
          <a:noFill/>
        </p:spPr>
        <p:txBody>
          <a:bodyPr wrap="square" rtlCol="0">
            <a:spAutoFit/>
          </a:bodyPr>
          <a:lstStyle/>
          <a:p>
            <a:r>
              <a:rPr lang="en-US" dirty="0" smtClean="0"/>
              <a:t>RCP 4.5</a:t>
            </a:r>
            <a:endParaRPr lang="en-US" dirty="0"/>
          </a:p>
        </p:txBody>
      </p:sp>
      <p:sp>
        <p:nvSpPr>
          <p:cNvPr id="9" name="TextBox 8"/>
          <p:cNvSpPr txBox="1"/>
          <p:nvPr/>
        </p:nvSpPr>
        <p:spPr>
          <a:xfrm>
            <a:off x="152400" y="5181600"/>
            <a:ext cx="1143000" cy="369332"/>
          </a:xfrm>
          <a:prstGeom prst="rect">
            <a:avLst/>
          </a:prstGeom>
          <a:noFill/>
        </p:spPr>
        <p:txBody>
          <a:bodyPr wrap="square" rtlCol="0">
            <a:spAutoFit/>
          </a:bodyPr>
          <a:lstStyle/>
          <a:p>
            <a:r>
              <a:rPr lang="en-US" dirty="0" smtClean="0"/>
              <a:t>RCP 8.5</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ext Box 3"/>
          <p:cNvSpPr txBox="1">
            <a:spLocks noChangeArrowheads="1"/>
          </p:cNvSpPr>
          <p:nvPr/>
        </p:nvSpPr>
        <p:spPr bwMode="auto">
          <a:xfrm>
            <a:off x="0" y="-37779"/>
            <a:ext cx="8901477" cy="707886"/>
          </a:xfrm>
          <a:prstGeom prst="rect">
            <a:avLst/>
          </a:prstGeom>
          <a:noFill/>
          <a:ln w="9525">
            <a:noFill/>
            <a:miter lim="800000"/>
            <a:headEnd/>
            <a:tailEnd/>
          </a:ln>
        </p:spPr>
        <p:txBody>
          <a:bodyPr wrap="square">
            <a:spAutoFit/>
          </a:bodyPr>
          <a:lstStyle/>
          <a:p>
            <a:pPr algn="ctr"/>
            <a:r>
              <a:rPr lang="en-US" sz="4000" b="1" dirty="0" smtClean="0">
                <a:solidFill>
                  <a:srgbClr val="000099"/>
                </a:solidFill>
                <a:effectLst>
                  <a:outerShdw blurRad="38100" dist="38100" dir="2700000" algn="tl">
                    <a:srgbClr val="000000">
                      <a:alpha val="43137"/>
                    </a:srgbClr>
                  </a:outerShdw>
                </a:effectLst>
                <a:latin typeface="Cambria"/>
                <a:ea typeface="Tahoma" pitchFamily="34" charset="0"/>
                <a:cs typeface="Cambria"/>
              </a:rPr>
              <a:t>Extremes: Number of Warm Days </a:t>
            </a:r>
            <a:endParaRPr lang="en-US" sz="4000" b="1" dirty="0">
              <a:solidFill>
                <a:srgbClr val="000099"/>
              </a:solidFill>
              <a:effectLst>
                <a:outerShdw blurRad="38100" dist="38100" dir="2700000" algn="tl">
                  <a:srgbClr val="000000">
                    <a:alpha val="43137"/>
                  </a:srgbClr>
                </a:outerShdw>
              </a:effectLst>
              <a:latin typeface="Cambria"/>
              <a:ea typeface="Tahoma" pitchFamily="34" charset="0"/>
              <a:cs typeface="Cambria"/>
            </a:endParaRPr>
          </a:p>
        </p:txBody>
      </p:sp>
      <p:grpSp>
        <p:nvGrpSpPr>
          <p:cNvPr id="2" name="Group 15"/>
          <p:cNvGrpSpPr/>
          <p:nvPr/>
        </p:nvGrpSpPr>
        <p:grpSpPr>
          <a:xfrm>
            <a:off x="1143000" y="762000"/>
            <a:ext cx="6864068" cy="5554646"/>
            <a:chOff x="1441896" y="620247"/>
            <a:chExt cx="6864068" cy="5554646"/>
          </a:xfrm>
        </p:grpSpPr>
        <p:pic>
          <p:nvPicPr>
            <p:cNvPr id="7" name="Picture 6" descr="Tmax_all1 copy.jpg"/>
            <p:cNvPicPr>
              <a:picLocks noChangeAspect="1"/>
            </p:cNvPicPr>
            <p:nvPr/>
          </p:nvPicPr>
          <p:blipFill>
            <a:blip r:embed="rId2" cstate="print"/>
            <a:srcRect t="3538" b="69509"/>
            <a:stretch>
              <a:fillRect/>
            </a:stretch>
          </p:blipFill>
          <p:spPr>
            <a:xfrm>
              <a:off x="1441896" y="957434"/>
              <a:ext cx="6808490" cy="1559859"/>
            </a:xfrm>
            <a:prstGeom prst="rect">
              <a:avLst/>
            </a:prstGeom>
          </p:spPr>
        </p:pic>
        <p:pic>
          <p:nvPicPr>
            <p:cNvPr id="9" name="Picture 8" descr="Tmax_all1 copy.jpg"/>
            <p:cNvPicPr>
              <a:picLocks noChangeAspect="1"/>
            </p:cNvPicPr>
            <p:nvPr/>
          </p:nvPicPr>
          <p:blipFill>
            <a:blip r:embed="rId2" cstate="print"/>
            <a:srcRect t="62650" b="6307"/>
            <a:stretch>
              <a:fillRect/>
            </a:stretch>
          </p:blipFill>
          <p:spPr>
            <a:xfrm>
              <a:off x="1441896" y="4378366"/>
              <a:ext cx="6808490" cy="1796527"/>
            </a:xfrm>
            <a:prstGeom prst="rect">
              <a:avLst/>
            </a:prstGeom>
          </p:spPr>
        </p:pic>
        <p:pic>
          <p:nvPicPr>
            <p:cNvPr id="10" name="Picture 9" descr="Tmax_all1 copy.jpg"/>
            <p:cNvPicPr>
              <a:picLocks noChangeAspect="1"/>
            </p:cNvPicPr>
            <p:nvPr/>
          </p:nvPicPr>
          <p:blipFill>
            <a:blip r:embed="rId2" cstate="print"/>
            <a:srcRect t="33063" b="40727"/>
            <a:stretch>
              <a:fillRect/>
            </a:stretch>
          </p:blipFill>
          <p:spPr>
            <a:xfrm>
              <a:off x="1497474" y="2635621"/>
              <a:ext cx="6808490" cy="1516829"/>
            </a:xfrm>
            <a:prstGeom prst="rect">
              <a:avLst/>
            </a:prstGeom>
          </p:spPr>
        </p:pic>
        <p:sp>
          <p:nvSpPr>
            <p:cNvPr id="11" name="Text Box 3"/>
            <p:cNvSpPr txBox="1">
              <a:spLocks noChangeArrowheads="1"/>
            </p:cNvSpPr>
            <p:nvPr/>
          </p:nvSpPr>
          <p:spPr bwMode="auto">
            <a:xfrm>
              <a:off x="2238798" y="620247"/>
              <a:ext cx="2387192" cy="400110"/>
            </a:xfrm>
            <a:prstGeom prst="rect">
              <a:avLst/>
            </a:prstGeom>
            <a:noFill/>
            <a:ln w="9525">
              <a:noFill/>
              <a:miter lim="800000"/>
              <a:headEnd/>
              <a:tailEnd/>
            </a:ln>
          </p:spPr>
          <p:txBody>
            <a:bodyPr wrap="none">
              <a:spAutoFit/>
            </a:bodyPr>
            <a:lstStyle/>
            <a:p>
              <a:pPr algn="ctr"/>
              <a:r>
                <a:rPr lang="en-US" sz="2000" dirty="0" smtClean="0">
                  <a:latin typeface="Tahoma" pitchFamily="34" charset="0"/>
                  <a:ea typeface="Tahoma" pitchFamily="34" charset="0"/>
                  <a:cs typeface="Tahoma" pitchFamily="34" charset="0"/>
                </a:rPr>
                <a:t>End of 20</a:t>
              </a:r>
              <a:r>
                <a:rPr lang="en-US" sz="2000" baseline="30000" dirty="0" smtClean="0">
                  <a:latin typeface="Tahoma" pitchFamily="34" charset="0"/>
                  <a:ea typeface="Tahoma" pitchFamily="34" charset="0"/>
                  <a:cs typeface="Tahoma" pitchFamily="34" charset="0"/>
                </a:rPr>
                <a:t>th</a:t>
              </a:r>
              <a:r>
                <a:rPr lang="en-US" sz="2000" dirty="0" smtClean="0">
                  <a:latin typeface="Tahoma" pitchFamily="34" charset="0"/>
                  <a:ea typeface="Tahoma" pitchFamily="34" charset="0"/>
                  <a:cs typeface="Tahoma" pitchFamily="34" charset="0"/>
                </a:rPr>
                <a:t> Century</a:t>
              </a:r>
              <a:endParaRPr lang="en-US" sz="2000" dirty="0">
                <a:latin typeface="Tahoma" pitchFamily="34" charset="0"/>
                <a:ea typeface="Tahoma" pitchFamily="34" charset="0"/>
                <a:cs typeface="Tahoma" pitchFamily="34" charset="0"/>
              </a:endParaRPr>
            </a:p>
          </p:txBody>
        </p:sp>
        <p:sp>
          <p:nvSpPr>
            <p:cNvPr id="12" name="Text Box 3"/>
            <p:cNvSpPr txBox="1">
              <a:spLocks noChangeArrowheads="1"/>
            </p:cNvSpPr>
            <p:nvPr/>
          </p:nvSpPr>
          <p:spPr bwMode="auto">
            <a:xfrm>
              <a:off x="5659689" y="622035"/>
              <a:ext cx="2369558" cy="400110"/>
            </a:xfrm>
            <a:prstGeom prst="rect">
              <a:avLst/>
            </a:prstGeom>
            <a:noFill/>
            <a:ln w="9525">
              <a:noFill/>
              <a:miter lim="800000"/>
              <a:headEnd/>
              <a:tailEnd/>
            </a:ln>
          </p:spPr>
          <p:txBody>
            <a:bodyPr wrap="none">
              <a:spAutoFit/>
            </a:bodyPr>
            <a:lstStyle/>
            <a:p>
              <a:pPr algn="ctr"/>
              <a:r>
                <a:rPr lang="en-US" sz="2000" dirty="0" smtClean="0">
                  <a:latin typeface="Tahoma" pitchFamily="34" charset="0"/>
                  <a:ea typeface="Tahoma" pitchFamily="34" charset="0"/>
                  <a:cs typeface="Tahoma" pitchFamily="34" charset="0"/>
                </a:rPr>
                <a:t>End of 21</a:t>
              </a:r>
              <a:r>
                <a:rPr lang="en-US" sz="2000" baseline="30000" dirty="0" smtClean="0">
                  <a:latin typeface="Tahoma" pitchFamily="34" charset="0"/>
                  <a:ea typeface="Tahoma" pitchFamily="34" charset="0"/>
                  <a:cs typeface="Tahoma" pitchFamily="34" charset="0"/>
                </a:rPr>
                <a:t>st</a:t>
              </a:r>
              <a:r>
                <a:rPr lang="en-US" sz="2000" dirty="0" smtClean="0">
                  <a:latin typeface="Tahoma" pitchFamily="34" charset="0"/>
                  <a:ea typeface="Tahoma" pitchFamily="34" charset="0"/>
                  <a:cs typeface="Tahoma" pitchFamily="34" charset="0"/>
                </a:rPr>
                <a:t> Century</a:t>
              </a:r>
              <a:endParaRPr lang="en-US" sz="2000" dirty="0">
                <a:latin typeface="Tahoma" pitchFamily="34" charset="0"/>
                <a:ea typeface="Tahoma" pitchFamily="34" charset="0"/>
                <a:cs typeface="Tahoma" pitchFamily="34" charset="0"/>
              </a:endParaRPr>
            </a:p>
          </p:txBody>
        </p:sp>
        <p:sp>
          <p:nvSpPr>
            <p:cNvPr id="13" name="Text Box 3"/>
            <p:cNvSpPr txBox="1">
              <a:spLocks noChangeArrowheads="1"/>
            </p:cNvSpPr>
            <p:nvPr/>
          </p:nvSpPr>
          <p:spPr bwMode="auto">
            <a:xfrm>
              <a:off x="4628376" y="1934496"/>
              <a:ext cx="989373" cy="400110"/>
            </a:xfrm>
            <a:prstGeom prst="rect">
              <a:avLst/>
            </a:prstGeom>
            <a:noFill/>
            <a:ln w="9525">
              <a:noFill/>
              <a:miter lim="800000"/>
              <a:headEnd/>
              <a:tailEnd/>
            </a:ln>
          </p:spPr>
          <p:txBody>
            <a:bodyPr wrap="none">
              <a:spAutoFit/>
            </a:bodyPr>
            <a:lstStyle/>
            <a:p>
              <a:pPr algn="ctr"/>
              <a:r>
                <a:rPr lang="en-US" sz="2000" dirty="0" smtClean="0">
                  <a:latin typeface="Tahoma" pitchFamily="34" charset="0"/>
                  <a:ea typeface="Tahoma" pitchFamily="34" charset="0"/>
                  <a:cs typeface="Tahoma" pitchFamily="34" charset="0"/>
                </a:rPr>
                <a:t>&gt; 80ºF</a:t>
              </a:r>
              <a:endParaRPr lang="en-US" sz="2000" dirty="0">
                <a:latin typeface="Tahoma" pitchFamily="34" charset="0"/>
                <a:ea typeface="Tahoma" pitchFamily="34" charset="0"/>
                <a:cs typeface="Tahoma" pitchFamily="34" charset="0"/>
              </a:endParaRPr>
            </a:p>
          </p:txBody>
        </p:sp>
        <p:sp>
          <p:nvSpPr>
            <p:cNvPr id="14" name="Text Box 3"/>
            <p:cNvSpPr txBox="1">
              <a:spLocks noChangeArrowheads="1"/>
            </p:cNvSpPr>
            <p:nvPr/>
          </p:nvSpPr>
          <p:spPr bwMode="auto">
            <a:xfrm>
              <a:off x="4640922" y="3593016"/>
              <a:ext cx="989374" cy="400110"/>
            </a:xfrm>
            <a:prstGeom prst="rect">
              <a:avLst/>
            </a:prstGeom>
            <a:noFill/>
            <a:ln w="9525">
              <a:noFill/>
              <a:miter lim="800000"/>
              <a:headEnd/>
              <a:tailEnd/>
            </a:ln>
          </p:spPr>
          <p:txBody>
            <a:bodyPr wrap="none">
              <a:spAutoFit/>
            </a:bodyPr>
            <a:lstStyle/>
            <a:p>
              <a:pPr algn="ctr"/>
              <a:r>
                <a:rPr lang="en-US" sz="2000" dirty="0" smtClean="0">
                  <a:latin typeface="Tahoma" pitchFamily="34" charset="0"/>
                  <a:ea typeface="Tahoma" pitchFamily="34" charset="0"/>
                  <a:cs typeface="Tahoma" pitchFamily="34" charset="0"/>
                </a:rPr>
                <a:t>&gt; 90ºF</a:t>
              </a:r>
              <a:endParaRPr lang="en-US" sz="2000" dirty="0">
                <a:latin typeface="Tahoma" pitchFamily="34" charset="0"/>
                <a:ea typeface="Tahoma" pitchFamily="34" charset="0"/>
                <a:cs typeface="Tahoma" pitchFamily="34" charset="0"/>
              </a:endParaRPr>
            </a:p>
          </p:txBody>
        </p:sp>
        <p:sp>
          <p:nvSpPr>
            <p:cNvPr id="15" name="Text Box 3"/>
            <p:cNvSpPr txBox="1">
              <a:spLocks noChangeArrowheads="1"/>
            </p:cNvSpPr>
            <p:nvPr/>
          </p:nvSpPr>
          <p:spPr bwMode="auto">
            <a:xfrm>
              <a:off x="4583739" y="5283810"/>
              <a:ext cx="1128834" cy="400110"/>
            </a:xfrm>
            <a:prstGeom prst="rect">
              <a:avLst/>
            </a:prstGeom>
            <a:noFill/>
            <a:ln w="9525">
              <a:noFill/>
              <a:miter lim="800000"/>
              <a:headEnd/>
              <a:tailEnd/>
            </a:ln>
          </p:spPr>
          <p:txBody>
            <a:bodyPr wrap="none">
              <a:spAutoFit/>
            </a:bodyPr>
            <a:lstStyle/>
            <a:p>
              <a:pPr algn="ctr"/>
              <a:r>
                <a:rPr lang="en-US" sz="2000" dirty="0" smtClean="0">
                  <a:latin typeface="Tahoma" pitchFamily="34" charset="0"/>
                  <a:ea typeface="Tahoma" pitchFamily="34" charset="0"/>
                  <a:cs typeface="Tahoma" pitchFamily="34" charset="0"/>
                </a:rPr>
                <a:t>&gt; 100ºF</a:t>
              </a:r>
              <a:endParaRPr lang="en-US" sz="2000" dirty="0">
                <a:latin typeface="Tahoma" pitchFamily="34" charset="0"/>
                <a:ea typeface="Tahoma" pitchFamily="34" charset="0"/>
                <a:cs typeface="Tahoma" pitchFamily="34" charset="0"/>
              </a:endParaRPr>
            </a:p>
          </p:txBody>
        </p:sp>
      </p:gr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a:defRPr/>
            </a:pPr>
            <a:r>
              <a:rPr lang="en-US" b="1" dirty="0" smtClean="0">
                <a:latin typeface="Century Gothic" pitchFamily="-111" charset="0"/>
                <a:ea typeface="ＭＳ Ｐゴシック" pitchFamily="-111" charset="-128"/>
              </a:rPr>
              <a:t>One of Many Examples</a:t>
            </a:r>
          </a:p>
        </p:txBody>
      </p:sp>
      <p:sp>
        <p:nvSpPr>
          <p:cNvPr id="25603" name="Content Placeholder 2"/>
          <p:cNvSpPr>
            <a:spLocks noGrp="1"/>
          </p:cNvSpPr>
          <p:nvPr>
            <p:ph idx="1"/>
          </p:nvPr>
        </p:nvSpPr>
        <p:spPr>
          <a:xfrm>
            <a:off x="457200" y="1752600"/>
            <a:ext cx="8382000" cy="3276600"/>
          </a:xfrm>
        </p:spPr>
        <p:txBody>
          <a:bodyPr/>
          <a:lstStyle/>
          <a:p>
            <a:pPr>
              <a:buFont typeface="Wingdings" pitchFamily="-111" charset="2"/>
              <a:buNone/>
              <a:defRPr/>
            </a:pPr>
            <a:r>
              <a:rPr lang="en-US" sz="3600" b="1" dirty="0" smtClean="0">
                <a:latin typeface="Times New Roman" pitchFamily="-111" charset="0"/>
                <a:ea typeface="Courier New" pitchFamily="-111" charset="0"/>
                <a:cs typeface="Times New Roman" pitchFamily="-111" charset="0"/>
              </a:rPr>
              <a:t>May 2009</a:t>
            </a:r>
          </a:p>
          <a:p>
            <a:pPr>
              <a:buFont typeface="Wingdings" pitchFamily="-111" charset="2"/>
              <a:buNone/>
              <a:defRPr/>
            </a:pPr>
            <a:r>
              <a:rPr lang="en-US" sz="3600" b="1" dirty="0" smtClean="0">
                <a:latin typeface="Times New Roman" pitchFamily="-111" charset="0"/>
                <a:ea typeface="Courier New" pitchFamily="-111" charset="0"/>
                <a:cs typeface="Times New Roman" pitchFamily="-111" charset="0"/>
              </a:rPr>
              <a:t>National Academies of Sciences from the </a:t>
            </a:r>
          </a:p>
          <a:p>
            <a:pPr>
              <a:spcBef>
                <a:spcPct val="0"/>
              </a:spcBef>
              <a:buFont typeface="Wingdings" pitchFamily="-111" charset="2"/>
              <a:buNone/>
              <a:defRPr/>
            </a:pPr>
            <a:r>
              <a:rPr lang="en-US" sz="3600" b="1" dirty="0" smtClean="0">
                <a:latin typeface="Times New Roman" pitchFamily="-111" charset="0"/>
                <a:ea typeface="Courier New" pitchFamily="-111" charset="0"/>
                <a:cs typeface="Times New Roman" pitchFamily="-111" charset="0"/>
              </a:rPr>
              <a:t>G8 + 5 other countries</a:t>
            </a:r>
          </a:p>
          <a:p>
            <a:pPr>
              <a:buFont typeface="Wingdings" pitchFamily="-111" charset="2"/>
              <a:buNone/>
              <a:defRPr/>
            </a:pPr>
            <a:r>
              <a:rPr lang="en-US" sz="3600" b="1" dirty="0" smtClean="0">
                <a:latin typeface="Times New Roman" pitchFamily="-111" charset="0"/>
                <a:ea typeface="Courier New" pitchFamily="-111" charset="0"/>
                <a:cs typeface="Times New Roman" pitchFamily="-111" charset="0"/>
              </a:rPr>
              <a:t>“</a:t>
            </a:r>
            <a:r>
              <a:rPr lang="en-US" sz="3600" b="1" i="1" dirty="0" smtClean="0">
                <a:latin typeface="Times New Roman" pitchFamily="-111" charset="0"/>
                <a:ea typeface="Courier New" pitchFamily="-111" charset="0"/>
                <a:cs typeface="Times New Roman" pitchFamily="-111" charset="0"/>
              </a:rPr>
              <a:t>The need for urgent action to address climate change is now indisputable.</a:t>
            </a:r>
            <a:r>
              <a:rPr lang="en-US" sz="3600" b="1" dirty="0" smtClean="0">
                <a:latin typeface="Times New Roman" pitchFamily="-111" charset="0"/>
                <a:ea typeface="Courier New" pitchFamily="-111" charset="0"/>
                <a:cs typeface="Times New Roman" pitchFamily="-111" charset="0"/>
              </a:rPr>
              <a:t>”</a:t>
            </a:r>
            <a:endParaRPr lang="en-US" sz="3600" dirty="0">
              <a:ea typeface="ＭＳ Ｐゴシック" pitchFamily="-111" charset="-128"/>
              <a:cs typeface="ＭＳ Ｐゴシック" pitchFamily="-111" charset="-128"/>
            </a:endParaRPr>
          </a:p>
        </p:txBody>
      </p:sp>
      <p:sp>
        <p:nvSpPr>
          <p:cNvPr id="4" name="TextBox 3"/>
          <p:cNvSpPr txBox="1"/>
          <p:nvPr/>
        </p:nvSpPr>
        <p:spPr>
          <a:xfrm>
            <a:off x="381000" y="5715000"/>
            <a:ext cx="8534400" cy="830997"/>
          </a:xfrm>
          <a:prstGeom prst="rect">
            <a:avLst/>
          </a:prstGeom>
          <a:noFill/>
        </p:spPr>
        <p:txBody>
          <a:bodyPr wrap="square" rtlCol="0">
            <a:spAutoFit/>
          </a:bodyPr>
          <a:lstStyle/>
          <a:p>
            <a:r>
              <a:rPr lang="en-US" sz="2400" dirty="0" smtClean="0">
                <a:solidFill>
                  <a:srgbClr val="FF6600"/>
                </a:solidFill>
              </a:rPr>
              <a:t>United States, France, Germany, Italy, Japan, UK, Canada, Russia, plus Brazil, China, India, Mexico, South Africa </a:t>
            </a:r>
            <a:endParaRPr lang="en-US" sz="2400" dirty="0">
              <a:solidFill>
                <a:srgbClr val="FF66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0"/>
            <a:ext cx="7772400" cy="3962400"/>
          </a:xfrm>
        </p:spPr>
        <p:txBody>
          <a:bodyPr/>
          <a:lstStyle/>
          <a:p>
            <a:pPr>
              <a:defRPr/>
            </a:pPr>
            <a:r>
              <a:rPr lang="en-US" sz="5400" dirty="0" smtClean="0"/>
              <a:t>Computational Challenges: </a:t>
            </a:r>
            <a:br>
              <a:rPr lang="en-US" sz="5400" dirty="0" smtClean="0"/>
            </a:br>
            <a:r>
              <a:rPr lang="en-US" sz="5400" dirty="0" smtClean="0"/>
              <a:t>Increasing </a:t>
            </a:r>
            <a:r>
              <a:rPr lang="en-US" sz="5400" dirty="0" smtClean="0"/>
              <a:t>Model Complexity</a:t>
            </a:r>
            <a:endParaRPr lang="en-US" sz="54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600200"/>
          </a:xfrm>
        </p:spPr>
        <p:txBody>
          <a:bodyPr/>
          <a:lstStyle/>
          <a:p>
            <a:pPr>
              <a:defRPr/>
            </a:pPr>
            <a:r>
              <a:rPr lang="en-US" sz="2800" dirty="0" smtClean="0"/>
              <a:t>CESM1: Seamless End-to-End Cycle of Model Development, Integration and Prediction with </a:t>
            </a:r>
            <a:br>
              <a:rPr lang="en-US" sz="2800" dirty="0" smtClean="0"/>
            </a:br>
            <a:r>
              <a:rPr lang="en-US" sz="2800" dirty="0" smtClean="0"/>
              <a:t>One Unified Model Code Base </a:t>
            </a:r>
            <a:endParaRPr lang="en-US" sz="2800" dirty="0"/>
          </a:p>
        </p:txBody>
      </p:sp>
      <p:pic>
        <p:nvPicPr>
          <p:cNvPr id="20483" name="Picture 5" descr="Picture 1.png"/>
          <p:cNvPicPr>
            <a:picLocks noChangeAspect="1"/>
          </p:cNvPicPr>
          <p:nvPr/>
        </p:nvPicPr>
        <p:blipFill>
          <a:blip r:embed="rId3"/>
          <a:srcRect/>
          <a:stretch>
            <a:fillRect/>
          </a:stretch>
        </p:blipFill>
        <p:spPr bwMode="auto">
          <a:xfrm>
            <a:off x="64938" y="1828800"/>
            <a:ext cx="9007774"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a:xfrm>
            <a:off x="0" y="76200"/>
            <a:ext cx="9144000" cy="838200"/>
          </a:xfrm>
        </p:spPr>
        <p:txBody>
          <a:bodyPr/>
          <a:lstStyle/>
          <a:p>
            <a:pPr>
              <a:defRPr/>
            </a:pPr>
            <a:r>
              <a:rPr lang="en-US" b="1" dirty="0" smtClean="0">
                <a:ea typeface="Chalkboard" charset="0"/>
              </a:rPr>
              <a:t>The Complexity of a Climate Model</a:t>
            </a:r>
            <a:endParaRPr lang="en-US" b="1" dirty="0">
              <a:ea typeface="Chalkboard" charset="0"/>
            </a:endParaRPr>
          </a:p>
        </p:txBody>
      </p:sp>
      <p:sp>
        <p:nvSpPr>
          <p:cNvPr id="1543171" name="Rectangle 3"/>
          <p:cNvSpPr>
            <a:spLocks noGrp="1" noChangeArrowheads="1"/>
          </p:cNvSpPr>
          <p:nvPr>
            <p:ph type="body" idx="1"/>
          </p:nvPr>
        </p:nvSpPr>
        <p:spPr>
          <a:xfrm>
            <a:off x="685800" y="990600"/>
            <a:ext cx="7772400" cy="5638800"/>
          </a:xfrm>
        </p:spPr>
        <p:txBody>
          <a:bodyPr/>
          <a:lstStyle/>
          <a:p>
            <a:pPr>
              <a:lnSpc>
                <a:spcPct val="90000"/>
              </a:lnSpc>
            </a:pPr>
            <a:r>
              <a:rPr lang="en-US" sz="2800" dirty="0" smtClean="0">
                <a:latin typeface="Chalkboard" pitchFamily="-112" charset="0"/>
                <a:ea typeface="Chalkboard" pitchFamily="-112" charset="0"/>
                <a:cs typeface="Chalkboard" pitchFamily="-112" charset="0"/>
              </a:rPr>
              <a:t>More components and new physics</a:t>
            </a:r>
          </a:p>
          <a:p>
            <a:pPr lvl="1">
              <a:lnSpc>
                <a:spcPct val="90000"/>
              </a:lnSpc>
              <a:buFont typeface="Wingdings" charset="2"/>
              <a:buChar char="Ø"/>
            </a:pPr>
            <a:r>
              <a:rPr lang="en-US" sz="2400" dirty="0" smtClean="0">
                <a:solidFill>
                  <a:srgbClr val="800000"/>
                </a:solidFill>
                <a:latin typeface="Chalkboard" pitchFamily="-112" charset="0"/>
                <a:ea typeface="Chalkboard" pitchFamily="-112" charset="0"/>
                <a:cs typeface="Chalkboard" pitchFamily="-112" charset="0"/>
              </a:rPr>
              <a:t>5 geophysical component models </a:t>
            </a:r>
            <a:r>
              <a:rPr lang="en-US" sz="2400" i="1" dirty="0" smtClean="0">
                <a:solidFill>
                  <a:srgbClr val="800000"/>
                </a:solidFill>
                <a:latin typeface="Chalkboard" pitchFamily="-112" charset="0"/>
                <a:ea typeface="Chalkboard" pitchFamily="-112" charset="0"/>
                <a:cs typeface="Chalkboard" pitchFamily="-112" charset="0"/>
              </a:rPr>
              <a:t>on different grids </a:t>
            </a:r>
            <a:r>
              <a:rPr lang="en-US" sz="2400" dirty="0" smtClean="0">
                <a:solidFill>
                  <a:srgbClr val="800000"/>
                </a:solidFill>
                <a:latin typeface="Chalkboard" pitchFamily="-112" charset="0"/>
                <a:ea typeface="Chalkboard" pitchFamily="-112" charset="0"/>
                <a:cs typeface="Chalkboard" pitchFamily="-112" charset="0"/>
              </a:rPr>
              <a:t>that exchange </a:t>
            </a:r>
            <a:r>
              <a:rPr lang="en-US" sz="2400" i="1" dirty="0" smtClean="0">
                <a:solidFill>
                  <a:srgbClr val="800000"/>
                </a:solidFill>
                <a:latin typeface="Chalkboard" pitchFamily="-112" charset="0"/>
                <a:ea typeface="Chalkboard" pitchFamily="-112" charset="0"/>
                <a:cs typeface="Chalkboard" pitchFamily="-112" charset="0"/>
              </a:rPr>
              <a:t>boundary data</a:t>
            </a:r>
            <a:r>
              <a:rPr lang="en-US" sz="2400" dirty="0" smtClean="0">
                <a:solidFill>
                  <a:srgbClr val="800000"/>
                </a:solidFill>
                <a:latin typeface="Chalkboard" pitchFamily="-112" charset="0"/>
                <a:ea typeface="Chalkboard" pitchFamily="-112" charset="0"/>
                <a:cs typeface="Chalkboard" pitchFamily="-112" charset="0"/>
              </a:rPr>
              <a:t> </a:t>
            </a:r>
            <a:r>
              <a:rPr lang="en-US" sz="2400" b="1" i="1" dirty="0" smtClean="0">
                <a:solidFill>
                  <a:srgbClr val="800000"/>
                </a:solidFill>
                <a:latin typeface="Chalkboard" pitchFamily="-112" charset="0"/>
                <a:ea typeface="Chalkboard" pitchFamily="-112" charset="0"/>
                <a:cs typeface="Chalkboard" pitchFamily="-112" charset="0"/>
              </a:rPr>
              <a:t>only </a:t>
            </a:r>
            <a:r>
              <a:rPr lang="en-US" sz="2400" dirty="0" smtClean="0">
                <a:solidFill>
                  <a:srgbClr val="800000"/>
                </a:solidFill>
                <a:latin typeface="Chalkboard" pitchFamily="-112" charset="0"/>
                <a:ea typeface="Chalkboard" pitchFamily="-112" charset="0"/>
                <a:cs typeface="Chalkboard" pitchFamily="-112" charset="0"/>
              </a:rPr>
              <a:t>via communication with a coupler</a:t>
            </a:r>
          </a:p>
          <a:p>
            <a:pPr lvl="1">
              <a:lnSpc>
                <a:spcPct val="90000"/>
              </a:lnSpc>
              <a:buFont typeface="Wingdings" charset="2"/>
              <a:buChar char="Ø"/>
            </a:pPr>
            <a:r>
              <a:rPr lang="en-US" sz="2400" dirty="0" smtClean="0">
                <a:solidFill>
                  <a:srgbClr val="000090"/>
                </a:solidFill>
                <a:latin typeface="Chalkboard" pitchFamily="-112" charset="0"/>
                <a:ea typeface="Chalkboard" pitchFamily="-112" charset="0"/>
                <a:cs typeface="Chalkboard" pitchFamily="-112" charset="0"/>
              </a:rPr>
              <a:t>New physics =&gt; larger number of fields exchanged more frequently between components</a:t>
            </a:r>
          </a:p>
          <a:p>
            <a:pPr>
              <a:lnSpc>
                <a:spcPct val="90000"/>
              </a:lnSpc>
            </a:pPr>
            <a:r>
              <a:rPr lang="en-US" sz="2800" dirty="0" smtClean="0">
                <a:latin typeface="Chalkboard" pitchFamily="-112" charset="0"/>
                <a:ea typeface="Chalkboard" pitchFamily="-112" charset="0"/>
                <a:cs typeface="Chalkboard" pitchFamily="-112" charset="0"/>
              </a:rPr>
              <a:t>Larger code base</a:t>
            </a:r>
          </a:p>
          <a:p>
            <a:pPr lvl="1">
              <a:lnSpc>
                <a:spcPct val="90000"/>
              </a:lnSpc>
              <a:buFont typeface="Wingdings" charset="2"/>
              <a:buChar char="Ø"/>
            </a:pPr>
            <a:r>
              <a:rPr lang="en-US" sz="2400" dirty="0" smtClean="0">
                <a:solidFill>
                  <a:srgbClr val="000090"/>
                </a:solidFill>
                <a:latin typeface="Chalkboard" pitchFamily="-112" charset="0"/>
                <a:ea typeface="Chalkboard" pitchFamily="-112" charset="0"/>
                <a:cs typeface="Chalkboard" pitchFamily="-112" charset="0"/>
              </a:rPr>
              <a:t>≈1.2 M lines of code (≈330K for CCSM3)</a:t>
            </a:r>
          </a:p>
          <a:p>
            <a:pPr lvl="1">
              <a:lnSpc>
                <a:spcPct val="90000"/>
              </a:lnSpc>
              <a:buFont typeface="Wingdings" charset="2"/>
              <a:buChar char="Ø"/>
            </a:pPr>
            <a:r>
              <a:rPr lang="en-US" sz="2400" dirty="0" smtClean="0">
                <a:solidFill>
                  <a:srgbClr val="000090"/>
                </a:solidFill>
                <a:latin typeface="Chalkboard" pitchFamily="-112" charset="0"/>
                <a:ea typeface="Chalkboard" pitchFamily="-112" charset="0"/>
                <a:cs typeface="Chalkboard" pitchFamily="-112" charset="0"/>
              </a:rPr>
              <a:t>Fortran 90 (mostly), developed over 20+ years</a:t>
            </a:r>
          </a:p>
          <a:p>
            <a:pPr lvl="1">
              <a:lnSpc>
                <a:spcPct val="90000"/>
              </a:lnSpc>
              <a:buFont typeface="Wingdings" charset="2"/>
              <a:buChar char="Ø"/>
            </a:pPr>
            <a:r>
              <a:rPr lang="en-US" sz="2400" dirty="0" smtClean="0">
                <a:solidFill>
                  <a:srgbClr val="000090"/>
                </a:solidFill>
                <a:latin typeface="Chalkboard" pitchFamily="-112" charset="0"/>
                <a:ea typeface="Chalkboard" pitchFamily="-112" charset="0"/>
                <a:cs typeface="Chalkboard" pitchFamily="-112" charset="0"/>
              </a:rPr>
              <a:t>200-300K lines are critically important</a:t>
            </a:r>
          </a:p>
          <a:p>
            <a:pPr>
              <a:lnSpc>
                <a:spcPct val="90000"/>
              </a:lnSpc>
            </a:pPr>
            <a:r>
              <a:rPr lang="en-US" sz="2800" dirty="0" smtClean="0">
                <a:latin typeface="Chalkboard" pitchFamily="-112" charset="0"/>
                <a:ea typeface="Chalkboard" pitchFamily="-112" charset="0"/>
                <a:cs typeface="Chalkboard" pitchFamily="-112" charset="0"/>
              </a:rPr>
              <a:t>Increased critical collaborations</a:t>
            </a:r>
          </a:p>
          <a:p>
            <a:pPr lvl="1">
              <a:lnSpc>
                <a:spcPct val="90000"/>
              </a:lnSpc>
              <a:buFont typeface="Wingdings" charset="2"/>
              <a:buChar char="Ø"/>
            </a:pPr>
            <a:r>
              <a:rPr lang="en-US" sz="2400" dirty="0" smtClean="0">
                <a:solidFill>
                  <a:srgbClr val="000090"/>
                </a:solidFill>
                <a:latin typeface="Chalkboard" pitchFamily="-112" charset="0"/>
                <a:ea typeface="Chalkboard" pitchFamily="-112" charset="0"/>
                <a:cs typeface="Chalkboard" pitchFamily="-112" charset="0"/>
              </a:rPr>
              <a:t>DOE/</a:t>
            </a:r>
            <a:r>
              <a:rPr lang="en-US" sz="2400" dirty="0" err="1" smtClean="0">
                <a:solidFill>
                  <a:srgbClr val="000090"/>
                </a:solidFill>
                <a:latin typeface="Chalkboard" pitchFamily="-112" charset="0"/>
                <a:ea typeface="Chalkboard" pitchFamily="-112" charset="0"/>
                <a:cs typeface="Chalkboard" pitchFamily="-112" charset="0"/>
              </a:rPr>
              <a:t>SciDAC</a:t>
            </a:r>
            <a:r>
              <a:rPr lang="en-US" sz="2400" dirty="0" smtClean="0">
                <a:solidFill>
                  <a:srgbClr val="000090"/>
                </a:solidFill>
                <a:latin typeface="Chalkboard" pitchFamily="-112" charset="0"/>
                <a:ea typeface="Chalkboard" pitchFamily="-112" charset="0"/>
                <a:cs typeface="Chalkboard" pitchFamily="-112" charset="0"/>
              </a:rPr>
              <a:t>, University Community, CISL, NSF (</a:t>
            </a:r>
            <a:r>
              <a:rPr lang="en-US" sz="2400" dirty="0" err="1" smtClean="0">
                <a:solidFill>
                  <a:srgbClr val="000090"/>
                </a:solidFill>
                <a:latin typeface="Chalkboard" pitchFamily="-112" charset="0"/>
                <a:ea typeface="Chalkboard" pitchFamily="-112" charset="0"/>
                <a:cs typeface="Chalkboard" pitchFamily="-112" charset="0"/>
              </a:rPr>
              <a:t>PetaApps</a:t>
            </a:r>
            <a:r>
              <a:rPr lang="en-US" sz="2400" dirty="0" smtClean="0">
                <a:solidFill>
                  <a:srgbClr val="000090"/>
                </a:solidFill>
                <a:latin typeface="Chalkboard" pitchFamily="-112" charset="0"/>
                <a:ea typeface="Chalkboard" pitchFamily="-112" charset="0"/>
                <a:cs typeface="Chalkboard" pitchFamily="-112" charset="0"/>
              </a:rPr>
              <a:t>), ESMF&gt; </a:t>
            </a:r>
          </a:p>
          <a:p>
            <a:pPr lvl="1">
              <a:lnSpc>
                <a:spcPct val="90000"/>
              </a:lnSpc>
              <a:buFont typeface="Wingdings" charset="2"/>
              <a:buChar char="Ø"/>
            </a:pPr>
            <a:r>
              <a:rPr lang="en-US" sz="2400" dirty="0" smtClean="0">
                <a:solidFill>
                  <a:srgbClr val="000090"/>
                </a:solidFill>
                <a:latin typeface="Chalkboard" pitchFamily="-112" charset="0"/>
                <a:ea typeface="Chalkboard" pitchFamily="-112" charset="0"/>
                <a:cs typeface="Chalkboard" pitchFamily="-112" charset="0"/>
              </a:rPr>
              <a:t>830 downloads of CESM1</a:t>
            </a:r>
          </a:p>
          <a:p>
            <a:pPr lvl="1">
              <a:lnSpc>
                <a:spcPct val="90000"/>
              </a:lnSpc>
            </a:pPr>
            <a:endParaRPr lang="en-US" sz="2400" dirty="0" smtClean="0">
              <a:solidFill>
                <a:srgbClr val="000090"/>
              </a:solidFill>
              <a:latin typeface="Chalkboard" pitchFamily="-112" charset="0"/>
              <a:ea typeface="Chalkboard" pitchFamily="-112" charset="0"/>
              <a:cs typeface="Chalkboard" pitchFamily="-112" charset="0"/>
            </a:endParaRPr>
          </a:p>
          <a:p>
            <a:pPr lvl="1">
              <a:lnSpc>
                <a:spcPct val="90000"/>
              </a:lnSpc>
              <a:buFontTx/>
              <a:buNone/>
            </a:pPr>
            <a:endParaRPr lang="en-US" sz="2400" dirty="0" smtClean="0">
              <a:latin typeface="Chalkboard" pitchFamily="-112" charset="0"/>
              <a:ea typeface="ＭＳ Ｐゴシック" pitchFamily="-112" charset="-128"/>
              <a:cs typeface="Chalkboard" pitchFamily="-112"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838200"/>
          </a:xfrm>
        </p:spPr>
        <p:txBody>
          <a:bodyPr/>
          <a:lstStyle/>
          <a:p>
            <a:pPr>
              <a:defRPr/>
            </a:pPr>
            <a:r>
              <a:rPr lang="en-US" dirty="0" smtClean="0"/>
              <a:t>Model Resolution Complexity</a:t>
            </a:r>
            <a:endParaRPr lang="en-US" dirty="0"/>
          </a:p>
        </p:txBody>
      </p:sp>
      <p:sp>
        <p:nvSpPr>
          <p:cNvPr id="24579" name="Content Placeholder 2"/>
          <p:cNvSpPr>
            <a:spLocks noGrp="1"/>
          </p:cNvSpPr>
          <p:nvPr>
            <p:ph idx="1"/>
          </p:nvPr>
        </p:nvSpPr>
        <p:spPr>
          <a:xfrm>
            <a:off x="457200" y="1143000"/>
            <a:ext cx="8458200" cy="5715000"/>
          </a:xfrm>
        </p:spPr>
        <p:txBody>
          <a:bodyPr/>
          <a:lstStyle/>
          <a:p>
            <a:r>
              <a:rPr lang="en-US" sz="2800" dirty="0" smtClean="0">
                <a:latin typeface="Chalkboard" pitchFamily="-112" charset="0"/>
                <a:ea typeface="Chalkboard" pitchFamily="-112" charset="0"/>
                <a:cs typeface="Chalkboard" pitchFamily="-112" charset="0"/>
              </a:rPr>
              <a:t>Ocean and Sea-Ice must run on same grid</a:t>
            </a:r>
          </a:p>
          <a:p>
            <a:pPr lvl="1"/>
            <a:r>
              <a:rPr lang="en-US" dirty="0" smtClean="0">
                <a:latin typeface="Chalkboard" pitchFamily="-112" charset="0"/>
                <a:ea typeface="Chalkboard" pitchFamily="-112" charset="0"/>
                <a:cs typeface="Chalkboard" pitchFamily="-112" charset="0"/>
              </a:rPr>
              <a:t>displaced pole, </a:t>
            </a:r>
            <a:r>
              <a:rPr lang="en-US" dirty="0" err="1" smtClean="0">
                <a:latin typeface="Chalkboard" pitchFamily="-112" charset="0"/>
                <a:ea typeface="Chalkboard" pitchFamily="-112" charset="0"/>
                <a:cs typeface="Chalkboard" pitchFamily="-112" charset="0"/>
              </a:rPr>
              <a:t>tripole</a:t>
            </a:r>
            <a:endParaRPr lang="en-US" dirty="0" smtClean="0">
              <a:latin typeface="Chalkboard" pitchFamily="-112" charset="0"/>
              <a:ea typeface="Chalkboard" pitchFamily="-112" charset="0"/>
              <a:cs typeface="Chalkboard" pitchFamily="-112" charset="0"/>
            </a:endParaRPr>
          </a:p>
          <a:p>
            <a:r>
              <a:rPr lang="en-US" sz="2800" dirty="0" smtClean="0">
                <a:latin typeface="Chalkboard" pitchFamily="-112" charset="0"/>
                <a:ea typeface="Chalkboard" pitchFamily="-112" charset="0"/>
                <a:cs typeface="Chalkboard" pitchFamily="-112" charset="0"/>
              </a:rPr>
              <a:t>Atmosphere and Land </a:t>
            </a:r>
            <a:r>
              <a:rPr lang="en-US" sz="2800" i="1" dirty="0" smtClean="0">
                <a:latin typeface="Chalkboard" pitchFamily="-112" charset="0"/>
                <a:ea typeface="Chalkboard" pitchFamily="-112" charset="0"/>
                <a:cs typeface="Chalkboard" pitchFamily="-112" charset="0"/>
              </a:rPr>
              <a:t>can now </a:t>
            </a:r>
            <a:r>
              <a:rPr lang="en-US" sz="2800" dirty="0" smtClean="0">
                <a:latin typeface="Chalkboard" pitchFamily="-112" charset="0"/>
                <a:ea typeface="Chalkboard" pitchFamily="-112" charset="0"/>
                <a:cs typeface="Chalkboard" pitchFamily="-112" charset="0"/>
              </a:rPr>
              <a:t>run on different grids </a:t>
            </a:r>
          </a:p>
          <a:p>
            <a:pPr lvl="1"/>
            <a:r>
              <a:rPr lang="en-US" dirty="0" smtClean="0">
                <a:latin typeface="Chalkboard" pitchFamily="-112" charset="0"/>
                <a:ea typeface="Chalkboard" pitchFamily="-112" charset="0"/>
                <a:cs typeface="Chalkboard" pitchFamily="-112" charset="0"/>
              </a:rPr>
              <a:t>lat/</a:t>
            </a:r>
            <a:r>
              <a:rPr lang="en-US" dirty="0" err="1" smtClean="0">
                <a:latin typeface="Chalkboard" pitchFamily="-112" charset="0"/>
                <a:ea typeface="Chalkboard" pitchFamily="-112" charset="0"/>
                <a:cs typeface="Chalkboard" pitchFamily="-112" charset="0"/>
              </a:rPr>
              <a:t>lon</a:t>
            </a:r>
            <a:r>
              <a:rPr lang="en-US" dirty="0" smtClean="0">
                <a:latin typeface="Chalkboard" pitchFamily="-112" charset="0"/>
                <a:ea typeface="Chalkboard" pitchFamily="-112" charset="0"/>
                <a:cs typeface="Chalkboard" pitchFamily="-112" charset="0"/>
              </a:rPr>
              <a:t>, cubed sphere, new </a:t>
            </a:r>
            <a:r>
              <a:rPr lang="en-US" dirty="0" err="1" smtClean="0">
                <a:latin typeface="Chalkboard" pitchFamily="-112" charset="0"/>
                <a:ea typeface="Chalkboard" pitchFamily="-112" charset="0"/>
                <a:cs typeface="Chalkboard" pitchFamily="-112" charset="0"/>
              </a:rPr>
              <a:t>icosahedral</a:t>
            </a:r>
            <a:endParaRPr lang="en-US" dirty="0" smtClean="0">
              <a:latin typeface="Chalkboard" pitchFamily="-112" charset="0"/>
              <a:ea typeface="Chalkboard" pitchFamily="-112" charset="0"/>
              <a:cs typeface="Chalkboard" pitchFamily="-112" charset="0"/>
            </a:endParaRPr>
          </a:p>
          <a:p>
            <a:r>
              <a:rPr lang="en-US" sz="2800" dirty="0" smtClean="0">
                <a:latin typeface="Chalkboard" pitchFamily="-112" charset="0"/>
                <a:ea typeface="Chalkboard" pitchFamily="-112" charset="0"/>
                <a:cs typeface="Chalkboard" pitchFamily="-112" charset="0"/>
              </a:rPr>
              <a:t>Globally grids span low resolution (3 degree) to ultra-high (0.125</a:t>
            </a:r>
            <a:r>
              <a:rPr lang="en-US" sz="2800" dirty="0" smtClean="0">
                <a:latin typeface="Chalkboard" pitchFamily="-112" charset="0"/>
                <a:ea typeface="Chalkboard" pitchFamily="-112" charset="0"/>
                <a:cs typeface="Chalkboard" pitchFamily="-112" charset="0"/>
                <a:sym typeface="Symbol" pitchFamily="-112" charset="2"/>
              </a:rPr>
              <a:t></a:t>
            </a:r>
            <a:r>
              <a:rPr lang="en-US" sz="2800" dirty="0" smtClean="0">
                <a:latin typeface="Chalkboard" pitchFamily="-112" charset="0"/>
                <a:ea typeface="Chalkboard" pitchFamily="-112" charset="0"/>
                <a:cs typeface="Chalkboard" pitchFamily="-112" charset="0"/>
              </a:rPr>
              <a:t> ATM and  0.1</a:t>
            </a:r>
            <a:r>
              <a:rPr lang="en-US" sz="2800" dirty="0" smtClean="0">
                <a:latin typeface="Chalkboard" pitchFamily="-112" charset="0"/>
                <a:ea typeface="Chalkboard" pitchFamily="-112" charset="0"/>
                <a:cs typeface="Chalkboard" pitchFamily="-112" charset="0"/>
                <a:sym typeface="Symbol" pitchFamily="-112" charset="2"/>
              </a:rPr>
              <a:t></a:t>
            </a:r>
            <a:r>
              <a:rPr lang="en-US" sz="2800" dirty="0" smtClean="0">
                <a:latin typeface="Chalkboard" pitchFamily="-112" charset="0"/>
                <a:ea typeface="Chalkboard" pitchFamily="-112" charset="0"/>
                <a:cs typeface="Chalkboard" pitchFamily="-112" charset="0"/>
              </a:rPr>
              <a:t> OCN/ICE)</a:t>
            </a:r>
          </a:p>
          <a:p>
            <a:r>
              <a:rPr lang="en-US" sz="2800" dirty="0" smtClean="0">
                <a:solidFill>
                  <a:srgbClr val="000000"/>
                </a:solidFill>
                <a:latin typeface="Chalkboard" pitchFamily="-112" charset="0"/>
                <a:ea typeface="Chalkboard" pitchFamily="-112" charset="0"/>
                <a:cs typeface="Chalkboard" pitchFamily="-112" charset="0"/>
              </a:rPr>
              <a:t>Past grids were global and logically rectangular – now have  regional, cubed sphere, </a:t>
            </a:r>
            <a:r>
              <a:rPr lang="en-US" sz="2800" dirty="0" err="1" smtClean="0">
                <a:solidFill>
                  <a:srgbClr val="000000"/>
                </a:solidFill>
                <a:latin typeface="Chalkboard" pitchFamily="-112" charset="0"/>
                <a:ea typeface="Chalkboard" pitchFamily="-112" charset="0"/>
                <a:cs typeface="Chalkboard" pitchFamily="-112" charset="0"/>
              </a:rPr>
              <a:t>icosahedral</a:t>
            </a:r>
            <a:r>
              <a:rPr lang="en-US" sz="2800" dirty="0" smtClean="0">
                <a:solidFill>
                  <a:srgbClr val="000000"/>
                </a:solidFill>
                <a:latin typeface="Chalkboard" pitchFamily="-112" charset="0"/>
                <a:ea typeface="Chalkboard" pitchFamily="-112" charset="0"/>
                <a:cs typeface="Chalkboard" pitchFamily="-112" charset="0"/>
              </a:rPr>
              <a:t> - moving to regionally refined </a:t>
            </a:r>
          </a:p>
          <a:p>
            <a:pPr lvl="1"/>
            <a:r>
              <a:rPr lang="en-US" i="1" dirty="0" err="1" smtClean="0">
                <a:solidFill>
                  <a:srgbClr val="000000"/>
                </a:solidFill>
                <a:latin typeface="Chalkboard" pitchFamily="-112" charset="0"/>
                <a:ea typeface="Chalkboard" pitchFamily="-112" charset="0"/>
                <a:cs typeface="Chalkboard" pitchFamily="-112" charset="0"/>
              </a:rPr>
              <a:t>Regridding</a:t>
            </a:r>
            <a:r>
              <a:rPr lang="en-US" i="1" dirty="0" smtClean="0">
                <a:solidFill>
                  <a:srgbClr val="000000"/>
                </a:solidFill>
                <a:latin typeface="Chalkboard" pitchFamily="-112" charset="0"/>
                <a:ea typeface="Chalkboard" pitchFamily="-112" charset="0"/>
                <a:cs typeface="Chalkboard" pitchFamily="-112" charset="0"/>
              </a:rPr>
              <a:t> issues are becoming a very high priority</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9667" name="Rectangle 3"/>
          <p:cNvSpPr>
            <a:spLocks noGrp="1" noChangeArrowheads="1"/>
          </p:cNvSpPr>
          <p:nvPr>
            <p:ph type="title"/>
          </p:nvPr>
        </p:nvSpPr>
        <p:spPr>
          <a:xfrm>
            <a:off x="762000" y="152400"/>
            <a:ext cx="7772400" cy="609600"/>
          </a:xfrm>
        </p:spPr>
        <p:txBody>
          <a:bodyPr/>
          <a:lstStyle/>
          <a:p>
            <a:pPr eaLnBrk="1" hangingPunct="1">
              <a:defRPr/>
            </a:pPr>
            <a:r>
              <a:rPr lang="en-US" dirty="0" smtClean="0">
                <a:ea typeface="+mj-ea"/>
              </a:rPr>
              <a:t>New CPL7 Architecture   </a:t>
            </a:r>
            <a:endParaRPr lang="en-US" dirty="0">
              <a:ea typeface="+mj-ea"/>
            </a:endParaRPr>
          </a:p>
        </p:txBody>
      </p:sp>
      <p:grpSp>
        <p:nvGrpSpPr>
          <p:cNvPr id="2" name="Group 46"/>
          <p:cNvGrpSpPr>
            <a:grpSpLocks/>
          </p:cNvGrpSpPr>
          <p:nvPr/>
        </p:nvGrpSpPr>
        <p:grpSpPr bwMode="auto">
          <a:xfrm>
            <a:off x="304800" y="2209800"/>
            <a:ext cx="7924800" cy="4286250"/>
            <a:chOff x="304800" y="2209800"/>
            <a:chExt cx="7924800" cy="4286250"/>
          </a:xfrm>
        </p:grpSpPr>
        <p:sp>
          <p:nvSpPr>
            <p:cNvPr id="32795" name="Text Box 8"/>
            <p:cNvSpPr txBox="1">
              <a:spLocks noChangeArrowheads="1"/>
            </p:cNvSpPr>
            <p:nvPr/>
          </p:nvSpPr>
          <p:spPr bwMode="auto">
            <a:xfrm>
              <a:off x="1808163" y="6099175"/>
              <a:ext cx="1474788" cy="396875"/>
            </a:xfrm>
            <a:prstGeom prst="rect">
              <a:avLst/>
            </a:prstGeom>
            <a:noFill/>
            <a:ln w="38100">
              <a:noFill/>
              <a:miter lim="800000"/>
              <a:headEnd/>
              <a:tailEnd/>
            </a:ln>
          </p:spPr>
          <p:txBody>
            <a:bodyPr wrap="none">
              <a:prstTxWarp prst="textNoShape">
                <a:avLst/>
              </a:prstTxWarp>
              <a:spAutoFit/>
            </a:bodyPr>
            <a:lstStyle/>
            <a:p>
              <a:r>
                <a:rPr lang="en-US" sz="2000">
                  <a:solidFill>
                    <a:schemeClr val="tx1"/>
                  </a:solidFill>
                </a:rPr>
                <a:t>processors</a:t>
              </a:r>
            </a:p>
          </p:txBody>
        </p:sp>
        <p:sp>
          <p:nvSpPr>
            <p:cNvPr id="32796" name="Rectangle 11"/>
            <p:cNvSpPr>
              <a:spLocks noChangeArrowheads="1"/>
            </p:cNvSpPr>
            <p:nvPr/>
          </p:nvSpPr>
          <p:spPr bwMode="auto">
            <a:xfrm>
              <a:off x="1138238" y="2209800"/>
              <a:ext cx="5262562" cy="338554"/>
            </a:xfrm>
            <a:prstGeom prst="rect">
              <a:avLst/>
            </a:prstGeom>
            <a:noFill/>
            <a:ln w="38100">
              <a:noFill/>
              <a:miter lim="800000"/>
              <a:headEnd/>
              <a:tailEnd/>
            </a:ln>
          </p:spPr>
          <p:txBody>
            <a:bodyPr>
              <a:prstTxWarp prst="textNoShape">
                <a:avLst/>
              </a:prstTxWarp>
              <a:spAutoFit/>
            </a:bodyPr>
            <a:lstStyle/>
            <a:p>
              <a:r>
                <a:rPr lang="en-US" sz="1600">
                  <a:solidFill>
                    <a:schemeClr val="tx1"/>
                  </a:solidFill>
                  <a:latin typeface="Chalkboard" pitchFamily="-112" charset="0"/>
                </a:rPr>
                <a:t>New Single Executable CESM1 architecture (cpl7)</a:t>
              </a:r>
            </a:p>
          </p:txBody>
        </p:sp>
        <p:sp>
          <p:nvSpPr>
            <p:cNvPr id="32797" name="Rectangle 42"/>
            <p:cNvSpPr>
              <a:spLocks noChangeArrowheads="1"/>
            </p:cNvSpPr>
            <p:nvPr/>
          </p:nvSpPr>
          <p:spPr bwMode="auto">
            <a:xfrm>
              <a:off x="898525" y="2209800"/>
              <a:ext cx="7331075" cy="3657600"/>
            </a:xfrm>
            <a:prstGeom prst="rect">
              <a:avLst/>
            </a:prstGeom>
            <a:noFill/>
            <a:ln w="19050">
              <a:solidFill>
                <a:schemeClr val="tx1"/>
              </a:solidFill>
              <a:prstDash val="dash"/>
              <a:miter lim="800000"/>
              <a:headEnd/>
              <a:tailEnd/>
            </a:ln>
          </p:spPr>
          <p:txBody>
            <a:bodyPr wrap="none" anchor="ctr">
              <a:prstTxWarp prst="textNoShape">
                <a:avLst/>
              </a:prstTxWarp>
            </a:bodyPr>
            <a:lstStyle/>
            <a:p>
              <a:endParaRPr lang="en-US"/>
            </a:p>
          </p:txBody>
        </p:sp>
        <p:sp>
          <p:nvSpPr>
            <p:cNvPr id="32798" name="Line 7"/>
            <p:cNvSpPr>
              <a:spLocks noChangeShapeType="1"/>
            </p:cNvSpPr>
            <p:nvPr/>
          </p:nvSpPr>
          <p:spPr bwMode="auto">
            <a:xfrm>
              <a:off x="914400" y="6019800"/>
              <a:ext cx="2763838" cy="0"/>
            </a:xfrm>
            <a:prstGeom prst="line">
              <a:avLst/>
            </a:prstGeom>
            <a:noFill/>
            <a:ln w="38100">
              <a:solidFill>
                <a:schemeClr val="tx1"/>
              </a:solidFill>
              <a:round/>
              <a:headEnd/>
              <a:tailEnd type="triangle" w="med" len="med"/>
            </a:ln>
          </p:spPr>
          <p:txBody>
            <a:bodyPr wrap="none" anchor="ctr">
              <a:prstTxWarp prst="textNoShape">
                <a:avLst/>
              </a:prstTxWarp>
              <a:spAutoFit/>
            </a:bodyPr>
            <a:lstStyle/>
            <a:p>
              <a:endParaRPr lang="en-US"/>
            </a:p>
          </p:txBody>
        </p:sp>
        <p:sp>
          <p:nvSpPr>
            <p:cNvPr id="32799" name="Line 48"/>
            <p:cNvSpPr>
              <a:spLocks noChangeShapeType="1"/>
            </p:cNvSpPr>
            <p:nvPr/>
          </p:nvSpPr>
          <p:spPr bwMode="auto">
            <a:xfrm rot="10800000" flipV="1">
              <a:off x="719138" y="2362200"/>
              <a:ext cx="0" cy="3505200"/>
            </a:xfrm>
            <a:prstGeom prst="line">
              <a:avLst/>
            </a:prstGeom>
            <a:noFill/>
            <a:ln w="38100">
              <a:solidFill>
                <a:schemeClr val="tx1"/>
              </a:solidFill>
              <a:round/>
              <a:headEnd/>
              <a:tailEnd type="triangle" w="med" len="med"/>
            </a:ln>
          </p:spPr>
          <p:txBody>
            <a:bodyPr wrap="none" anchor="ctr">
              <a:prstTxWarp prst="textNoShape">
                <a:avLst/>
              </a:prstTxWarp>
              <a:spAutoFit/>
            </a:bodyPr>
            <a:lstStyle/>
            <a:p>
              <a:endParaRPr lang="en-US"/>
            </a:p>
          </p:txBody>
        </p:sp>
        <p:sp>
          <p:nvSpPr>
            <p:cNvPr id="32800" name="Text Box 49"/>
            <p:cNvSpPr txBox="1">
              <a:spLocks noChangeArrowheads="1"/>
            </p:cNvSpPr>
            <p:nvPr/>
          </p:nvSpPr>
          <p:spPr bwMode="auto">
            <a:xfrm rot="-5400000">
              <a:off x="-501650" y="3902075"/>
              <a:ext cx="2009775" cy="396875"/>
            </a:xfrm>
            <a:prstGeom prst="rect">
              <a:avLst/>
            </a:prstGeom>
            <a:noFill/>
            <a:ln w="38100">
              <a:noFill/>
              <a:miter lim="800000"/>
              <a:headEnd/>
              <a:tailEnd/>
            </a:ln>
          </p:spPr>
          <p:txBody>
            <a:bodyPr>
              <a:prstTxWarp prst="textNoShape">
                <a:avLst/>
              </a:prstTxWarp>
              <a:spAutoFit/>
            </a:bodyPr>
            <a:lstStyle/>
            <a:p>
              <a:pPr algn="ctr"/>
              <a:r>
                <a:rPr lang="en-US" sz="2000">
                  <a:solidFill>
                    <a:schemeClr val="tx1"/>
                  </a:solidFill>
                </a:rPr>
                <a:t>time</a:t>
              </a:r>
              <a:endParaRPr lang="en-US"/>
            </a:p>
          </p:txBody>
        </p:sp>
        <p:sp>
          <p:nvSpPr>
            <p:cNvPr id="32801" name="AutoShape 15"/>
            <p:cNvSpPr>
              <a:spLocks noChangeArrowheads="1"/>
            </p:cNvSpPr>
            <p:nvPr/>
          </p:nvSpPr>
          <p:spPr bwMode="auto">
            <a:xfrm>
              <a:off x="1143000" y="3362325"/>
              <a:ext cx="2743200" cy="338138"/>
            </a:xfrm>
            <a:prstGeom prst="roundRect">
              <a:avLst>
                <a:gd name="adj" fmla="val 16667"/>
              </a:avLst>
            </a:prstGeom>
            <a:solidFill>
              <a:schemeClr val="accent1"/>
            </a:solidFill>
            <a:ln w="9525">
              <a:solidFill>
                <a:schemeClr val="tx1"/>
              </a:solidFill>
              <a:round/>
              <a:headEnd/>
              <a:tailEnd/>
            </a:ln>
          </p:spPr>
          <p:txBody>
            <a:bodyPr wrap="none">
              <a:prstTxWarp prst="textNoShape">
                <a:avLst/>
              </a:prstTxWarp>
            </a:bodyPr>
            <a:lstStyle/>
            <a:p>
              <a:pPr algn="ctr"/>
              <a:r>
                <a:rPr lang="en-US" sz="1200"/>
                <a:t>CPL (regridding, merging)</a:t>
              </a:r>
            </a:p>
          </p:txBody>
        </p:sp>
        <p:sp>
          <p:nvSpPr>
            <p:cNvPr id="32802" name="AutoShape 17"/>
            <p:cNvSpPr>
              <a:spLocks noChangeArrowheads="1"/>
            </p:cNvSpPr>
            <p:nvPr/>
          </p:nvSpPr>
          <p:spPr bwMode="auto">
            <a:xfrm>
              <a:off x="1143000" y="3797300"/>
              <a:ext cx="2743200" cy="336550"/>
            </a:xfrm>
            <a:prstGeom prst="roundRect">
              <a:avLst>
                <a:gd name="adj" fmla="val 16667"/>
              </a:avLst>
            </a:prstGeom>
            <a:solidFill>
              <a:schemeClr val="accent1"/>
            </a:solidFill>
            <a:ln w="9525">
              <a:solidFill>
                <a:schemeClr val="tx1"/>
              </a:solidFill>
              <a:round/>
              <a:headEnd/>
              <a:tailEnd/>
            </a:ln>
          </p:spPr>
          <p:txBody>
            <a:bodyPr wrap="none">
              <a:prstTxWarp prst="textNoShape">
                <a:avLst/>
              </a:prstTxWarp>
            </a:bodyPr>
            <a:lstStyle/>
            <a:p>
              <a:pPr algn="ctr"/>
              <a:r>
                <a:rPr lang="en-US" sz="1200"/>
                <a:t> CAM</a:t>
              </a:r>
            </a:p>
          </p:txBody>
        </p:sp>
        <p:sp>
          <p:nvSpPr>
            <p:cNvPr id="32803" name="AutoShape 18"/>
            <p:cNvSpPr>
              <a:spLocks noChangeArrowheads="1"/>
            </p:cNvSpPr>
            <p:nvPr/>
          </p:nvSpPr>
          <p:spPr bwMode="auto">
            <a:xfrm>
              <a:off x="1143000" y="4246563"/>
              <a:ext cx="2743200" cy="338138"/>
            </a:xfrm>
            <a:prstGeom prst="roundRect">
              <a:avLst>
                <a:gd name="adj" fmla="val 16667"/>
              </a:avLst>
            </a:prstGeom>
            <a:solidFill>
              <a:schemeClr val="accent1"/>
            </a:solidFill>
            <a:ln w="9525">
              <a:solidFill>
                <a:schemeClr val="tx1"/>
              </a:solidFill>
              <a:round/>
              <a:headEnd/>
              <a:tailEnd/>
            </a:ln>
          </p:spPr>
          <p:txBody>
            <a:bodyPr wrap="none">
              <a:prstTxWarp prst="textNoShape">
                <a:avLst/>
              </a:prstTxWarp>
            </a:bodyPr>
            <a:lstStyle/>
            <a:p>
              <a:pPr algn="ctr"/>
              <a:r>
                <a:rPr lang="en-US" sz="1200"/>
                <a:t> CLM</a:t>
              </a:r>
            </a:p>
          </p:txBody>
        </p:sp>
        <p:sp>
          <p:nvSpPr>
            <p:cNvPr id="32804" name="AutoShape 19"/>
            <p:cNvSpPr>
              <a:spLocks noChangeArrowheads="1"/>
            </p:cNvSpPr>
            <p:nvPr/>
          </p:nvSpPr>
          <p:spPr bwMode="auto">
            <a:xfrm>
              <a:off x="1143000" y="4697413"/>
              <a:ext cx="2743200" cy="338138"/>
            </a:xfrm>
            <a:prstGeom prst="roundRect">
              <a:avLst>
                <a:gd name="adj" fmla="val 16667"/>
              </a:avLst>
            </a:prstGeom>
            <a:solidFill>
              <a:schemeClr val="accent1"/>
            </a:solidFill>
            <a:ln w="9525">
              <a:solidFill>
                <a:schemeClr val="tx1"/>
              </a:solidFill>
              <a:round/>
              <a:headEnd/>
              <a:tailEnd/>
            </a:ln>
          </p:spPr>
          <p:txBody>
            <a:bodyPr wrap="none">
              <a:prstTxWarp prst="textNoShape">
                <a:avLst/>
              </a:prstTxWarp>
            </a:bodyPr>
            <a:lstStyle/>
            <a:p>
              <a:pPr algn="ctr"/>
              <a:r>
                <a:rPr lang="en-US" sz="1200"/>
                <a:t> CICE</a:t>
              </a:r>
            </a:p>
          </p:txBody>
        </p:sp>
        <p:sp>
          <p:nvSpPr>
            <p:cNvPr id="32805" name="AutoShape 20"/>
            <p:cNvSpPr>
              <a:spLocks noChangeArrowheads="1"/>
            </p:cNvSpPr>
            <p:nvPr/>
          </p:nvSpPr>
          <p:spPr bwMode="auto">
            <a:xfrm>
              <a:off x="1143000" y="2895600"/>
              <a:ext cx="2743200" cy="338138"/>
            </a:xfrm>
            <a:prstGeom prst="roundRect">
              <a:avLst>
                <a:gd name="adj" fmla="val 16667"/>
              </a:avLst>
            </a:prstGeom>
            <a:solidFill>
              <a:srgbClr val="88FA50"/>
            </a:solidFill>
            <a:ln w="9525">
              <a:solidFill>
                <a:schemeClr val="tx1"/>
              </a:solidFill>
              <a:round/>
              <a:headEnd/>
              <a:tailEnd/>
            </a:ln>
          </p:spPr>
          <p:txBody>
            <a:bodyPr wrap="none">
              <a:prstTxWarp prst="textNoShape">
                <a:avLst/>
              </a:prstTxWarp>
            </a:bodyPr>
            <a:lstStyle/>
            <a:p>
              <a:pPr algn="ctr"/>
              <a:r>
                <a:rPr lang="en-US" sz="1200"/>
                <a:t> Driver (controls time evolution)</a:t>
              </a:r>
            </a:p>
          </p:txBody>
        </p:sp>
        <p:sp>
          <p:nvSpPr>
            <p:cNvPr id="32806" name="AutoShape 62"/>
            <p:cNvSpPr>
              <a:spLocks noChangeArrowheads="1"/>
            </p:cNvSpPr>
            <p:nvPr/>
          </p:nvSpPr>
          <p:spPr bwMode="auto">
            <a:xfrm>
              <a:off x="1143000" y="5191125"/>
              <a:ext cx="2743200" cy="338138"/>
            </a:xfrm>
            <a:prstGeom prst="roundRect">
              <a:avLst>
                <a:gd name="adj" fmla="val 16667"/>
              </a:avLst>
            </a:prstGeom>
            <a:solidFill>
              <a:schemeClr val="accent1"/>
            </a:solidFill>
            <a:ln w="9525">
              <a:solidFill>
                <a:schemeClr val="tx1"/>
              </a:solidFill>
              <a:round/>
              <a:headEnd/>
              <a:tailEnd/>
            </a:ln>
          </p:spPr>
          <p:txBody>
            <a:bodyPr wrap="none">
              <a:prstTxWarp prst="textNoShape">
                <a:avLst/>
              </a:prstTxWarp>
            </a:bodyPr>
            <a:lstStyle/>
            <a:p>
              <a:pPr algn="ctr"/>
              <a:r>
                <a:rPr lang="en-US" sz="1200"/>
                <a:t> POP</a:t>
              </a:r>
            </a:p>
          </p:txBody>
        </p:sp>
        <p:sp>
          <p:nvSpPr>
            <p:cNvPr id="32807" name="Rectangle 89"/>
            <p:cNvSpPr>
              <a:spLocks noChangeArrowheads="1"/>
            </p:cNvSpPr>
            <p:nvPr/>
          </p:nvSpPr>
          <p:spPr bwMode="auto">
            <a:xfrm>
              <a:off x="1143000" y="2514600"/>
              <a:ext cx="1846263" cy="336550"/>
            </a:xfrm>
            <a:prstGeom prst="rect">
              <a:avLst/>
            </a:prstGeom>
            <a:noFill/>
            <a:ln w="38100">
              <a:noFill/>
              <a:miter lim="800000"/>
              <a:headEnd/>
              <a:tailEnd/>
            </a:ln>
          </p:spPr>
          <p:txBody>
            <a:bodyPr wrap="none">
              <a:prstTxWarp prst="textNoShape">
                <a:avLst/>
              </a:prstTxWarp>
              <a:spAutoFit/>
            </a:bodyPr>
            <a:lstStyle/>
            <a:p>
              <a:r>
                <a:rPr lang="en-US" sz="1600">
                  <a:solidFill>
                    <a:schemeClr val="tx1"/>
                  </a:solidFill>
                  <a:latin typeface="Chalkboard" pitchFamily="-112" charset="0"/>
                </a:rPr>
                <a:t>Sequential Layout</a:t>
              </a:r>
            </a:p>
          </p:txBody>
        </p:sp>
      </p:grpSp>
      <p:grpSp>
        <p:nvGrpSpPr>
          <p:cNvPr id="3" name="Group 47"/>
          <p:cNvGrpSpPr>
            <a:grpSpLocks/>
          </p:cNvGrpSpPr>
          <p:nvPr/>
        </p:nvGrpSpPr>
        <p:grpSpPr bwMode="auto">
          <a:xfrm>
            <a:off x="4343400" y="2514600"/>
            <a:ext cx="3727450" cy="3981450"/>
            <a:chOff x="4343400" y="2514600"/>
            <a:chExt cx="3727450" cy="3981450"/>
          </a:xfrm>
        </p:grpSpPr>
        <p:sp>
          <p:nvSpPr>
            <p:cNvPr id="32786" name="Text Box 92"/>
            <p:cNvSpPr txBox="1">
              <a:spLocks noChangeArrowheads="1"/>
            </p:cNvSpPr>
            <p:nvPr/>
          </p:nvSpPr>
          <p:spPr bwMode="auto">
            <a:xfrm>
              <a:off x="5605463" y="6099175"/>
              <a:ext cx="1474788" cy="396875"/>
            </a:xfrm>
            <a:prstGeom prst="rect">
              <a:avLst/>
            </a:prstGeom>
            <a:noFill/>
            <a:ln w="38100">
              <a:noFill/>
              <a:miter lim="800000"/>
              <a:headEnd/>
              <a:tailEnd/>
            </a:ln>
          </p:spPr>
          <p:txBody>
            <a:bodyPr wrap="none">
              <a:prstTxWarp prst="textNoShape">
                <a:avLst/>
              </a:prstTxWarp>
              <a:spAutoFit/>
            </a:bodyPr>
            <a:lstStyle/>
            <a:p>
              <a:r>
                <a:rPr lang="en-US" sz="2000">
                  <a:solidFill>
                    <a:schemeClr val="tx1"/>
                  </a:solidFill>
                </a:rPr>
                <a:t>processors</a:t>
              </a:r>
            </a:p>
          </p:txBody>
        </p:sp>
        <p:sp>
          <p:nvSpPr>
            <p:cNvPr id="32787" name="Rectangle 67"/>
            <p:cNvSpPr>
              <a:spLocks noChangeArrowheads="1"/>
            </p:cNvSpPr>
            <p:nvPr/>
          </p:nvSpPr>
          <p:spPr bwMode="auto">
            <a:xfrm>
              <a:off x="4343400" y="2514600"/>
              <a:ext cx="3727450" cy="336550"/>
            </a:xfrm>
            <a:prstGeom prst="rect">
              <a:avLst/>
            </a:prstGeom>
            <a:noFill/>
            <a:ln w="38100">
              <a:noFill/>
              <a:miter lim="800000"/>
              <a:headEnd/>
              <a:tailEnd/>
            </a:ln>
          </p:spPr>
          <p:txBody>
            <a:bodyPr wrap="none">
              <a:prstTxWarp prst="textNoShape">
                <a:avLst/>
              </a:prstTxWarp>
              <a:spAutoFit/>
            </a:bodyPr>
            <a:lstStyle/>
            <a:p>
              <a:r>
                <a:rPr lang="en-US" sz="1600">
                  <a:solidFill>
                    <a:schemeClr val="tx1"/>
                  </a:solidFill>
                  <a:latin typeface="Chalkboard" pitchFamily="-112" charset="0"/>
                </a:rPr>
                <a:t>Hybrid Sequential/Concurrent Layouts</a:t>
              </a:r>
            </a:p>
          </p:txBody>
        </p:sp>
        <p:sp>
          <p:nvSpPr>
            <p:cNvPr id="32788" name="AutoShape 70"/>
            <p:cNvSpPr>
              <a:spLocks noChangeArrowheads="1"/>
            </p:cNvSpPr>
            <p:nvPr/>
          </p:nvSpPr>
          <p:spPr bwMode="auto">
            <a:xfrm>
              <a:off x="4354513" y="3478213"/>
              <a:ext cx="2163763" cy="636588"/>
            </a:xfrm>
            <a:prstGeom prst="roundRect">
              <a:avLst>
                <a:gd name="adj" fmla="val 16667"/>
              </a:avLst>
            </a:prstGeom>
            <a:solidFill>
              <a:srgbClr val="30E6FA"/>
            </a:solidFill>
            <a:ln w="9525">
              <a:solidFill>
                <a:schemeClr val="tx1"/>
              </a:solidFill>
              <a:round/>
              <a:headEnd/>
              <a:tailEnd/>
            </a:ln>
          </p:spPr>
          <p:txBody>
            <a:bodyPr wrap="none">
              <a:prstTxWarp prst="textNoShape">
                <a:avLst/>
              </a:prstTxWarp>
            </a:bodyPr>
            <a:lstStyle/>
            <a:p>
              <a:pPr algn="ctr"/>
              <a:r>
                <a:rPr lang="en-US" sz="1200"/>
                <a:t> CAM</a:t>
              </a:r>
            </a:p>
          </p:txBody>
        </p:sp>
        <p:sp>
          <p:nvSpPr>
            <p:cNvPr id="32789" name="AutoShape 73"/>
            <p:cNvSpPr>
              <a:spLocks noChangeArrowheads="1"/>
            </p:cNvSpPr>
            <p:nvPr/>
          </p:nvSpPr>
          <p:spPr bwMode="auto">
            <a:xfrm>
              <a:off x="4343400" y="5029200"/>
              <a:ext cx="990600" cy="517525"/>
            </a:xfrm>
            <a:prstGeom prst="roundRect">
              <a:avLst>
                <a:gd name="adj" fmla="val 16667"/>
              </a:avLst>
            </a:prstGeom>
            <a:solidFill>
              <a:srgbClr val="30E6FA"/>
            </a:solidFill>
            <a:ln w="9525">
              <a:solidFill>
                <a:schemeClr val="tx1"/>
              </a:solidFill>
              <a:round/>
              <a:headEnd/>
              <a:tailEnd/>
            </a:ln>
          </p:spPr>
          <p:txBody>
            <a:bodyPr wrap="none">
              <a:prstTxWarp prst="textNoShape">
                <a:avLst/>
              </a:prstTxWarp>
            </a:bodyPr>
            <a:lstStyle/>
            <a:p>
              <a:pPr algn="ctr"/>
              <a:r>
                <a:rPr lang="en-US" sz="1200"/>
                <a:t> CLM</a:t>
              </a:r>
            </a:p>
          </p:txBody>
        </p:sp>
        <p:sp>
          <p:nvSpPr>
            <p:cNvPr id="32790" name="AutoShape 74"/>
            <p:cNvSpPr>
              <a:spLocks noChangeArrowheads="1"/>
            </p:cNvSpPr>
            <p:nvPr/>
          </p:nvSpPr>
          <p:spPr bwMode="auto">
            <a:xfrm>
              <a:off x="5410200" y="5029200"/>
              <a:ext cx="1087438" cy="533400"/>
            </a:xfrm>
            <a:prstGeom prst="roundRect">
              <a:avLst>
                <a:gd name="adj" fmla="val 16667"/>
              </a:avLst>
            </a:prstGeom>
            <a:solidFill>
              <a:srgbClr val="30E6FA"/>
            </a:solidFill>
            <a:ln w="9525">
              <a:solidFill>
                <a:schemeClr val="tx1"/>
              </a:solidFill>
              <a:round/>
              <a:headEnd/>
              <a:tailEnd/>
            </a:ln>
          </p:spPr>
          <p:txBody>
            <a:bodyPr wrap="none">
              <a:prstTxWarp prst="textNoShape">
                <a:avLst/>
              </a:prstTxWarp>
            </a:bodyPr>
            <a:lstStyle/>
            <a:p>
              <a:pPr algn="ctr"/>
              <a:r>
                <a:rPr lang="en-US" sz="1200"/>
                <a:t> CICE</a:t>
              </a:r>
            </a:p>
          </p:txBody>
        </p:sp>
        <p:sp>
          <p:nvSpPr>
            <p:cNvPr id="32791" name="AutoShape 75"/>
            <p:cNvSpPr>
              <a:spLocks noChangeArrowheads="1"/>
            </p:cNvSpPr>
            <p:nvPr/>
          </p:nvSpPr>
          <p:spPr bwMode="auto">
            <a:xfrm>
              <a:off x="6575425" y="3525838"/>
              <a:ext cx="1420813" cy="2036763"/>
            </a:xfrm>
            <a:prstGeom prst="roundRect">
              <a:avLst>
                <a:gd name="adj" fmla="val 16667"/>
              </a:avLst>
            </a:prstGeom>
            <a:solidFill>
              <a:srgbClr val="FFFF00"/>
            </a:solidFill>
            <a:ln w="9525">
              <a:solidFill>
                <a:schemeClr val="tx1"/>
              </a:solidFill>
              <a:round/>
              <a:headEnd/>
              <a:tailEnd/>
            </a:ln>
          </p:spPr>
          <p:txBody>
            <a:bodyPr wrap="none">
              <a:prstTxWarp prst="textNoShape">
                <a:avLst/>
              </a:prstTxWarp>
            </a:bodyPr>
            <a:lstStyle/>
            <a:p>
              <a:pPr algn="ctr"/>
              <a:r>
                <a:rPr lang="en-US" sz="1200"/>
                <a:t> POP</a:t>
              </a:r>
            </a:p>
          </p:txBody>
        </p:sp>
        <p:sp>
          <p:nvSpPr>
            <p:cNvPr id="32792" name="AutoShape 76"/>
            <p:cNvSpPr>
              <a:spLocks noChangeArrowheads="1"/>
            </p:cNvSpPr>
            <p:nvPr/>
          </p:nvSpPr>
          <p:spPr bwMode="auto">
            <a:xfrm>
              <a:off x="4354513" y="2895600"/>
              <a:ext cx="3646488" cy="436563"/>
            </a:xfrm>
            <a:prstGeom prst="roundRect">
              <a:avLst>
                <a:gd name="adj" fmla="val 16667"/>
              </a:avLst>
            </a:prstGeom>
            <a:solidFill>
              <a:srgbClr val="88FA50"/>
            </a:solidFill>
            <a:ln w="9525">
              <a:solidFill>
                <a:schemeClr val="tx1"/>
              </a:solidFill>
              <a:round/>
              <a:headEnd/>
              <a:tailEnd/>
            </a:ln>
          </p:spPr>
          <p:txBody>
            <a:bodyPr wrap="none">
              <a:prstTxWarp prst="textNoShape">
                <a:avLst/>
              </a:prstTxWarp>
            </a:bodyPr>
            <a:lstStyle/>
            <a:p>
              <a:pPr algn="ctr"/>
              <a:r>
                <a:rPr lang="en-US" sz="1200"/>
                <a:t> Driver</a:t>
              </a:r>
            </a:p>
          </p:txBody>
        </p:sp>
        <p:sp>
          <p:nvSpPr>
            <p:cNvPr id="32793" name="AutoShape 77"/>
            <p:cNvSpPr>
              <a:spLocks noChangeArrowheads="1"/>
            </p:cNvSpPr>
            <p:nvPr/>
          </p:nvSpPr>
          <p:spPr bwMode="auto">
            <a:xfrm>
              <a:off x="4343400" y="4267200"/>
              <a:ext cx="2163763" cy="609600"/>
            </a:xfrm>
            <a:prstGeom prst="roundRect">
              <a:avLst>
                <a:gd name="adj" fmla="val 16667"/>
              </a:avLst>
            </a:prstGeom>
            <a:solidFill>
              <a:srgbClr val="30E6FA"/>
            </a:solidFill>
            <a:ln w="9525">
              <a:solidFill>
                <a:schemeClr val="tx1"/>
              </a:solidFill>
              <a:round/>
              <a:headEnd/>
              <a:tailEnd/>
            </a:ln>
          </p:spPr>
          <p:txBody>
            <a:bodyPr wrap="none">
              <a:prstTxWarp prst="textNoShape">
                <a:avLst/>
              </a:prstTxWarp>
            </a:bodyPr>
            <a:lstStyle/>
            <a:p>
              <a:pPr algn="ctr"/>
              <a:r>
                <a:rPr lang="en-US" sz="1200"/>
                <a:t> CPL</a:t>
              </a:r>
            </a:p>
          </p:txBody>
        </p:sp>
        <p:sp>
          <p:nvSpPr>
            <p:cNvPr id="32794" name="Line 91"/>
            <p:cNvSpPr>
              <a:spLocks noChangeShapeType="1"/>
            </p:cNvSpPr>
            <p:nvPr/>
          </p:nvSpPr>
          <p:spPr bwMode="auto">
            <a:xfrm>
              <a:off x="4495800" y="6019800"/>
              <a:ext cx="3429000" cy="0"/>
            </a:xfrm>
            <a:prstGeom prst="line">
              <a:avLst/>
            </a:prstGeom>
            <a:noFill/>
            <a:ln w="38100">
              <a:solidFill>
                <a:schemeClr val="tx1"/>
              </a:solidFill>
              <a:round/>
              <a:headEnd/>
              <a:tailEnd type="triangle" w="med" len="med"/>
            </a:ln>
          </p:spPr>
          <p:txBody>
            <a:bodyPr wrap="none" anchor="ctr">
              <a:prstTxWarp prst="textNoShape">
                <a:avLst/>
              </a:prstTxWarp>
              <a:spAutoFit/>
            </a:bodyPr>
            <a:lstStyle/>
            <a:p>
              <a:endParaRPr lang="en-US"/>
            </a:p>
          </p:txBody>
        </p:sp>
      </p:grpSp>
      <p:grpSp>
        <p:nvGrpSpPr>
          <p:cNvPr id="4" name="Group 123"/>
          <p:cNvGrpSpPr>
            <a:grpSpLocks/>
          </p:cNvGrpSpPr>
          <p:nvPr/>
        </p:nvGrpSpPr>
        <p:grpSpPr bwMode="auto">
          <a:xfrm>
            <a:off x="304800" y="714375"/>
            <a:ext cx="7924800" cy="1419225"/>
            <a:chOff x="192" y="450"/>
            <a:chExt cx="4992" cy="894"/>
          </a:xfrm>
        </p:grpSpPr>
        <p:sp>
          <p:nvSpPr>
            <p:cNvPr id="32774" name="Text Box 32"/>
            <p:cNvSpPr txBox="1">
              <a:spLocks noChangeArrowheads="1"/>
            </p:cNvSpPr>
            <p:nvPr/>
          </p:nvSpPr>
          <p:spPr bwMode="auto">
            <a:xfrm>
              <a:off x="660" y="676"/>
              <a:ext cx="3412" cy="213"/>
            </a:xfrm>
            <a:prstGeom prst="rect">
              <a:avLst/>
            </a:prstGeom>
            <a:noFill/>
            <a:ln w="38100">
              <a:noFill/>
              <a:miter lim="800000"/>
              <a:headEnd/>
              <a:tailEnd/>
            </a:ln>
          </p:spPr>
          <p:txBody>
            <a:bodyPr wrap="none">
              <a:prstTxWarp prst="textNoShape">
                <a:avLst/>
              </a:prstTxWarp>
              <a:spAutoFit/>
            </a:bodyPr>
            <a:lstStyle/>
            <a:p>
              <a:r>
                <a:rPr lang="en-US" sz="1600">
                  <a:solidFill>
                    <a:schemeClr val="tx1"/>
                  </a:solidFill>
                  <a:latin typeface="Chalkboard" pitchFamily="-112" charset="0"/>
                </a:rPr>
                <a:t>Original Multiple Executable CCSM3 architecture  (cpl6)</a:t>
              </a:r>
              <a:endParaRPr lang="en-US">
                <a:latin typeface="Chalkboard" pitchFamily="-112" charset="0"/>
              </a:endParaRPr>
            </a:p>
          </p:txBody>
        </p:sp>
        <p:grpSp>
          <p:nvGrpSpPr>
            <p:cNvPr id="5" name="Group 33"/>
            <p:cNvGrpSpPr>
              <a:grpSpLocks/>
            </p:cNvGrpSpPr>
            <p:nvPr/>
          </p:nvGrpSpPr>
          <p:grpSpPr bwMode="auto">
            <a:xfrm>
              <a:off x="709" y="912"/>
              <a:ext cx="3142" cy="336"/>
              <a:chOff x="1056" y="912"/>
              <a:chExt cx="3168" cy="336"/>
            </a:xfrm>
          </p:grpSpPr>
          <p:sp>
            <p:nvSpPr>
              <p:cNvPr id="32781" name="AutoShape 34"/>
              <p:cNvSpPr>
                <a:spLocks noChangeArrowheads="1"/>
              </p:cNvSpPr>
              <p:nvPr/>
            </p:nvSpPr>
            <p:spPr bwMode="auto">
              <a:xfrm>
                <a:off x="1056" y="912"/>
                <a:ext cx="587" cy="336"/>
              </a:xfrm>
              <a:prstGeom prst="roundRect">
                <a:avLst>
                  <a:gd name="adj" fmla="val 16667"/>
                </a:avLst>
              </a:prstGeom>
              <a:solidFill>
                <a:srgbClr val="FAB21A"/>
              </a:solidFill>
              <a:ln w="9525">
                <a:solidFill>
                  <a:schemeClr val="tx1"/>
                </a:solidFill>
                <a:round/>
                <a:headEnd/>
                <a:tailEnd/>
              </a:ln>
            </p:spPr>
            <p:txBody>
              <a:bodyPr>
                <a:prstTxWarp prst="textNoShape">
                  <a:avLst/>
                </a:prstTxWarp>
              </a:bodyPr>
              <a:lstStyle/>
              <a:p>
                <a:r>
                  <a:rPr lang="en-US" sz="1200"/>
                  <a:t>  </a:t>
                </a:r>
                <a:r>
                  <a:rPr lang="en-US" sz="1200">
                    <a:solidFill>
                      <a:srgbClr val="000000"/>
                    </a:solidFill>
                  </a:rPr>
                  <a:t>CAM</a:t>
                </a:r>
              </a:p>
            </p:txBody>
          </p:sp>
          <p:sp>
            <p:nvSpPr>
              <p:cNvPr id="28687" name="AutoShape 35"/>
              <p:cNvSpPr>
                <a:spLocks noChangeArrowheads="1"/>
              </p:cNvSpPr>
              <p:nvPr/>
            </p:nvSpPr>
            <p:spPr bwMode="auto">
              <a:xfrm>
                <a:off x="1727" y="912"/>
                <a:ext cx="609" cy="336"/>
              </a:xfrm>
              <a:prstGeom prst="roundRect">
                <a:avLst>
                  <a:gd name="adj" fmla="val 16667"/>
                </a:avLst>
              </a:prstGeom>
              <a:solidFill>
                <a:schemeClr val="accent2">
                  <a:lumMod val="20000"/>
                  <a:lumOff val="80000"/>
                </a:schemeClr>
              </a:solidFill>
              <a:ln w="9525">
                <a:solidFill>
                  <a:schemeClr val="tx1"/>
                </a:solidFill>
                <a:round/>
                <a:headEnd/>
                <a:tailEnd/>
              </a:ln>
            </p:spPr>
            <p:txBody>
              <a:bodyPr>
                <a:prstTxWarp prst="textNoShape">
                  <a:avLst/>
                </a:prstTxWarp>
              </a:bodyPr>
              <a:lstStyle/>
              <a:p>
                <a:pPr>
                  <a:defRPr/>
                </a:pPr>
                <a:r>
                  <a:rPr lang="en-US" sz="1200" dirty="0">
                    <a:latin typeface="Comic Sans MS" pitchFamily="-109" charset="0"/>
                  </a:rPr>
                  <a:t>  </a:t>
                </a:r>
                <a:r>
                  <a:rPr lang="en-US" sz="1200" dirty="0">
                    <a:solidFill>
                      <a:srgbClr val="000000"/>
                    </a:solidFill>
                    <a:latin typeface="Comic Sans MS" pitchFamily="-109" charset="0"/>
                  </a:rPr>
                  <a:t>CLM</a:t>
                </a:r>
              </a:p>
            </p:txBody>
          </p:sp>
          <p:sp>
            <p:nvSpPr>
              <p:cNvPr id="32783" name="AutoShape 36"/>
              <p:cNvSpPr>
                <a:spLocks noChangeArrowheads="1"/>
              </p:cNvSpPr>
              <p:nvPr/>
            </p:nvSpPr>
            <p:spPr bwMode="auto">
              <a:xfrm>
                <a:off x="2360" y="912"/>
                <a:ext cx="587" cy="336"/>
              </a:xfrm>
              <a:prstGeom prst="roundRect">
                <a:avLst>
                  <a:gd name="adj" fmla="val 16667"/>
                </a:avLst>
              </a:prstGeom>
              <a:solidFill>
                <a:srgbClr val="30E6FA"/>
              </a:solidFill>
              <a:ln w="9525">
                <a:solidFill>
                  <a:schemeClr val="tx1"/>
                </a:solidFill>
                <a:round/>
                <a:headEnd/>
                <a:tailEnd/>
              </a:ln>
            </p:spPr>
            <p:txBody>
              <a:bodyPr>
                <a:prstTxWarp prst="textNoShape">
                  <a:avLst/>
                </a:prstTxWarp>
              </a:bodyPr>
              <a:lstStyle/>
              <a:p>
                <a:r>
                  <a:rPr lang="en-US" sz="1200"/>
                  <a:t>  </a:t>
                </a:r>
                <a:r>
                  <a:rPr lang="en-US" sz="1200">
                    <a:solidFill>
                      <a:srgbClr val="000000"/>
                    </a:solidFill>
                  </a:rPr>
                  <a:t>CICE</a:t>
                </a:r>
              </a:p>
            </p:txBody>
          </p:sp>
          <p:sp>
            <p:nvSpPr>
              <p:cNvPr id="32784" name="AutoShape 37"/>
              <p:cNvSpPr>
                <a:spLocks noChangeArrowheads="1"/>
              </p:cNvSpPr>
              <p:nvPr/>
            </p:nvSpPr>
            <p:spPr bwMode="auto">
              <a:xfrm>
                <a:off x="2995" y="912"/>
                <a:ext cx="587" cy="336"/>
              </a:xfrm>
              <a:prstGeom prst="roundRect">
                <a:avLst>
                  <a:gd name="adj" fmla="val 16667"/>
                </a:avLst>
              </a:prstGeom>
              <a:solidFill>
                <a:schemeClr val="folHlink"/>
              </a:solidFill>
              <a:ln w="9525">
                <a:solidFill>
                  <a:schemeClr val="tx1"/>
                </a:solidFill>
                <a:round/>
                <a:headEnd/>
                <a:tailEnd/>
              </a:ln>
            </p:spPr>
            <p:txBody>
              <a:bodyPr>
                <a:prstTxWarp prst="textNoShape">
                  <a:avLst/>
                </a:prstTxWarp>
              </a:bodyPr>
              <a:lstStyle/>
              <a:p>
                <a:r>
                  <a:rPr lang="en-US" sz="1200"/>
                  <a:t>  </a:t>
                </a:r>
                <a:r>
                  <a:rPr lang="en-US" sz="1200">
                    <a:solidFill>
                      <a:srgbClr val="000000"/>
                    </a:solidFill>
                  </a:rPr>
                  <a:t>POP</a:t>
                </a:r>
              </a:p>
            </p:txBody>
          </p:sp>
          <p:sp>
            <p:nvSpPr>
              <p:cNvPr id="32785" name="AutoShape 38"/>
              <p:cNvSpPr>
                <a:spLocks noChangeArrowheads="1"/>
              </p:cNvSpPr>
              <p:nvPr/>
            </p:nvSpPr>
            <p:spPr bwMode="auto">
              <a:xfrm>
                <a:off x="3637" y="912"/>
                <a:ext cx="587" cy="336"/>
              </a:xfrm>
              <a:prstGeom prst="roundRect">
                <a:avLst>
                  <a:gd name="adj" fmla="val 16667"/>
                </a:avLst>
              </a:prstGeom>
              <a:solidFill>
                <a:srgbClr val="E0BAFF"/>
              </a:solidFill>
              <a:ln w="9525">
                <a:solidFill>
                  <a:schemeClr val="tx1"/>
                </a:solidFill>
                <a:round/>
                <a:headEnd/>
                <a:tailEnd/>
              </a:ln>
            </p:spPr>
            <p:txBody>
              <a:bodyPr>
                <a:prstTxWarp prst="textNoShape">
                  <a:avLst/>
                </a:prstTxWarp>
              </a:bodyPr>
              <a:lstStyle/>
              <a:p>
                <a:r>
                  <a:rPr lang="en-US" sz="1200"/>
                  <a:t>  </a:t>
                </a:r>
                <a:r>
                  <a:rPr lang="en-US" sz="1200">
                    <a:solidFill>
                      <a:srgbClr val="000000"/>
                    </a:solidFill>
                  </a:rPr>
                  <a:t>CPL</a:t>
                </a:r>
              </a:p>
            </p:txBody>
          </p:sp>
        </p:grpSp>
        <p:sp>
          <p:nvSpPr>
            <p:cNvPr id="369703" name="Rectangle 39"/>
            <p:cNvSpPr>
              <a:spLocks noChangeArrowheads="1"/>
            </p:cNvSpPr>
            <p:nvPr/>
          </p:nvSpPr>
          <p:spPr bwMode="auto">
            <a:xfrm>
              <a:off x="566" y="672"/>
              <a:ext cx="4618" cy="672"/>
            </a:xfrm>
            <a:prstGeom prst="rect">
              <a:avLst/>
            </a:prstGeom>
            <a:noFill/>
            <a:ln w="19050">
              <a:solidFill>
                <a:schemeClr val="tx1"/>
              </a:solidFill>
              <a:miter lim="800000"/>
              <a:headEnd/>
              <a:tailEnd/>
            </a:ln>
            <a:effectLst>
              <a:outerShdw blurRad="63500" dist="38099" dir="2700000" algn="ctr" rotWithShape="0">
                <a:srgbClr val="000000">
                  <a:alpha val="74998"/>
                </a:srgbClr>
              </a:outerShdw>
            </a:effectLst>
          </p:spPr>
          <p:txBody>
            <a:bodyPr wrap="none" anchor="ctr">
              <a:prstTxWarp prst="textNoShape">
                <a:avLst/>
              </a:prstTxWarp>
            </a:bodyPr>
            <a:lstStyle/>
            <a:p>
              <a:pPr>
                <a:defRPr/>
              </a:pPr>
              <a:endParaRPr lang="en-US">
                <a:latin typeface="Comic Sans MS" pitchFamily="-106" charset="0"/>
              </a:endParaRPr>
            </a:p>
          </p:txBody>
        </p:sp>
        <p:sp>
          <p:nvSpPr>
            <p:cNvPr id="32777" name="Line 106"/>
            <p:cNvSpPr>
              <a:spLocks noChangeShapeType="1"/>
            </p:cNvSpPr>
            <p:nvPr/>
          </p:nvSpPr>
          <p:spPr bwMode="auto">
            <a:xfrm rot="10800000" flipV="1">
              <a:off x="432" y="672"/>
              <a:ext cx="0" cy="672"/>
            </a:xfrm>
            <a:prstGeom prst="line">
              <a:avLst/>
            </a:prstGeom>
            <a:noFill/>
            <a:ln w="38100">
              <a:solidFill>
                <a:schemeClr val="tx1"/>
              </a:solidFill>
              <a:round/>
              <a:headEnd/>
              <a:tailEnd type="triangle" w="med" len="med"/>
            </a:ln>
          </p:spPr>
          <p:txBody>
            <a:bodyPr wrap="none" anchor="ctr">
              <a:prstTxWarp prst="textNoShape">
                <a:avLst/>
              </a:prstTxWarp>
              <a:spAutoFit/>
            </a:bodyPr>
            <a:lstStyle/>
            <a:p>
              <a:endParaRPr lang="en-US"/>
            </a:p>
          </p:txBody>
        </p:sp>
        <p:sp>
          <p:nvSpPr>
            <p:cNvPr id="32778" name="Text Box 107"/>
            <p:cNvSpPr txBox="1">
              <a:spLocks noChangeArrowheads="1"/>
            </p:cNvSpPr>
            <p:nvPr/>
          </p:nvSpPr>
          <p:spPr bwMode="auto">
            <a:xfrm rot="-5400000">
              <a:off x="105" y="901"/>
              <a:ext cx="386" cy="212"/>
            </a:xfrm>
            <a:prstGeom prst="rect">
              <a:avLst/>
            </a:prstGeom>
            <a:noFill/>
            <a:ln w="38100">
              <a:noFill/>
              <a:miter lim="800000"/>
              <a:headEnd/>
              <a:tailEnd/>
            </a:ln>
          </p:spPr>
          <p:txBody>
            <a:bodyPr>
              <a:prstTxWarp prst="textNoShape">
                <a:avLst/>
              </a:prstTxWarp>
              <a:spAutoFit/>
            </a:bodyPr>
            <a:lstStyle/>
            <a:p>
              <a:pPr algn="ctr"/>
              <a:r>
                <a:rPr lang="en-US" sz="1600">
                  <a:solidFill>
                    <a:schemeClr val="tx1"/>
                  </a:solidFill>
                </a:rPr>
                <a:t>time</a:t>
              </a:r>
              <a:endParaRPr lang="en-US"/>
            </a:p>
          </p:txBody>
        </p:sp>
        <p:sp>
          <p:nvSpPr>
            <p:cNvPr id="32779" name="Text Box 115"/>
            <p:cNvSpPr txBox="1">
              <a:spLocks noChangeArrowheads="1"/>
            </p:cNvSpPr>
            <p:nvPr/>
          </p:nvSpPr>
          <p:spPr bwMode="auto">
            <a:xfrm>
              <a:off x="720" y="450"/>
              <a:ext cx="685" cy="192"/>
            </a:xfrm>
            <a:prstGeom prst="rect">
              <a:avLst/>
            </a:prstGeom>
            <a:noFill/>
            <a:ln w="38100">
              <a:noFill/>
              <a:miter lim="800000"/>
              <a:headEnd/>
              <a:tailEnd/>
            </a:ln>
          </p:spPr>
          <p:txBody>
            <a:bodyPr wrap="none">
              <a:prstTxWarp prst="textNoShape">
                <a:avLst/>
              </a:prstTxWarp>
              <a:spAutoFit/>
            </a:bodyPr>
            <a:lstStyle/>
            <a:p>
              <a:r>
                <a:rPr lang="en-US" sz="1400">
                  <a:solidFill>
                    <a:schemeClr val="tx1"/>
                  </a:solidFill>
                </a:rPr>
                <a:t>processors</a:t>
              </a:r>
            </a:p>
          </p:txBody>
        </p:sp>
        <p:sp>
          <p:nvSpPr>
            <p:cNvPr id="32780" name="Line 116"/>
            <p:cNvSpPr>
              <a:spLocks noChangeShapeType="1"/>
            </p:cNvSpPr>
            <p:nvPr/>
          </p:nvSpPr>
          <p:spPr bwMode="auto">
            <a:xfrm>
              <a:off x="1536" y="528"/>
              <a:ext cx="2064" cy="0"/>
            </a:xfrm>
            <a:prstGeom prst="line">
              <a:avLst/>
            </a:prstGeom>
            <a:noFill/>
            <a:ln w="25400">
              <a:solidFill>
                <a:schemeClr val="tx1"/>
              </a:solidFill>
              <a:round/>
              <a:headEnd/>
              <a:tailEnd type="triangle" w="med" len="med"/>
            </a:ln>
          </p:spPr>
          <p:txBody>
            <a:bodyPr wrap="none" anchor="ctr">
              <a:prstTxWarp prst="textNoShape">
                <a:avLst/>
              </a:prstTxWarp>
              <a:spAutoFit/>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966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667" grpId="0"/>
    </p:bld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3826" name="Rectangle 2"/>
          <p:cNvSpPr>
            <a:spLocks noGrp="1" noChangeArrowheads="1"/>
          </p:cNvSpPr>
          <p:nvPr>
            <p:ph type="title"/>
          </p:nvPr>
        </p:nvSpPr>
        <p:spPr>
          <a:xfrm>
            <a:off x="152400" y="76200"/>
            <a:ext cx="8839200" cy="762000"/>
          </a:xfrm>
        </p:spPr>
        <p:txBody>
          <a:bodyPr/>
          <a:lstStyle/>
          <a:p>
            <a:pPr eaLnBrk="1" hangingPunct="1">
              <a:defRPr/>
            </a:pPr>
            <a:r>
              <a:rPr lang="en-US" dirty="0" smtClean="0">
                <a:latin typeface="Chalkboard" pitchFamily="-106" charset="0"/>
                <a:ea typeface="+mj-ea"/>
                <a:cs typeface="+mj-cs"/>
              </a:rPr>
              <a:t>Advantages of CPL7 </a:t>
            </a:r>
            <a:endParaRPr lang="en-US" sz="3600" dirty="0">
              <a:ea typeface="+mj-ea"/>
              <a:cs typeface="+mj-cs"/>
            </a:endParaRPr>
          </a:p>
        </p:txBody>
      </p:sp>
      <p:sp>
        <p:nvSpPr>
          <p:cNvPr id="30725" name="Rectangle 3"/>
          <p:cNvSpPr>
            <a:spLocks noGrp="1" noChangeArrowheads="1"/>
          </p:cNvSpPr>
          <p:nvPr>
            <p:ph type="body" idx="1"/>
          </p:nvPr>
        </p:nvSpPr>
        <p:spPr>
          <a:xfrm>
            <a:off x="609600" y="914400"/>
            <a:ext cx="8001000" cy="5638800"/>
          </a:xfrm>
        </p:spPr>
        <p:txBody>
          <a:bodyPr/>
          <a:lstStyle/>
          <a:p>
            <a:pPr marL="533400" indent="-533400" eaLnBrk="1" hangingPunct="1">
              <a:lnSpc>
                <a:spcPct val="90000"/>
              </a:lnSpc>
              <a:buFont typeface="Wingdings" pitchFamily="-112" charset="2"/>
              <a:buNone/>
            </a:pPr>
            <a:r>
              <a:rPr lang="en-US" sz="2400" dirty="0">
                <a:latin typeface="Chalkboard" pitchFamily="-112" charset="0"/>
                <a:ea typeface="ＭＳ Ｐゴシック" pitchFamily="-112" charset="-128"/>
                <a:cs typeface="ＭＳ Ｐゴシック" pitchFamily="-112" charset="-128"/>
              </a:rPr>
              <a:t>New flexible coupling strategy</a:t>
            </a:r>
            <a:r>
              <a:rPr lang="en-US" sz="2800" dirty="0">
                <a:solidFill>
                  <a:srgbClr val="88FA50"/>
                </a:solidFill>
                <a:latin typeface="Chalkboard" pitchFamily="-112" charset="0"/>
                <a:ea typeface="ＭＳ Ｐゴシック" pitchFamily="-112" charset="-128"/>
                <a:cs typeface="ＭＳ Ｐゴシック" pitchFamily="-112" charset="-128"/>
              </a:rPr>
              <a:t> </a:t>
            </a:r>
            <a:endParaRPr lang="en-US" sz="2800" dirty="0" smtClean="0">
              <a:solidFill>
                <a:srgbClr val="88FA50"/>
              </a:solidFill>
              <a:latin typeface="Chalkboard" pitchFamily="-112" charset="0"/>
              <a:ea typeface="ＭＳ Ｐゴシック" pitchFamily="-112" charset="-128"/>
              <a:cs typeface="ＭＳ Ｐゴシック" pitchFamily="-112" charset="-128"/>
            </a:endParaRPr>
          </a:p>
          <a:p>
            <a:pPr marL="533400" indent="-533400" eaLnBrk="1" hangingPunct="1">
              <a:lnSpc>
                <a:spcPct val="90000"/>
              </a:lnSpc>
            </a:pPr>
            <a:r>
              <a:rPr lang="en-US" sz="2000" dirty="0" smtClean="0">
                <a:solidFill>
                  <a:srgbClr val="800000"/>
                </a:solidFill>
                <a:latin typeface="Chalkboard" pitchFamily="-112" charset="0"/>
                <a:ea typeface="ＭＳ Ｐゴシック" pitchFamily="-112" charset="-128"/>
                <a:cs typeface="Chalkboard" pitchFamily="-112" charset="0"/>
              </a:rPr>
              <a:t>CPL7 built as a single executable with a single high-level driver.</a:t>
            </a:r>
          </a:p>
          <a:p>
            <a:pPr marL="533400" indent="-533400" eaLnBrk="1" hangingPunct="1">
              <a:lnSpc>
                <a:spcPct val="90000"/>
              </a:lnSpc>
            </a:pPr>
            <a:r>
              <a:rPr lang="en-US" sz="2000" dirty="0" smtClean="0">
                <a:solidFill>
                  <a:srgbClr val="800000"/>
                </a:solidFill>
                <a:latin typeface="Chalkboard" pitchFamily="-112" charset="0"/>
                <a:ea typeface="ＭＳ Ｐゴシック" pitchFamily="-112" charset="-128"/>
                <a:cs typeface="Chalkboard" pitchFamily="-112" charset="0"/>
              </a:rPr>
              <a:t>CPL7 consists of a driver that controls the top level sequencing, the processor decomposition, and communication to components through subroutine calls while coupler operations such as mapping and merging are running under the driver on a subset of processors.</a:t>
            </a:r>
          </a:p>
          <a:p>
            <a:pPr marL="533400" indent="-533400" eaLnBrk="1" hangingPunct="1">
              <a:lnSpc>
                <a:spcPct val="90000"/>
              </a:lnSpc>
            </a:pPr>
            <a:r>
              <a:rPr lang="en-US" sz="2000" dirty="0" smtClean="0">
                <a:solidFill>
                  <a:srgbClr val="800000"/>
                </a:solidFill>
                <a:latin typeface="Chalkboard" pitchFamily="-112" charset="0"/>
                <a:ea typeface="ＭＳ Ｐゴシック" pitchFamily="-112" charset="-128"/>
                <a:cs typeface="Chalkboard" pitchFamily="-112" charset="0"/>
              </a:rPr>
              <a:t>The driver runs on all processors and handles coupler sequencing, model concurrency, and communication of data between components.</a:t>
            </a:r>
          </a:p>
          <a:p>
            <a:pPr marL="533400" indent="-533400" eaLnBrk="1" hangingPunct="1">
              <a:lnSpc>
                <a:spcPct val="90000"/>
              </a:lnSpc>
            </a:pPr>
            <a:r>
              <a:rPr lang="en-US" sz="2000" dirty="0" smtClean="0">
                <a:solidFill>
                  <a:srgbClr val="800000"/>
                </a:solidFill>
                <a:latin typeface="Chalkboard" pitchFamily="-112" charset="0"/>
                <a:ea typeface="ＭＳ Ｐゴシック" pitchFamily="-112" charset="-128"/>
                <a:cs typeface="Chalkboard" pitchFamily="-112" charset="0"/>
              </a:rPr>
              <a:t>Supports a large set of architectures. </a:t>
            </a:r>
          </a:p>
          <a:p>
            <a:pPr marL="533400" indent="-533400" eaLnBrk="1" hangingPunct="1">
              <a:lnSpc>
                <a:spcPct val="90000"/>
              </a:lnSpc>
            </a:pPr>
            <a:r>
              <a:rPr lang="en-US" sz="2000" dirty="0" smtClean="0">
                <a:solidFill>
                  <a:srgbClr val="800000"/>
                </a:solidFill>
                <a:latin typeface="Chalkboard" pitchFamily="-112" charset="0"/>
                <a:ea typeface="ＭＳ Ｐゴシック" pitchFamily="-112" charset="-128"/>
                <a:cs typeface="Chalkboard" pitchFamily="-112" charset="0"/>
              </a:rPr>
              <a:t>CPL7 targets </a:t>
            </a:r>
            <a:r>
              <a:rPr lang="en-US" sz="2000" dirty="0">
                <a:solidFill>
                  <a:srgbClr val="800000"/>
                </a:solidFill>
                <a:latin typeface="Chalkboard" pitchFamily="-112" charset="0"/>
                <a:ea typeface="ＭＳ Ｐゴシック" pitchFamily="-112" charset="-128"/>
                <a:cs typeface="Chalkboard" pitchFamily="-112" charset="0"/>
              </a:rPr>
              <a:t>massively parallel </a:t>
            </a:r>
            <a:r>
              <a:rPr lang="en-US" sz="2000" dirty="0" err="1" smtClean="0">
                <a:solidFill>
                  <a:srgbClr val="800000"/>
                </a:solidFill>
                <a:latin typeface="Chalkboard" pitchFamily="-112" charset="0"/>
                <a:ea typeface="ＭＳ Ｐゴシック" pitchFamily="-112" charset="-128"/>
                <a:cs typeface="Chalkboard" pitchFamily="-112" charset="0"/>
              </a:rPr>
              <a:t>petascale</a:t>
            </a:r>
            <a:r>
              <a:rPr lang="en-US" sz="2000" dirty="0" smtClean="0">
                <a:solidFill>
                  <a:srgbClr val="800000"/>
                </a:solidFill>
                <a:latin typeface="Chalkboard" pitchFamily="-112" charset="0"/>
                <a:ea typeface="ＭＳ Ｐゴシック" pitchFamily="-112" charset="-128"/>
                <a:cs typeface="Chalkboard" pitchFamily="-112" charset="0"/>
              </a:rPr>
              <a:t> </a:t>
            </a:r>
            <a:r>
              <a:rPr lang="en-US" sz="2000" dirty="0">
                <a:solidFill>
                  <a:srgbClr val="800000"/>
                </a:solidFill>
                <a:latin typeface="Chalkboard" pitchFamily="-112" charset="0"/>
                <a:ea typeface="ＭＳ Ｐゴシック" pitchFamily="-112" charset="-128"/>
                <a:cs typeface="Chalkboard" pitchFamily="-112" charset="0"/>
              </a:rPr>
              <a:t>hardware, smaller </a:t>
            </a:r>
            <a:r>
              <a:rPr lang="en-US" sz="2000" dirty="0" err="1">
                <a:solidFill>
                  <a:srgbClr val="800000"/>
                </a:solidFill>
                <a:latin typeface="Chalkboard" pitchFamily="-112" charset="0"/>
                <a:ea typeface="ＭＳ Ｐゴシック" pitchFamily="-112" charset="-128"/>
                <a:cs typeface="Chalkboard" pitchFamily="-112" charset="0"/>
              </a:rPr>
              <a:t>linux</a:t>
            </a:r>
            <a:r>
              <a:rPr lang="en-US" sz="2000" dirty="0">
                <a:solidFill>
                  <a:srgbClr val="800000"/>
                </a:solidFill>
                <a:latin typeface="Chalkboard" pitchFamily="-112" charset="0"/>
                <a:ea typeface="ＭＳ Ｐゴシック" pitchFamily="-112" charset="-128"/>
                <a:cs typeface="Chalkboard" pitchFamily="-112" charset="0"/>
              </a:rPr>
              <a:t> clusters, and </a:t>
            </a:r>
            <a:r>
              <a:rPr lang="en-US" sz="2000" i="1" dirty="0">
                <a:solidFill>
                  <a:srgbClr val="800000"/>
                </a:solidFill>
                <a:latin typeface="Chalkboard" pitchFamily="-112" charset="0"/>
                <a:ea typeface="ＭＳ Ｐゴシック" pitchFamily="-112" charset="-128"/>
                <a:cs typeface="Chalkboard" pitchFamily="-112" charset="0"/>
              </a:rPr>
              <a:t>even</a:t>
            </a:r>
            <a:r>
              <a:rPr lang="en-US" sz="2000" dirty="0">
                <a:solidFill>
                  <a:srgbClr val="800000"/>
                </a:solidFill>
                <a:latin typeface="Chalkboard" pitchFamily="-112" charset="0"/>
                <a:ea typeface="ＭＳ Ｐゴシック" pitchFamily="-112" charset="-128"/>
                <a:cs typeface="Chalkboard" pitchFamily="-112" charset="0"/>
              </a:rPr>
              <a:t> single processor </a:t>
            </a:r>
            <a:r>
              <a:rPr lang="en-US" sz="2000" dirty="0" smtClean="0">
                <a:solidFill>
                  <a:srgbClr val="800000"/>
                </a:solidFill>
                <a:latin typeface="Chalkboard" pitchFamily="-112" charset="0"/>
                <a:ea typeface="ＭＳ Ｐゴシック" pitchFamily="-112" charset="-128"/>
                <a:cs typeface="Chalkboard" pitchFamily="-112" charset="0"/>
              </a:rPr>
              <a:t>laptops. </a:t>
            </a:r>
            <a:endParaRPr lang="en-US" sz="2000" dirty="0">
              <a:solidFill>
                <a:srgbClr val="800000"/>
              </a:solidFill>
              <a:latin typeface="Chalkboard" pitchFamily="-112" charset="0"/>
              <a:ea typeface="ＭＳ Ｐゴシック" pitchFamily="-112" charset="-128"/>
              <a:cs typeface="Chalkboard" pitchFamily="-112" charset="0"/>
            </a:endParaRPr>
          </a:p>
          <a:p>
            <a:pPr marL="533400" indent="-533400" eaLnBrk="1" hangingPunct="1">
              <a:lnSpc>
                <a:spcPct val="90000"/>
              </a:lnSpc>
            </a:pPr>
            <a:r>
              <a:rPr lang="en-US" sz="2000" dirty="0">
                <a:solidFill>
                  <a:srgbClr val="800000"/>
                </a:solidFill>
                <a:latin typeface="Chalkboard" pitchFamily="-112" charset="0"/>
                <a:ea typeface="ＭＳ Ｐゴシック" pitchFamily="-112" charset="-128"/>
                <a:cs typeface="Chalkboard" pitchFamily="-112" charset="0"/>
              </a:rPr>
              <a:t>Supports varying levels of parallelism via simple run-time configuration for processor </a:t>
            </a:r>
            <a:r>
              <a:rPr lang="en-US" sz="2000" dirty="0" smtClean="0">
                <a:solidFill>
                  <a:srgbClr val="800000"/>
                </a:solidFill>
                <a:latin typeface="Chalkboard" pitchFamily="-112" charset="0"/>
                <a:ea typeface="ＭＳ Ｐゴシック" pitchFamily="-112" charset="-128"/>
                <a:cs typeface="Chalkboard" pitchFamily="-112" charset="0"/>
              </a:rPr>
              <a:t>layout.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27810" name="Rectangle 2"/>
          <p:cNvSpPr>
            <a:spLocks noGrp="1" noChangeArrowheads="1"/>
          </p:cNvSpPr>
          <p:nvPr>
            <p:ph type="title"/>
          </p:nvPr>
        </p:nvSpPr>
        <p:spPr>
          <a:xfrm>
            <a:off x="685800" y="152400"/>
            <a:ext cx="7772400" cy="1143000"/>
          </a:xfrm>
        </p:spPr>
        <p:txBody>
          <a:bodyPr/>
          <a:lstStyle/>
          <a:p>
            <a:pPr eaLnBrk="1" hangingPunct="1">
              <a:defRPr/>
            </a:pPr>
            <a:r>
              <a:rPr lang="en-US" sz="3800" dirty="0" smtClean="0"/>
              <a:t>Load Balancing</a:t>
            </a:r>
            <a:endParaRPr lang="en-US" sz="3800" dirty="0"/>
          </a:p>
        </p:txBody>
      </p:sp>
      <p:grpSp>
        <p:nvGrpSpPr>
          <p:cNvPr id="5" name="Group 74"/>
          <p:cNvGrpSpPr>
            <a:grpSpLocks/>
          </p:cNvGrpSpPr>
          <p:nvPr/>
        </p:nvGrpSpPr>
        <p:grpSpPr bwMode="auto">
          <a:xfrm>
            <a:off x="228600" y="1752600"/>
            <a:ext cx="8718306" cy="4627563"/>
            <a:chOff x="228600" y="1154113"/>
            <a:chExt cx="8718306" cy="4627564"/>
          </a:xfrm>
        </p:grpSpPr>
        <p:grpSp>
          <p:nvGrpSpPr>
            <p:cNvPr id="6" name="Group 76"/>
            <p:cNvGrpSpPr>
              <a:grpSpLocks/>
            </p:cNvGrpSpPr>
            <p:nvPr/>
          </p:nvGrpSpPr>
          <p:grpSpPr bwMode="auto">
            <a:xfrm>
              <a:off x="228600" y="1219200"/>
              <a:ext cx="4298455" cy="4562477"/>
              <a:chOff x="228600" y="1219200"/>
              <a:chExt cx="4298455" cy="4562477"/>
            </a:xfrm>
          </p:grpSpPr>
          <p:sp>
            <p:nvSpPr>
              <p:cNvPr id="38954" name="Rectangle 24"/>
              <p:cNvSpPr>
                <a:spLocks noChangeArrowheads="1"/>
              </p:cNvSpPr>
              <p:nvPr/>
            </p:nvSpPr>
            <p:spPr bwMode="auto">
              <a:xfrm>
                <a:off x="444500" y="1905000"/>
                <a:ext cx="3968750" cy="2971800"/>
              </a:xfrm>
              <a:prstGeom prst="rect">
                <a:avLst/>
              </a:prstGeom>
              <a:solidFill>
                <a:schemeClr val="tx1"/>
              </a:solidFill>
              <a:ln w="38100">
                <a:solidFill>
                  <a:schemeClr val="tx1"/>
                </a:solidFill>
                <a:round/>
                <a:headEnd/>
                <a:tailEnd/>
              </a:ln>
            </p:spPr>
            <p:txBody>
              <a:bodyPr>
                <a:prstTxWarp prst="textNoShape">
                  <a:avLst/>
                </a:prstTxWarp>
              </a:bodyPr>
              <a:lstStyle/>
              <a:p>
                <a:endParaRPr lang="en-US"/>
              </a:p>
            </p:txBody>
          </p:sp>
          <p:grpSp>
            <p:nvGrpSpPr>
              <p:cNvPr id="7" name="Group 48"/>
              <p:cNvGrpSpPr>
                <a:grpSpLocks/>
              </p:cNvGrpSpPr>
              <p:nvPr/>
            </p:nvGrpSpPr>
            <p:grpSpPr bwMode="auto">
              <a:xfrm>
                <a:off x="228600" y="3952877"/>
                <a:ext cx="1736725" cy="1566864"/>
                <a:chOff x="1981200" y="4486252"/>
                <a:chExt cx="1736974" cy="1567304"/>
              </a:xfrm>
            </p:grpSpPr>
            <p:sp>
              <p:nvSpPr>
                <p:cNvPr id="38988" name="Line 12"/>
                <p:cNvSpPr>
                  <a:spLocks noChangeShapeType="1"/>
                </p:cNvSpPr>
                <p:nvPr/>
              </p:nvSpPr>
              <p:spPr bwMode="auto">
                <a:xfrm flipV="1">
                  <a:off x="2514676" y="4486252"/>
                  <a:ext cx="533476" cy="1219543"/>
                </a:xfrm>
                <a:prstGeom prst="line">
                  <a:avLst/>
                </a:prstGeom>
                <a:noFill/>
                <a:ln w="38100">
                  <a:solidFill>
                    <a:srgbClr val="FF0000"/>
                  </a:solidFill>
                  <a:round/>
                  <a:headEnd/>
                  <a:tailEnd type="triangle" w="lg" len="med"/>
                </a:ln>
              </p:spPr>
              <p:txBody>
                <a:bodyPr wrap="none" anchor="ctr">
                  <a:prstTxWarp prst="textNoShape">
                    <a:avLst/>
                  </a:prstTxWarp>
                </a:bodyPr>
                <a:lstStyle/>
                <a:p>
                  <a:endParaRPr lang="en-US"/>
                </a:p>
              </p:txBody>
            </p:sp>
            <p:sp>
              <p:nvSpPr>
                <p:cNvPr id="38989" name="Text Box 11"/>
                <p:cNvSpPr txBox="1">
                  <a:spLocks noChangeArrowheads="1"/>
                </p:cNvSpPr>
                <p:nvPr/>
              </p:nvSpPr>
              <p:spPr bwMode="auto">
                <a:xfrm>
                  <a:off x="1981200" y="5715001"/>
                  <a:ext cx="1736974" cy="338555"/>
                </a:xfrm>
                <a:prstGeom prst="rect">
                  <a:avLst/>
                </a:prstGeom>
                <a:noFill/>
                <a:ln w="9525">
                  <a:noFill/>
                  <a:miter lim="800000"/>
                  <a:headEnd/>
                  <a:tailEnd/>
                </a:ln>
              </p:spPr>
              <p:txBody>
                <a:bodyPr wrap="none">
                  <a:prstTxWarp prst="textNoShape">
                    <a:avLst/>
                  </a:prstTxWarp>
                  <a:spAutoFit/>
                </a:bodyPr>
                <a:lstStyle/>
                <a:p>
                  <a:r>
                    <a:rPr lang="en-US" sz="1600">
                      <a:solidFill>
                        <a:schemeClr val="tx1"/>
                      </a:solidFill>
                    </a:rPr>
                    <a:t>Idle time/cores</a:t>
                  </a:r>
                </a:p>
              </p:txBody>
            </p:sp>
          </p:grpSp>
          <p:sp>
            <p:nvSpPr>
              <p:cNvPr id="38956" name="Text Box 6"/>
              <p:cNvSpPr txBox="1">
                <a:spLocks noChangeArrowheads="1"/>
              </p:cNvSpPr>
              <p:nvPr/>
            </p:nvSpPr>
            <p:spPr bwMode="auto">
              <a:xfrm>
                <a:off x="609600" y="1219200"/>
                <a:ext cx="1219200" cy="304800"/>
              </a:xfrm>
              <a:prstGeom prst="rect">
                <a:avLst/>
              </a:prstGeom>
              <a:noFill/>
              <a:ln w="9525">
                <a:noFill/>
                <a:miter lim="800000"/>
                <a:headEnd/>
                <a:tailEnd/>
              </a:ln>
            </p:spPr>
            <p:txBody>
              <a:bodyPr>
                <a:prstTxWarp prst="textNoShape">
                  <a:avLst/>
                </a:prstTxWarp>
                <a:spAutoFit/>
              </a:bodyPr>
              <a:lstStyle/>
              <a:p>
                <a:r>
                  <a:rPr lang="en-US" sz="1400"/>
                  <a:t>1664 cores</a:t>
                </a:r>
              </a:p>
            </p:txBody>
          </p:sp>
          <p:grpSp>
            <p:nvGrpSpPr>
              <p:cNvPr id="8" name="Group 83"/>
              <p:cNvGrpSpPr>
                <a:grpSpLocks/>
              </p:cNvGrpSpPr>
              <p:nvPr/>
            </p:nvGrpSpPr>
            <p:grpSpPr bwMode="auto">
              <a:xfrm>
                <a:off x="1790700" y="1992313"/>
                <a:ext cx="1909763" cy="2427287"/>
                <a:chOff x="1123" y="1255"/>
                <a:chExt cx="1203" cy="1529"/>
              </a:xfrm>
            </p:grpSpPr>
            <p:sp>
              <p:nvSpPr>
                <p:cNvPr id="38986" name="Rectangle 7"/>
                <p:cNvSpPr>
                  <a:spLocks noChangeArrowheads="1"/>
                </p:cNvSpPr>
                <p:nvPr/>
              </p:nvSpPr>
              <p:spPr bwMode="auto">
                <a:xfrm>
                  <a:off x="1123" y="1255"/>
                  <a:ext cx="1203" cy="1529"/>
                </a:xfrm>
                <a:prstGeom prst="rect">
                  <a:avLst/>
                </a:prstGeom>
                <a:solidFill>
                  <a:schemeClr val="accent1"/>
                </a:solidFill>
                <a:ln w="6350">
                  <a:solidFill>
                    <a:schemeClr val="bg2"/>
                  </a:solidFill>
                  <a:round/>
                  <a:headEnd/>
                  <a:tailEnd/>
                </a:ln>
              </p:spPr>
              <p:txBody>
                <a:bodyPr>
                  <a:prstTxWarp prst="textNoShape">
                    <a:avLst/>
                  </a:prstTxWarp>
                </a:bodyPr>
                <a:lstStyle/>
                <a:p>
                  <a:endParaRPr lang="en-US"/>
                </a:p>
              </p:txBody>
            </p:sp>
            <p:sp>
              <p:nvSpPr>
                <p:cNvPr id="38987" name="TextBox 8"/>
                <p:cNvSpPr txBox="1">
                  <a:spLocks noChangeArrowheads="1"/>
                </p:cNvSpPr>
                <p:nvPr/>
              </p:nvSpPr>
              <p:spPr bwMode="auto">
                <a:xfrm>
                  <a:off x="1570" y="1923"/>
                  <a:ext cx="310" cy="192"/>
                </a:xfrm>
                <a:prstGeom prst="rect">
                  <a:avLst/>
                </a:prstGeom>
                <a:noFill/>
                <a:ln w="9525">
                  <a:noFill/>
                  <a:miter lim="800000"/>
                  <a:headEnd/>
                  <a:tailEnd/>
                </a:ln>
              </p:spPr>
              <p:txBody>
                <a:bodyPr>
                  <a:prstTxWarp prst="textNoShape">
                    <a:avLst/>
                  </a:prstTxWarp>
                  <a:spAutoFit/>
                </a:bodyPr>
                <a:lstStyle/>
                <a:p>
                  <a:r>
                    <a:rPr lang="en-US" sz="1400">
                      <a:solidFill>
                        <a:schemeClr val="bg2"/>
                      </a:solidFill>
                      <a:latin typeface="Arial Narrow" pitchFamily="-112" charset="0"/>
                      <a:ea typeface="Chalkboard" pitchFamily="-112" charset="0"/>
                      <a:cs typeface="Chalkboard" pitchFamily="-112" charset="0"/>
                    </a:rPr>
                    <a:t>POP</a:t>
                  </a:r>
                </a:p>
              </p:txBody>
            </p:sp>
          </p:grpSp>
          <p:grpSp>
            <p:nvGrpSpPr>
              <p:cNvPr id="9" name="Group 68"/>
              <p:cNvGrpSpPr>
                <a:grpSpLocks/>
              </p:cNvGrpSpPr>
              <p:nvPr/>
            </p:nvGrpSpPr>
            <p:grpSpPr bwMode="auto">
              <a:xfrm>
                <a:off x="673100" y="2486026"/>
                <a:ext cx="1096963" cy="820737"/>
                <a:chOff x="4876800" y="2913288"/>
                <a:chExt cx="1117206" cy="820512"/>
              </a:xfrm>
            </p:grpSpPr>
            <p:sp>
              <p:nvSpPr>
                <p:cNvPr id="2" name="Rectangle 11"/>
                <p:cNvSpPr>
                  <a:spLocks noChangeArrowheads="1"/>
                </p:cNvSpPr>
                <p:nvPr/>
              </p:nvSpPr>
              <p:spPr bwMode="auto">
                <a:xfrm>
                  <a:off x="4876800" y="2913288"/>
                  <a:ext cx="1117206" cy="820512"/>
                </a:xfrm>
                <a:prstGeom prst="rect">
                  <a:avLst/>
                </a:prstGeom>
                <a:solidFill>
                  <a:schemeClr val="tx2">
                    <a:lumMod val="75000"/>
                  </a:schemeClr>
                </a:solidFill>
                <a:ln w="6350">
                  <a:solidFill>
                    <a:schemeClr val="bg2"/>
                  </a:solidFill>
                  <a:round/>
                  <a:headEnd/>
                  <a:tailEnd/>
                </a:ln>
              </p:spPr>
              <p:txBody>
                <a:bodyPr>
                  <a:prstTxWarp prst="textNoShape">
                    <a:avLst/>
                  </a:prstTxWarp>
                </a:bodyPr>
                <a:lstStyle/>
                <a:p>
                  <a:pPr>
                    <a:defRPr/>
                  </a:pPr>
                  <a:endParaRPr lang="en-US">
                    <a:latin typeface="Comic Sans MS" pitchFamily="-111" charset="0"/>
                  </a:endParaRPr>
                </a:p>
              </p:txBody>
            </p:sp>
            <p:sp>
              <p:nvSpPr>
                <p:cNvPr id="38985" name="TextBox 12"/>
                <p:cNvSpPr txBox="1">
                  <a:spLocks noChangeArrowheads="1"/>
                </p:cNvSpPr>
                <p:nvPr/>
              </p:nvSpPr>
              <p:spPr bwMode="auto">
                <a:xfrm>
                  <a:off x="5130603" y="3169642"/>
                  <a:ext cx="609600" cy="307804"/>
                </a:xfrm>
                <a:prstGeom prst="rect">
                  <a:avLst/>
                </a:prstGeom>
                <a:noFill/>
                <a:ln w="9525">
                  <a:noFill/>
                  <a:miter lim="800000"/>
                  <a:headEnd/>
                  <a:tailEnd/>
                </a:ln>
              </p:spPr>
              <p:txBody>
                <a:bodyPr>
                  <a:prstTxWarp prst="textNoShape">
                    <a:avLst/>
                  </a:prstTxWarp>
                  <a:spAutoFit/>
                </a:bodyPr>
                <a:lstStyle/>
                <a:p>
                  <a:r>
                    <a:rPr lang="en-US" sz="1400">
                      <a:solidFill>
                        <a:srgbClr val="000000"/>
                      </a:solidFill>
                      <a:latin typeface="Arial Narrow" pitchFamily="-112" charset="0"/>
                      <a:ea typeface="Chalkboard" pitchFamily="-112" charset="0"/>
                      <a:cs typeface="Chalkboard" pitchFamily="-112" charset="0"/>
                    </a:rPr>
                    <a:t>CICE</a:t>
                  </a:r>
                  <a:r>
                    <a:rPr lang="en-US" sz="1400">
                      <a:solidFill>
                        <a:srgbClr val="000000"/>
                      </a:solidFill>
                      <a:latin typeface="Chalkboard" pitchFamily="-112" charset="0"/>
                      <a:ea typeface="Chalkboard" pitchFamily="-112" charset="0"/>
                      <a:cs typeface="Chalkboard" pitchFamily="-112" charset="0"/>
                    </a:rPr>
                    <a:t> </a:t>
                  </a:r>
                </a:p>
              </p:txBody>
            </p:sp>
          </p:grpSp>
          <p:sp>
            <p:nvSpPr>
              <p:cNvPr id="38959" name="Text Box 92"/>
              <p:cNvSpPr txBox="1">
                <a:spLocks noChangeArrowheads="1"/>
              </p:cNvSpPr>
              <p:nvPr/>
            </p:nvSpPr>
            <p:spPr bwMode="auto">
              <a:xfrm>
                <a:off x="2089150" y="4602163"/>
                <a:ext cx="1022350" cy="274637"/>
              </a:xfrm>
              <a:prstGeom prst="rect">
                <a:avLst/>
              </a:prstGeom>
              <a:noFill/>
              <a:ln w="38100">
                <a:noFill/>
                <a:miter lim="800000"/>
                <a:headEnd/>
                <a:tailEnd/>
              </a:ln>
            </p:spPr>
            <p:txBody>
              <a:bodyPr>
                <a:prstTxWarp prst="textNoShape">
                  <a:avLst/>
                </a:prstTxWarp>
                <a:spAutoFit/>
              </a:bodyPr>
              <a:lstStyle/>
              <a:p>
                <a:r>
                  <a:rPr lang="en-US" sz="1200">
                    <a:solidFill>
                      <a:schemeClr val="bg2"/>
                    </a:solidFill>
                    <a:latin typeface="Arial Narrow" pitchFamily="-112" charset="0"/>
                    <a:ea typeface="Arial Narrow" pitchFamily="-112" charset="0"/>
                    <a:cs typeface="Arial Narrow" pitchFamily="-112" charset="0"/>
                  </a:rPr>
                  <a:t>Processors</a:t>
                </a:r>
              </a:p>
            </p:txBody>
          </p:sp>
          <p:grpSp>
            <p:nvGrpSpPr>
              <p:cNvPr id="10" name="Group 66"/>
              <p:cNvGrpSpPr>
                <a:grpSpLocks/>
              </p:cNvGrpSpPr>
              <p:nvPr/>
            </p:nvGrpSpPr>
            <p:grpSpPr bwMode="auto">
              <a:xfrm>
                <a:off x="673100" y="1992313"/>
                <a:ext cx="1016000" cy="492125"/>
                <a:chOff x="3072" y="1266"/>
                <a:chExt cx="640" cy="310"/>
              </a:xfrm>
            </p:grpSpPr>
            <p:sp>
              <p:nvSpPr>
                <p:cNvPr id="38982" name="Rectangle 9"/>
                <p:cNvSpPr>
                  <a:spLocks noChangeArrowheads="1"/>
                </p:cNvSpPr>
                <p:nvPr/>
              </p:nvSpPr>
              <p:spPr bwMode="auto">
                <a:xfrm>
                  <a:off x="3072" y="1266"/>
                  <a:ext cx="640" cy="310"/>
                </a:xfrm>
                <a:prstGeom prst="rect">
                  <a:avLst/>
                </a:prstGeom>
                <a:solidFill>
                  <a:srgbClr val="E0BAFF"/>
                </a:solidFill>
                <a:ln w="6350">
                  <a:solidFill>
                    <a:schemeClr val="bg2"/>
                  </a:solidFill>
                  <a:round/>
                  <a:headEnd/>
                  <a:tailEnd/>
                </a:ln>
              </p:spPr>
              <p:txBody>
                <a:bodyPr>
                  <a:prstTxWarp prst="textNoShape">
                    <a:avLst/>
                  </a:prstTxWarp>
                </a:bodyPr>
                <a:lstStyle/>
                <a:p>
                  <a:endParaRPr lang="en-US"/>
                </a:p>
              </p:txBody>
            </p:sp>
            <p:sp>
              <p:nvSpPr>
                <p:cNvPr id="38983" name="TextBox 12"/>
                <p:cNvSpPr txBox="1">
                  <a:spLocks noChangeArrowheads="1"/>
                </p:cNvSpPr>
                <p:nvPr/>
              </p:nvSpPr>
              <p:spPr bwMode="auto">
                <a:xfrm>
                  <a:off x="3219" y="1325"/>
                  <a:ext cx="346" cy="192"/>
                </a:xfrm>
                <a:prstGeom prst="rect">
                  <a:avLst/>
                </a:prstGeom>
                <a:noFill/>
                <a:ln w="9525">
                  <a:noFill/>
                  <a:miter lim="800000"/>
                  <a:headEnd/>
                  <a:tailEnd/>
                </a:ln>
              </p:spPr>
              <p:txBody>
                <a:bodyPr>
                  <a:prstTxWarp prst="textNoShape">
                    <a:avLst/>
                  </a:prstTxWarp>
                  <a:spAutoFit/>
                </a:bodyPr>
                <a:lstStyle/>
                <a:p>
                  <a:r>
                    <a:rPr lang="en-US" sz="1400">
                      <a:solidFill>
                        <a:srgbClr val="000000"/>
                      </a:solidFill>
                      <a:latin typeface="Arial Narrow" pitchFamily="-112" charset="0"/>
                      <a:ea typeface="Chalkboard" pitchFamily="-112" charset="0"/>
                      <a:cs typeface="Chalkboard" pitchFamily="-112" charset="0"/>
                    </a:rPr>
                    <a:t>CAM</a:t>
                  </a:r>
                  <a:r>
                    <a:rPr lang="en-US" sz="1400">
                      <a:solidFill>
                        <a:srgbClr val="000000"/>
                      </a:solidFill>
                      <a:latin typeface="Chalkboard" pitchFamily="-112" charset="0"/>
                      <a:ea typeface="Chalkboard" pitchFamily="-112" charset="0"/>
                      <a:cs typeface="Chalkboard" pitchFamily="-112" charset="0"/>
                    </a:rPr>
                    <a:t> </a:t>
                  </a:r>
                </a:p>
              </p:txBody>
            </p:sp>
          </p:grpSp>
          <p:grpSp>
            <p:nvGrpSpPr>
              <p:cNvPr id="11" name="Group 69"/>
              <p:cNvGrpSpPr>
                <a:grpSpLocks/>
              </p:cNvGrpSpPr>
              <p:nvPr/>
            </p:nvGrpSpPr>
            <p:grpSpPr bwMode="auto">
              <a:xfrm>
                <a:off x="673100" y="3276600"/>
                <a:ext cx="1096963" cy="304800"/>
                <a:chOff x="3072" y="2101"/>
                <a:chExt cx="691" cy="192"/>
              </a:xfrm>
            </p:grpSpPr>
            <p:sp>
              <p:nvSpPr>
                <p:cNvPr id="3" name="Rectangle 45"/>
                <p:cNvSpPr/>
                <p:nvPr/>
              </p:nvSpPr>
              <p:spPr bwMode="auto">
                <a:xfrm>
                  <a:off x="3072" y="2128"/>
                  <a:ext cx="691" cy="138"/>
                </a:xfrm>
                <a:prstGeom prst="rect">
                  <a:avLst/>
                </a:prstGeom>
                <a:solidFill>
                  <a:schemeClr val="tx2">
                    <a:lumMod val="60000"/>
                    <a:lumOff val="40000"/>
                  </a:schemeClr>
                </a:solidFill>
                <a:ln w="6350" cap="flat" cmpd="sng" algn="ctr">
                  <a:solidFill>
                    <a:schemeClr val="bg2"/>
                  </a:solidFill>
                  <a:prstDash val="solid"/>
                  <a:round/>
                  <a:headEnd type="none" w="med" len="med"/>
                  <a:tailEnd type="none" w="med" len="med"/>
                </a:ln>
                <a:effectLst/>
              </p:spPr>
            </p:sp>
            <p:sp>
              <p:nvSpPr>
                <p:cNvPr id="38981" name="TextBox 12"/>
                <p:cNvSpPr txBox="1">
                  <a:spLocks noChangeArrowheads="1"/>
                </p:cNvSpPr>
                <p:nvPr/>
              </p:nvSpPr>
              <p:spPr bwMode="auto">
                <a:xfrm>
                  <a:off x="3226" y="2101"/>
                  <a:ext cx="384" cy="192"/>
                </a:xfrm>
                <a:prstGeom prst="rect">
                  <a:avLst/>
                </a:prstGeom>
                <a:noFill/>
                <a:ln w="9525">
                  <a:noFill/>
                  <a:miter lim="800000"/>
                  <a:headEnd/>
                  <a:tailEnd/>
                </a:ln>
              </p:spPr>
              <p:txBody>
                <a:bodyPr>
                  <a:prstTxWarp prst="textNoShape">
                    <a:avLst/>
                  </a:prstTxWarp>
                  <a:spAutoFit/>
                </a:bodyPr>
                <a:lstStyle/>
                <a:p>
                  <a:r>
                    <a:rPr lang="en-US" sz="1400">
                      <a:solidFill>
                        <a:srgbClr val="000000"/>
                      </a:solidFill>
                      <a:latin typeface="Arial Narrow" pitchFamily="-112" charset="0"/>
                      <a:ea typeface="Chalkboard" pitchFamily="-112" charset="0"/>
                      <a:cs typeface="Chalkboard" pitchFamily="-112" charset="0"/>
                    </a:rPr>
                    <a:t>CPL7</a:t>
                  </a:r>
                  <a:r>
                    <a:rPr lang="en-US" sz="1400">
                      <a:solidFill>
                        <a:srgbClr val="000000"/>
                      </a:solidFill>
                      <a:latin typeface="Chalkboard" pitchFamily="-112" charset="0"/>
                      <a:ea typeface="Chalkboard" pitchFamily="-112" charset="0"/>
                      <a:cs typeface="Chalkboard" pitchFamily="-112" charset="0"/>
                    </a:rPr>
                    <a:t> </a:t>
                  </a:r>
                </a:p>
              </p:txBody>
            </p:sp>
          </p:grpSp>
          <p:cxnSp>
            <p:nvCxnSpPr>
              <p:cNvPr id="38962" name="Straight Connector 61"/>
              <p:cNvCxnSpPr>
                <a:cxnSpLocks noChangeShapeType="1"/>
              </p:cNvCxnSpPr>
              <p:nvPr/>
            </p:nvCxnSpPr>
            <p:spPr bwMode="auto">
              <a:xfrm rot="16200000" flipH="1">
                <a:off x="-638969" y="3288507"/>
                <a:ext cx="2605087" cy="0"/>
              </a:xfrm>
              <a:prstGeom prst="line">
                <a:avLst/>
              </a:prstGeom>
              <a:noFill/>
              <a:ln w="12700">
                <a:solidFill>
                  <a:schemeClr val="bg2"/>
                </a:solidFill>
                <a:round/>
                <a:headEnd/>
                <a:tailEnd/>
              </a:ln>
            </p:spPr>
          </p:cxnSp>
          <p:cxnSp>
            <p:nvCxnSpPr>
              <p:cNvPr id="38963" name="Straight Connector 63"/>
              <p:cNvCxnSpPr>
                <a:cxnSpLocks noChangeShapeType="1"/>
              </p:cNvCxnSpPr>
              <p:nvPr/>
            </p:nvCxnSpPr>
            <p:spPr bwMode="auto">
              <a:xfrm rot="10800000" flipV="1">
                <a:off x="673100" y="4572000"/>
                <a:ext cx="3657600" cy="0"/>
              </a:xfrm>
              <a:prstGeom prst="line">
                <a:avLst/>
              </a:prstGeom>
              <a:noFill/>
              <a:ln w="12700">
                <a:solidFill>
                  <a:schemeClr val="bg2"/>
                </a:solidFill>
                <a:round/>
                <a:headEnd/>
                <a:tailEnd/>
              </a:ln>
            </p:spPr>
          </p:cxnSp>
          <p:sp>
            <p:nvSpPr>
              <p:cNvPr id="38964" name="Text Box 92"/>
              <p:cNvSpPr txBox="1">
                <a:spLocks noChangeArrowheads="1"/>
              </p:cNvSpPr>
              <p:nvPr/>
            </p:nvSpPr>
            <p:spPr bwMode="auto">
              <a:xfrm rot="-5400000">
                <a:off x="224631" y="3204369"/>
                <a:ext cx="588963" cy="276225"/>
              </a:xfrm>
              <a:prstGeom prst="rect">
                <a:avLst/>
              </a:prstGeom>
              <a:noFill/>
              <a:ln w="38100">
                <a:noFill/>
                <a:miter lim="800000"/>
                <a:headEnd/>
                <a:tailEnd/>
              </a:ln>
            </p:spPr>
            <p:txBody>
              <a:bodyPr>
                <a:prstTxWarp prst="textNoShape">
                  <a:avLst/>
                </a:prstTxWarp>
                <a:spAutoFit/>
              </a:bodyPr>
              <a:lstStyle/>
              <a:p>
                <a:r>
                  <a:rPr lang="en-US" sz="1200">
                    <a:solidFill>
                      <a:schemeClr val="bg2"/>
                    </a:solidFill>
                    <a:latin typeface="Arial Narrow" pitchFamily="-112" charset="0"/>
                    <a:ea typeface="Arial Narrow" pitchFamily="-112" charset="0"/>
                    <a:cs typeface="Arial Narrow" pitchFamily="-112" charset="0"/>
                  </a:rPr>
                  <a:t>Time</a:t>
                </a:r>
              </a:p>
            </p:txBody>
          </p:sp>
          <p:cxnSp>
            <p:nvCxnSpPr>
              <p:cNvPr id="38965" name="Straight Connector 70"/>
              <p:cNvCxnSpPr>
                <a:cxnSpLocks noChangeShapeType="1"/>
              </p:cNvCxnSpPr>
              <p:nvPr/>
            </p:nvCxnSpPr>
            <p:spPr bwMode="auto">
              <a:xfrm rot="16200000" flipH="1">
                <a:off x="800894" y="4547394"/>
                <a:ext cx="49212" cy="0"/>
              </a:xfrm>
              <a:prstGeom prst="line">
                <a:avLst/>
              </a:prstGeom>
              <a:noFill/>
              <a:ln w="3175">
                <a:solidFill>
                  <a:schemeClr val="bg2"/>
                </a:solidFill>
                <a:round/>
                <a:headEnd/>
                <a:tailEnd/>
              </a:ln>
            </p:spPr>
          </p:cxnSp>
          <p:cxnSp>
            <p:nvCxnSpPr>
              <p:cNvPr id="38966" name="Straight Connector 71"/>
              <p:cNvCxnSpPr>
                <a:cxnSpLocks noChangeShapeType="1"/>
              </p:cNvCxnSpPr>
              <p:nvPr/>
            </p:nvCxnSpPr>
            <p:spPr bwMode="auto">
              <a:xfrm rot="16200000" flipH="1">
                <a:off x="4229894" y="4550569"/>
                <a:ext cx="49212" cy="0"/>
              </a:xfrm>
              <a:prstGeom prst="line">
                <a:avLst/>
              </a:prstGeom>
              <a:noFill/>
              <a:ln w="3175">
                <a:solidFill>
                  <a:schemeClr val="bg2"/>
                </a:solidFill>
                <a:round/>
                <a:headEnd/>
                <a:tailEnd/>
              </a:ln>
            </p:spPr>
          </p:cxnSp>
          <p:cxnSp>
            <p:nvCxnSpPr>
              <p:cNvPr id="38967" name="Straight Connector 72"/>
              <p:cNvCxnSpPr>
                <a:cxnSpLocks noChangeShapeType="1"/>
              </p:cNvCxnSpPr>
              <p:nvPr/>
            </p:nvCxnSpPr>
            <p:spPr bwMode="auto">
              <a:xfrm rot="10800000" flipH="1">
                <a:off x="673100" y="3729038"/>
                <a:ext cx="49213" cy="0"/>
              </a:xfrm>
              <a:prstGeom prst="line">
                <a:avLst/>
              </a:prstGeom>
              <a:noFill/>
              <a:ln w="3175">
                <a:solidFill>
                  <a:schemeClr val="bg2"/>
                </a:solidFill>
                <a:round/>
                <a:headEnd/>
                <a:tailEnd/>
              </a:ln>
            </p:spPr>
          </p:cxnSp>
          <p:cxnSp>
            <p:nvCxnSpPr>
              <p:cNvPr id="38968" name="Straight Connector 73"/>
              <p:cNvCxnSpPr>
                <a:cxnSpLocks noChangeShapeType="1"/>
              </p:cNvCxnSpPr>
              <p:nvPr/>
            </p:nvCxnSpPr>
            <p:spPr bwMode="auto">
              <a:xfrm rot="10800000" flipH="1">
                <a:off x="673100" y="2860675"/>
                <a:ext cx="49213" cy="0"/>
              </a:xfrm>
              <a:prstGeom prst="line">
                <a:avLst/>
              </a:prstGeom>
              <a:noFill/>
              <a:ln w="3175">
                <a:solidFill>
                  <a:schemeClr val="bg2"/>
                </a:solidFill>
                <a:round/>
                <a:headEnd/>
                <a:tailEnd/>
              </a:ln>
            </p:spPr>
          </p:cxnSp>
          <p:cxnSp>
            <p:nvCxnSpPr>
              <p:cNvPr id="38969" name="Straight Connector 74"/>
              <p:cNvCxnSpPr>
                <a:cxnSpLocks noChangeShapeType="1"/>
              </p:cNvCxnSpPr>
              <p:nvPr/>
            </p:nvCxnSpPr>
            <p:spPr bwMode="auto">
              <a:xfrm rot="10800000" flipH="1">
                <a:off x="673100" y="1992313"/>
                <a:ext cx="49213" cy="0"/>
              </a:xfrm>
              <a:prstGeom prst="line">
                <a:avLst/>
              </a:prstGeom>
              <a:noFill/>
              <a:ln w="3175">
                <a:solidFill>
                  <a:schemeClr val="bg2"/>
                </a:solidFill>
                <a:round/>
                <a:headEnd/>
                <a:tailEnd/>
              </a:ln>
            </p:spPr>
          </p:cxnSp>
          <p:cxnSp>
            <p:nvCxnSpPr>
              <p:cNvPr id="38970" name="Straight Connector 63"/>
              <p:cNvCxnSpPr>
                <a:cxnSpLocks noChangeShapeType="1"/>
              </p:cNvCxnSpPr>
              <p:nvPr/>
            </p:nvCxnSpPr>
            <p:spPr bwMode="auto">
              <a:xfrm rot="10800000" flipV="1">
                <a:off x="673100" y="4419600"/>
                <a:ext cx="3657600" cy="0"/>
              </a:xfrm>
              <a:prstGeom prst="line">
                <a:avLst/>
              </a:prstGeom>
              <a:noFill/>
              <a:ln w="6350">
                <a:solidFill>
                  <a:schemeClr val="hlink"/>
                </a:solidFill>
                <a:prstDash val="sysDot"/>
                <a:round/>
                <a:headEnd/>
                <a:tailEnd/>
              </a:ln>
            </p:spPr>
          </p:cxnSp>
          <p:sp>
            <p:nvSpPr>
              <p:cNvPr id="38971" name="Rectangle 11"/>
              <p:cNvSpPr>
                <a:spLocks noChangeArrowheads="1"/>
              </p:cNvSpPr>
              <p:nvPr/>
            </p:nvSpPr>
            <p:spPr bwMode="auto">
              <a:xfrm>
                <a:off x="1773238" y="2514600"/>
                <a:ext cx="9525" cy="365125"/>
              </a:xfrm>
              <a:prstGeom prst="rect">
                <a:avLst/>
              </a:prstGeom>
              <a:solidFill>
                <a:schemeClr val="bg2"/>
              </a:solidFill>
              <a:ln w="6350">
                <a:solidFill>
                  <a:schemeClr val="bg2"/>
                </a:solidFill>
                <a:round/>
                <a:headEnd/>
                <a:tailEnd/>
              </a:ln>
            </p:spPr>
            <p:txBody>
              <a:bodyPr>
                <a:prstTxWarp prst="textNoShape">
                  <a:avLst/>
                </a:prstTxWarp>
              </a:bodyPr>
              <a:lstStyle/>
              <a:p>
                <a:endParaRPr lang="en-US"/>
              </a:p>
            </p:txBody>
          </p:sp>
          <p:sp>
            <p:nvSpPr>
              <p:cNvPr id="38972" name="TextBox 12"/>
              <p:cNvSpPr txBox="1">
                <a:spLocks noChangeArrowheads="1"/>
              </p:cNvSpPr>
              <p:nvPr/>
            </p:nvSpPr>
            <p:spPr bwMode="auto">
              <a:xfrm>
                <a:off x="1730375" y="2514600"/>
                <a:ext cx="598488" cy="306388"/>
              </a:xfrm>
              <a:prstGeom prst="rect">
                <a:avLst/>
              </a:prstGeom>
              <a:noFill/>
              <a:ln w="9525">
                <a:noFill/>
                <a:miter lim="800000"/>
                <a:headEnd/>
                <a:tailEnd/>
              </a:ln>
            </p:spPr>
            <p:txBody>
              <a:bodyPr>
                <a:prstTxWarp prst="textNoShape">
                  <a:avLst/>
                </a:prstTxWarp>
                <a:spAutoFit/>
              </a:bodyPr>
              <a:lstStyle/>
              <a:p>
                <a:r>
                  <a:rPr lang="en-US" sz="1400">
                    <a:solidFill>
                      <a:srgbClr val="000000"/>
                    </a:solidFill>
                    <a:latin typeface="Arial Narrow" pitchFamily="-112" charset="0"/>
                    <a:ea typeface="Chalkboard" pitchFamily="-112" charset="0"/>
                    <a:cs typeface="Chalkboard" pitchFamily="-112" charset="0"/>
                  </a:rPr>
                  <a:t>CLM</a:t>
                </a:r>
                <a:endParaRPr lang="en-US" sz="1400">
                  <a:solidFill>
                    <a:srgbClr val="000000"/>
                  </a:solidFill>
                  <a:latin typeface="Chalkboard" pitchFamily="-112" charset="0"/>
                  <a:ea typeface="Chalkboard" pitchFamily="-112" charset="0"/>
                  <a:cs typeface="Chalkboard" pitchFamily="-112" charset="0"/>
                </a:endParaRPr>
              </a:p>
            </p:txBody>
          </p:sp>
          <p:grpSp>
            <p:nvGrpSpPr>
              <p:cNvPr id="12" name="Group 49"/>
              <p:cNvGrpSpPr>
                <a:grpSpLocks/>
              </p:cNvGrpSpPr>
              <p:nvPr/>
            </p:nvGrpSpPr>
            <p:grpSpPr bwMode="auto">
              <a:xfrm>
                <a:off x="2362200" y="4410077"/>
                <a:ext cx="1981200" cy="1371600"/>
                <a:chOff x="4495800" y="4333845"/>
                <a:chExt cx="2743200" cy="1370975"/>
              </a:xfrm>
            </p:grpSpPr>
            <p:sp>
              <p:nvSpPr>
                <p:cNvPr id="38978" name="Text Box 13"/>
                <p:cNvSpPr txBox="1">
                  <a:spLocks noChangeArrowheads="1"/>
                </p:cNvSpPr>
                <p:nvPr/>
              </p:nvSpPr>
              <p:spPr bwMode="auto">
                <a:xfrm>
                  <a:off x="4495800" y="5181600"/>
                  <a:ext cx="2743200" cy="523220"/>
                </a:xfrm>
                <a:prstGeom prst="rect">
                  <a:avLst/>
                </a:prstGeom>
                <a:noFill/>
                <a:ln w="9525">
                  <a:noFill/>
                  <a:miter lim="800000"/>
                  <a:headEnd/>
                  <a:tailEnd/>
                </a:ln>
              </p:spPr>
              <p:txBody>
                <a:bodyPr>
                  <a:prstTxWarp prst="textNoShape">
                    <a:avLst/>
                  </a:prstTxWarp>
                  <a:spAutoFit/>
                </a:bodyPr>
                <a:lstStyle/>
                <a:p>
                  <a:r>
                    <a:rPr lang="en-US" sz="1400" dirty="0">
                      <a:solidFill>
                        <a:srgbClr val="800000"/>
                      </a:solidFill>
                    </a:rPr>
                    <a:t>Increase core count for POP</a:t>
                  </a:r>
                </a:p>
              </p:txBody>
            </p:sp>
            <p:sp>
              <p:nvSpPr>
                <p:cNvPr id="38979" name="Line 14"/>
                <p:cNvSpPr>
                  <a:spLocks noChangeShapeType="1"/>
                </p:cNvSpPr>
                <p:nvPr/>
              </p:nvSpPr>
              <p:spPr bwMode="auto">
                <a:xfrm flipH="1" flipV="1">
                  <a:off x="5339862" y="4333845"/>
                  <a:ext cx="323507" cy="838200"/>
                </a:xfrm>
                <a:prstGeom prst="line">
                  <a:avLst/>
                </a:prstGeom>
                <a:noFill/>
                <a:ln w="38100">
                  <a:solidFill>
                    <a:srgbClr val="FF0000"/>
                  </a:solidFill>
                  <a:round/>
                  <a:headEnd/>
                  <a:tailEnd type="triangle" w="lg" len="med"/>
                </a:ln>
              </p:spPr>
              <p:txBody>
                <a:bodyPr wrap="none" anchor="ctr">
                  <a:prstTxWarp prst="textNoShape">
                    <a:avLst/>
                  </a:prstTxWarp>
                </a:bodyPr>
                <a:lstStyle/>
                <a:p>
                  <a:endParaRPr lang="en-US"/>
                </a:p>
              </p:txBody>
            </p:sp>
          </p:grpSp>
          <p:sp>
            <p:nvSpPr>
              <p:cNvPr id="38974" name="AutoShape 8"/>
              <p:cNvSpPr>
                <a:spLocks/>
              </p:cNvSpPr>
              <p:nvPr/>
            </p:nvSpPr>
            <p:spPr bwMode="auto">
              <a:xfrm rot="5400000">
                <a:off x="1104900" y="1181101"/>
                <a:ext cx="76200" cy="1066800"/>
              </a:xfrm>
              <a:prstGeom prst="leftBrace">
                <a:avLst>
                  <a:gd name="adj1" fmla="val 38889"/>
                  <a:gd name="adj2" fmla="val 50000"/>
                </a:avLst>
              </a:prstGeom>
              <a:noFill/>
              <a:ln w="28575">
                <a:solidFill>
                  <a:schemeClr val="tx1"/>
                </a:solidFill>
                <a:round/>
                <a:headEnd/>
                <a:tailEnd/>
              </a:ln>
            </p:spPr>
            <p:txBody>
              <a:bodyPr rot="10800000" vert="eaVert" wrap="none" anchor="ctr">
                <a:prstTxWarp prst="textNoShape">
                  <a:avLst/>
                </a:prstTxWarp>
              </a:bodyPr>
              <a:lstStyle/>
              <a:p>
                <a:endParaRPr lang="en-US"/>
              </a:p>
            </p:txBody>
          </p:sp>
          <p:sp>
            <p:nvSpPr>
              <p:cNvPr id="38975" name="Text Box 18"/>
              <p:cNvSpPr txBox="1">
                <a:spLocks noChangeArrowheads="1"/>
              </p:cNvSpPr>
              <p:nvPr/>
            </p:nvSpPr>
            <p:spPr bwMode="auto">
              <a:xfrm>
                <a:off x="2106612" y="1219200"/>
                <a:ext cx="1169988" cy="304800"/>
              </a:xfrm>
              <a:prstGeom prst="rect">
                <a:avLst/>
              </a:prstGeom>
              <a:noFill/>
              <a:ln w="9525">
                <a:noFill/>
                <a:miter lim="800000"/>
                <a:headEnd/>
                <a:tailEnd/>
              </a:ln>
            </p:spPr>
            <p:txBody>
              <a:bodyPr>
                <a:prstTxWarp prst="textNoShape">
                  <a:avLst/>
                </a:prstTxWarp>
                <a:spAutoFit/>
              </a:bodyPr>
              <a:lstStyle/>
              <a:p>
                <a:r>
                  <a:rPr lang="en-US" sz="1400"/>
                  <a:t>3136 cores</a:t>
                </a:r>
              </a:p>
            </p:txBody>
          </p:sp>
          <p:sp>
            <p:nvSpPr>
              <p:cNvPr id="38976" name="AutoShape 19"/>
              <p:cNvSpPr>
                <a:spLocks/>
              </p:cNvSpPr>
              <p:nvPr/>
            </p:nvSpPr>
            <p:spPr bwMode="auto">
              <a:xfrm rot="5400000">
                <a:off x="2653383" y="824583"/>
                <a:ext cx="228600" cy="1779833"/>
              </a:xfrm>
              <a:prstGeom prst="leftBrace">
                <a:avLst>
                  <a:gd name="adj1" fmla="val 80561"/>
                  <a:gd name="adj2" fmla="val 50000"/>
                </a:avLst>
              </a:prstGeom>
              <a:noFill/>
              <a:ln w="28575">
                <a:solidFill>
                  <a:schemeClr val="tx1"/>
                </a:solidFill>
                <a:round/>
                <a:headEnd/>
                <a:tailEnd/>
              </a:ln>
            </p:spPr>
            <p:txBody>
              <a:bodyPr rot="10800000" vert="eaVert" wrap="none" anchor="ctr">
                <a:prstTxWarp prst="textNoShape">
                  <a:avLst/>
                </a:prstTxWarp>
              </a:bodyPr>
              <a:lstStyle/>
              <a:p>
                <a:endParaRPr lang="en-US"/>
              </a:p>
            </p:txBody>
          </p:sp>
          <p:sp>
            <p:nvSpPr>
              <p:cNvPr id="38977" name="Text Box 21"/>
              <p:cNvSpPr txBox="1">
                <a:spLocks noChangeArrowheads="1"/>
              </p:cNvSpPr>
              <p:nvPr/>
            </p:nvSpPr>
            <p:spPr bwMode="auto">
              <a:xfrm>
                <a:off x="3200400" y="1230312"/>
                <a:ext cx="1326655"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800000"/>
                    </a:solidFill>
                  </a:rPr>
                  <a:t>1.53 SYPD</a:t>
                </a:r>
              </a:p>
            </p:txBody>
          </p:sp>
        </p:grpSp>
        <p:grpSp>
          <p:nvGrpSpPr>
            <p:cNvPr id="13" name="Group 77"/>
            <p:cNvGrpSpPr>
              <a:grpSpLocks/>
            </p:cNvGrpSpPr>
            <p:nvPr/>
          </p:nvGrpSpPr>
          <p:grpSpPr bwMode="auto">
            <a:xfrm>
              <a:off x="4584700" y="1154113"/>
              <a:ext cx="4362206" cy="4441825"/>
              <a:chOff x="4583907" y="1154112"/>
              <a:chExt cx="4362985" cy="4441826"/>
            </a:xfrm>
          </p:grpSpPr>
          <p:sp>
            <p:nvSpPr>
              <p:cNvPr id="38920" name="Rectangle 24"/>
              <p:cNvSpPr>
                <a:spLocks noChangeArrowheads="1"/>
              </p:cNvSpPr>
              <p:nvPr/>
            </p:nvSpPr>
            <p:spPr bwMode="auto">
              <a:xfrm>
                <a:off x="4648200" y="1905000"/>
                <a:ext cx="3968750" cy="2971800"/>
              </a:xfrm>
              <a:prstGeom prst="rect">
                <a:avLst/>
              </a:prstGeom>
              <a:solidFill>
                <a:schemeClr val="tx1"/>
              </a:solidFill>
              <a:ln w="38100">
                <a:solidFill>
                  <a:schemeClr val="tx1"/>
                </a:solidFill>
                <a:round/>
                <a:headEnd/>
                <a:tailEnd/>
              </a:ln>
            </p:spPr>
            <p:txBody>
              <a:bodyPr>
                <a:prstTxWarp prst="textNoShape">
                  <a:avLst/>
                </a:prstTxWarp>
              </a:bodyPr>
              <a:lstStyle/>
              <a:p>
                <a:endParaRPr lang="en-US"/>
              </a:p>
            </p:txBody>
          </p:sp>
          <p:grpSp>
            <p:nvGrpSpPr>
              <p:cNvPr id="14" name="Group 55"/>
              <p:cNvGrpSpPr>
                <a:grpSpLocks/>
              </p:cNvGrpSpPr>
              <p:nvPr/>
            </p:nvGrpSpPr>
            <p:grpSpPr bwMode="auto">
              <a:xfrm>
                <a:off x="5986463" y="1992313"/>
                <a:ext cx="2451100" cy="1905000"/>
                <a:chOff x="3771" y="1255"/>
                <a:chExt cx="1544" cy="1200"/>
              </a:xfrm>
            </p:grpSpPr>
            <p:sp>
              <p:nvSpPr>
                <p:cNvPr id="38952" name="Rectangle 7"/>
                <p:cNvSpPr>
                  <a:spLocks noChangeArrowheads="1"/>
                </p:cNvSpPr>
                <p:nvPr/>
              </p:nvSpPr>
              <p:spPr bwMode="auto">
                <a:xfrm>
                  <a:off x="3771" y="1255"/>
                  <a:ext cx="1544" cy="1200"/>
                </a:xfrm>
                <a:prstGeom prst="rect">
                  <a:avLst/>
                </a:prstGeom>
                <a:solidFill>
                  <a:schemeClr val="accent1"/>
                </a:solidFill>
                <a:ln w="6350">
                  <a:solidFill>
                    <a:schemeClr val="bg2"/>
                  </a:solidFill>
                  <a:round/>
                  <a:headEnd/>
                  <a:tailEnd/>
                </a:ln>
              </p:spPr>
              <p:txBody>
                <a:bodyPr>
                  <a:prstTxWarp prst="textNoShape">
                    <a:avLst/>
                  </a:prstTxWarp>
                </a:bodyPr>
                <a:lstStyle/>
                <a:p>
                  <a:endParaRPr lang="en-US"/>
                </a:p>
              </p:txBody>
            </p:sp>
            <p:sp>
              <p:nvSpPr>
                <p:cNvPr id="38953" name="TextBox 8"/>
                <p:cNvSpPr txBox="1">
                  <a:spLocks noChangeArrowheads="1"/>
                </p:cNvSpPr>
                <p:nvPr/>
              </p:nvSpPr>
              <p:spPr bwMode="auto">
                <a:xfrm>
                  <a:off x="4388" y="1759"/>
                  <a:ext cx="310" cy="192"/>
                </a:xfrm>
                <a:prstGeom prst="rect">
                  <a:avLst/>
                </a:prstGeom>
                <a:noFill/>
                <a:ln w="9525">
                  <a:noFill/>
                  <a:miter lim="800000"/>
                  <a:headEnd/>
                  <a:tailEnd/>
                </a:ln>
              </p:spPr>
              <p:txBody>
                <a:bodyPr>
                  <a:prstTxWarp prst="textNoShape">
                    <a:avLst/>
                  </a:prstTxWarp>
                  <a:spAutoFit/>
                </a:bodyPr>
                <a:lstStyle/>
                <a:p>
                  <a:r>
                    <a:rPr lang="en-US" sz="1400">
                      <a:solidFill>
                        <a:schemeClr val="bg2"/>
                      </a:solidFill>
                      <a:latin typeface="Arial Narrow" pitchFamily="-112" charset="0"/>
                      <a:ea typeface="Chalkboard" pitchFamily="-112" charset="0"/>
                      <a:cs typeface="Chalkboard" pitchFamily="-112" charset="0"/>
                    </a:rPr>
                    <a:t>POP</a:t>
                  </a:r>
                </a:p>
              </p:txBody>
            </p:sp>
          </p:grpSp>
          <p:grpSp>
            <p:nvGrpSpPr>
              <p:cNvPr id="15" name="Group 68"/>
              <p:cNvGrpSpPr>
                <a:grpSpLocks/>
              </p:cNvGrpSpPr>
              <p:nvPr/>
            </p:nvGrpSpPr>
            <p:grpSpPr bwMode="auto">
              <a:xfrm>
                <a:off x="4876057" y="2486026"/>
                <a:ext cx="1097159" cy="820737"/>
                <a:chOff x="4876045" y="2913288"/>
                <a:chExt cx="1117406" cy="820512"/>
              </a:xfrm>
            </p:grpSpPr>
            <p:sp>
              <p:nvSpPr>
                <p:cNvPr id="4" name="Rectangle 11"/>
                <p:cNvSpPr>
                  <a:spLocks noChangeArrowheads="1"/>
                </p:cNvSpPr>
                <p:nvPr/>
              </p:nvSpPr>
              <p:spPr bwMode="auto">
                <a:xfrm>
                  <a:off x="4876045" y="2913288"/>
                  <a:ext cx="1117406" cy="820512"/>
                </a:xfrm>
                <a:prstGeom prst="rect">
                  <a:avLst/>
                </a:prstGeom>
                <a:solidFill>
                  <a:schemeClr val="tx2">
                    <a:lumMod val="75000"/>
                  </a:schemeClr>
                </a:solidFill>
                <a:ln w="6350">
                  <a:solidFill>
                    <a:schemeClr val="bg2"/>
                  </a:solidFill>
                  <a:round/>
                  <a:headEnd/>
                  <a:tailEnd/>
                </a:ln>
              </p:spPr>
              <p:txBody>
                <a:bodyPr>
                  <a:prstTxWarp prst="textNoShape">
                    <a:avLst/>
                  </a:prstTxWarp>
                </a:bodyPr>
                <a:lstStyle/>
                <a:p>
                  <a:pPr>
                    <a:defRPr/>
                  </a:pPr>
                  <a:endParaRPr lang="en-US">
                    <a:latin typeface="Comic Sans MS" pitchFamily="-111" charset="0"/>
                  </a:endParaRPr>
                </a:p>
              </p:txBody>
            </p:sp>
            <p:sp>
              <p:nvSpPr>
                <p:cNvPr id="38951" name="TextBox 12"/>
                <p:cNvSpPr txBox="1">
                  <a:spLocks noChangeArrowheads="1"/>
                </p:cNvSpPr>
                <p:nvPr/>
              </p:nvSpPr>
              <p:spPr bwMode="auto">
                <a:xfrm>
                  <a:off x="5130605" y="3169641"/>
                  <a:ext cx="609601" cy="307804"/>
                </a:xfrm>
                <a:prstGeom prst="rect">
                  <a:avLst/>
                </a:prstGeom>
                <a:noFill/>
                <a:ln w="9525">
                  <a:noFill/>
                  <a:miter lim="800000"/>
                  <a:headEnd/>
                  <a:tailEnd/>
                </a:ln>
              </p:spPr>
              <p:txBody>
                <a:bodyPr>
                  <a:prstTxWarp prst="textNoShape">
                    <a:avLst/>
                  </a:prstTxWarp>
                  <a:spAutoFit/>
                </a:bodyPr>
                <a:lstStyle/>
                <a:p>
                  <a:r>
                    <a:rPr lang="en-US" sz="1400">
                      <a:solidFill>
                        <a:srgbClr val="000000"/>
                      </a:solidFill>
                      <a:latin typeface="Arial Narrow" pitchFamily="-112" charset="0"/>
                      <a:ea typeface="Chalkboard" pitchFamily="-112" charset="0"/>
                      <a:cs typeface="Chalkboard" pitchFamily="-112" charset="0"/>
                    </a:rPr>
                    <a:t>CICE</a:t>
                  </a:r>
                  <a:r>
                    <a:rPr lang="en-US" sz="1400">
                      <a:solidFill>
                        <a:srgbClr val="000000"/>
                      </a:solidFill>
                      <a:latin typeface="Chalkboard" pitchFamily="-112" charset="0"/>
                      <a:ea typeface="Chalkboard" pitchFamily="-112" charset="0"/>
                      <a:cs typeface="Chalkboard" pitchFamily="-112" charset="0"/>
                    </a:rPr>
                    <a:t> </a:t>
                  </a:r>
                </a:p>
              </p:txBody>
            </p:sp>
          </p:grpSp>
          <p:sp>
            <p:nvSpPr>
              <p:cNvPr id="38923" name="Text Box 92"/>
              <p:cNvSpPr txBox="1">
                <a:spLocks noChangeArrowheads="1"/>
              </p:cNvSpPr>
              <p:nvPr/>
            </p:nvSpPr>
            <p:spPr bwMode="auto">
              <a:xfrm>
                <a:off x="6292850" y="4602163"/>
                <a:ext cx="1022350" cy="274638"/>
              </a:xfrm>
              <a:prstGeom prst="rect">
                <a:avLst/>
              </a:prstGeom>
              <a:noFill/>
              <a:ln w="38100">
                <a:noFill/>
                <a:miter lim="800000"/>
                <a:headEnd/>
                <a:tailEnd/>
              </a:ln>
            </p:spPr>
            <p:txBody>
              <a:bodyPr>
                <a:prstTxWarp prst="textNoShape">
                  <a:avLst/>
                </a:prstTxWarp>
                <a:spAutoFit/>
              </a:bodyPr>
              <a:lstStyle/>
              <a:p>
                <a:r>
                  <a:rPr lang="en-US" sz="1200">
                    <a:solidFill>
                      <a:schemeClr val="bg2"/>
                    </a:solidFill>
                    <a:latin typeface="Arial Narrow" pitchFamily="-112" charset="0"/>
                    <a:ea typeface="Arial Narrow" pitchFamily="-112" charset="0"/>
                    <a:cs typeface="Arial Narrow" pitchFamily="-112" charset="0"/>
                  </a:rPr>
                  <a:t>Processors</a:t>
                </a:r>
              </a:p>
            </p:txBody>
          </p:sp>
          <p:grpSp>
            <p:nvGrpSpPr>
              <p:cNvPr id="16" name="Group 50"/>
              <p:cNvGrpSpPr>
                <a:grpSpLocks/>
              </p:cNvGrpSpPr>
              <p:nvPr/>
            </p:nvGrpSpPr>
            <p:grpSpPr bwMode="auto">
              <a:xfrm>
                <a:off x="4876800" y="1992313"/>
                <a:ext cx="1016000" cy="492125"/>
                <a:chOff x="3072" y="1266"/>
                <a:chExt cx="640" cy="310"/>
              </a:xfrm>
            </p:grpSpPr>
            <p:sp>
              <p:nvSpPr>
                <p:cNvPr id="38948" name="Rectangle 9"/>
                <p:cNvSpPr>
                  <a:spLocks noChangeArrowheads="1"/>
                </p:cNvSpPr>
                <p:nvPr/>
              </p:nvSpPr>
              <p:spPr bwMode="auto">
                <a:xfrm>
                  <a:off x="3072" y="1266"/>
                  <a:ext cx="640" cy="310"/>
                </a:xfrm>
                <a:prstGeom prst="rect">
                  <a:avLst/>
                </a:prstGeom>
                <a:solidFill>
                  <a:srgbClr val="E0BAFF"/>
                </a:solidFill>
                <a:ln w="6350">
                  <a:solidFill>
                    <a:schemeClr val="bg2"/>
                  </a:solidFill>
                  <a:round/>
                  <a:headEnd/>
                  <a:tailEnd/>
                </a:ln>
              </p:spPr>
              <p:txBody>
                <a:bodyPr>
                  <a:prstTxWarp prst="textNoShape">
                    <a:avLst/>
                  </a:prstTxWarp>
                </a:bodyPr>
                <a:lstStyle/>
                <a:p>
                  <a:endParaRPr lang="en-US"/>
                </a:p>
              </p:txBody>
            </p:sp>
            <p:sp>
              <p:nvSpPr>
                <p:cNvPr id="38949" name="TextBox 12"/>
                <p:cNvSpPr txBox="1">
                  <a:spLocks noChangeArrowheads="1"/>
                </p:cNvSpPr>
                <p:nvPr/>
              </p:nvSpPr>
              <p:spPr bwMode="auto">
                <a:xfrm>
                  <a:off x="3219" y="1325"/>
                  <a:ext cx="346" cy="192"/>
                </a:xfrm>
                <a:prstGeom prst="rect">
                  <a:avLst/>
                </a:prstGeom>
                <a:noFill/>
                <a:ln w="9525">
                  <a:noFill/>
                  <a:miter lim="800000"/>
                  <a:headEnd/>
                  <a:tailEnd/>
                </a:ln>
              </p:spPr>
              <p:txBody>
                <a:bodyPr>
                  <a:prstTxWarp prst="textNoShape">
                    <a:avLst/>
                  </a:prstTxWarp>
                  <a:spAutoFit/>
                </a:bodyPr>
                <a:lstStyle/>
                <a:p>
                  <a:r>
                    <a:rPr lang="en-US" sz="1400">
                      <a:solidFill>
                        <a:srgbClr val="000000"/>
                      </a:solidFill>
                      <a:latin typeface="Arial Narrow" pitchFamily="-112" charset="0"/>
                      <a:ea typeface="Chalkboard" pitchFamily="-112" charset="0"/>
                      <a:cs typeface="Chalkboard" pitchFamily="-112" charset="0"/>
                    </a:rPr>
                    <a:t>CAM</a:t>
                  </a:r>
                  <a:r>
                    <a:rPr lang="en-US" sz="1400">
                      <a:solidFill>
                        <a:srgbClr val="000000"/>
                      </a:solidFill>
                      <a:latin typeface="Chalkboard" pitchFamily="-112" charset="0"/>
                      <a:ea typeface="Chalkboard" pitchFamily="-112" charset="0"/>
                      <a:cs typeface="Chalkboard" pitchFamily="-112" charset="0"/>
                    </a:rPr>
                    <a:t> </a:t>
                  </a:r>
                </a:p>
              </p:txBody>
            </p:sp>
          </p:grpSp>
          <p:grpSp>
            <p:nvGrpSpPr>
              <p:cNvPr id="17" name="Group 51"/>
              <p:cNvGrpSpPr>
                <a:grpSpLocks/>
              </p:cNvGrpSpPr>
              <p:nvPr/>
            </p:nvGrpSpPr>
            <p:grpSpPr bwMode="auto">
              <a:xfrm>
                <a:off x="4876800" y="3276600"/>
                <a:ext cx="1096963" cy="304800"/>
                <a:chOff x="3072" y="2101"/>
                <a:chExt cx="691" cy="192"/>
              </a:xfrm>
            </p:grpSpPr>
            <p:sp>
              <p:nvSpPr>
                <p:cNvPr id="46" name="Rectangle 45"/>
                <p:cNvSpPr/>
                <p:nvPr/>
              </p:nvSpPr>
              <p:spPr bwMode="auto">
                <a:xfrm>
                  <a:off x="3072" y="2128"/>
                  <a:ext cx="691" cy="138"/>
                </a:xfrm>
                <a:prstGeom prst="rect">
                  <a:avLst/>
                </a:prstGeom>
                <a:solidFill>
                  <a:schemeClr val="tx2">
                    <a:lumMod val="60000"/>
                    <a:lumOff val="40000"/>
                  </a:schemeClr>
                </a:solidFill>
                <a:ln w="6350" cap="flat" cmpd="sng" algn="ctr">
                  <a:solidFill>
                    <a:schemeClr val="bg2"/>
                  </a:solidFill>
                  <a:prstDash val="solid"/>
                  <a:round/>
                  <a:headEnd type="none" w="med" len="med"/>
                  <a:tailEnd type="none" w="med" len="med"/>
                </a:ln>
                <a:effectLst/>
              </p:spPr>
            </p:sp>
            <p:sp>
              <p:nvSpPr>
                <p:cNvPr id="38947" name="TextBox 12"/>
                <p:cNvSpPr txBox="1">
                  <a:spLocks noChangeArrowheads="1"/>
                </p:cNvSpPr>
                <p:nvPr/>
              </p:nvSpPr>
              <p:spPr bwMode="auto">
                <a:xfrm>
                  <a:off x="3226" y="2101"/>
                  <a:ext cx="384" cy="192"/>
                </a:xfrm>
                <a:prstGeom prst="rect">
                  <a:avLst/>
                </a:prstGeom>
                <a:noFill/>
                <a:ln w="9525">
                  <a:noFill/>
                  <a:miter lim="800000"/>
                  <a:headEnd/>
                  <a:tailEnd/>
                </a:ln>
              </p:spPr>
              <p:txBody>
                <a:bodyPr>
                  <a:prstTxWarp prst="textNoShape">
                    <a:avLst/>
                  </a:prstTxWarp>
                  <a:spAutoFit/>
                </a:bodyPr>
                <a:lstStyle/>
                <a:p>
                  <a:r>
                    <a:rPr lang="en-US" sz="1400">
                      <a:solidFill>
                        <a:srgbClr val="000000"/>
                      </a:solidFill>
                      <a:latin typeface="Arial Narrow" pitchFamily="-112" charset="0"/>
                      <a:ea typeface="Chalkboard" pitchFamily="-112" charset="0"/>
                      <a:cs typeface="Chalkboard" pitchFamily="-112" charset="0"/>
                    </a:rPr>
                    <a:t>CPL7</a:t>
                  </a:r>
                  <a:r>
                    <a:rPr lang="en-US" sz="1400">
                      <a:solidFill>
                        <a:srgbClr val="000000"/>
                      </a:solidFill>
                      <a:latin typeface="Chalkboard" pitchFamily="-112" charset="0"/>
                      <a:ea typeface="Chalkboard" pitchFamily="-112" charset="0"/>
                      <a:cs typeface="Chalkboard" pitchFamily="-112" charset="0"/>
                    </a:rPr>
                    <a:t> </a:t>
                  </a:r>
                </a:p>
              </p:txBody>
            </p:sp>
          </p:grpSp>
          <p:cxnSp>
            <p:nvCxnSpPr>
              <p:cNvPr id="38926" name="Straight Connector 61"/>
              <p:cNvCxnSpPr>
                <a:cxnSpLocks noChangeShapeType="1"/>
              </p:cNvCxnSpPr>
              <p:nvPr/>
            </p:nvCxnSpPr>
            <p:spPr bwMode="auto">
              <a:xfrm rot="16200000" flipH="1">
                <a:off x="3563938" y="3289300"/>
                <a:ext cx="2605088" cy="0"/>
              </a:xfrm>
              <a:prstGeom prst="line">
                <a:avLst/>
              </a:prstGeom>
              <a:noFill/>
              <a:ln w="12700">
                <a:solidFill>
                  <a:schemeClr val="bg2"/>
                </a:solidFill>
                <a:round/>
                <a:headEnd/>
                <a:tailEnd/>
              </a:ln>
            </p:spPr>
          </p:cxnSp>
          <p:cxnSp>
            <p:nvCxnSpPr>
              <p:cNvPr id="38927" name="Straight Connector 63"/>
              <p:cNvCxnSpPr>
                <a:cxnSpLocks noChangeShapeType="1"/>
              </p:cNvCxnSpPr>
              <p:nvPr/>
            </p:nvCxnSpPr>
            <p:spPr bwMode="auto">
              <a:xfrm rot="10800000" flipV="1">
                <a:off x="4876800" y="4572000"/>
                <a:ext cx="3657600" cy="0"/>
              </a:xfrm>
              <a:prstGeom prst="line">
                <a:avLst/>
              </a:prstGeom>
              <a:noFill/>
              <a:ln w="12700">
                <a:solidFill>
                  <a:schemeClr val="bg2"/>
                </a:solidFill>
                <a:round/>
                <a:headEnd/>
                <a:tailEnd/>
              </a:ln>
            </p:spPr>
          </p:cxnSp>
          <p:sp>
            <p:nvSpPr>
              <p:cNvPr id="38928" name="Text Box 92"/>
              <p:cNvSpPr txBox="1">
                <a:spLocks noChangeArrowheads="1"/>
              </p:cNvSpPr>
              <p:nvPr/>
            </p:nvSpPr>
            <p:spPr bwMode="auto">
              <a:xfrm rot="-5400000">
                <a:off x="4427538" y="3205163"/>
                <a:ext cx="588963" cy="276225"/>
              </a:xfrm>
              <a:prstGeom prst="rect">
                <a:avLst/>
              </a:prstGeom>
              <a:noFill/>
              <a:ln w="38100">
                <a:noFill/>
                <a:miter lim="800000"/>
                <a:headEnd/>
                <a:tailEnd/>
              </a:ln>
            </p:spPr>
            <p:txBody>
              <a:bodyPr>
                <a:prstTxWarp prst="textNoShape">
                  <a:avLst/>
                </a:prstTxWarp>
                <a:spAutoFit/>
              </a:bodyPr>
              <a:lstStyle/>
              <a:p>
                <a:r>
                  <a:rPr lang="en-US" sz="1200">
                    <a:solidFill>
                      <a:schemeClr val="bg2"/>
                    </a:solidFill>
                    <a:latin typeface="Arial Narrow" pitchFamily="-112" charset="0"/>
                    <a:ea typeface="Arial Narrow" pitchFamily="-112" charset="0"/>
                    <a:cs typeface="Arial Narrow" pitchFamily="-112" charset="0"/>
                  </a:rPr>
                  <a:t>Time</a:t>
                </a:r>
              </a:p>
            </p:txBody>
          </p:sp>
          <p:cxnSp>
            <p:nvCxnSpPr>
              <p:cNvPr id="38929" name="Straight Connector 70"/>
              <p:cNvCxnSpPr>
                <a:cxnSpLocks noChangeShapeType="1"/>
              </p:cNvCxnSpPr>
              <p:nvPr/>
            </p:nvCxnSpPr>
            <p:spPr bwMode="auto">
              <a:xfrm rot="16200000" flipH="1">
                <a:off x="5003800" y="4548188"/>
                <a:ext cx="49213" cy="0"/>
              </a:xfrm>
              <a:prstGeom prst="line">
                <a:avLst/>
              </a:prstGeom>
              <a:noFill/>
              <a:ln w="3175">
                <a:solidFill>
                  <a:schemeClr val="bg2"/>
                </a:solidFill>
                <a:round/>
                <a:headEnd/>
                <a:tailEnd/>
              </a:ln>
            </p:spPr>
          </p:cxnSp>
          <p:cxnSp>
            <p:nvCxnSpPr>
              <p:cNvPr id="38930" name="Straight Connector 71"/>
              <p:cNvCxnSpPr>
                <a:cxnSpLocks noChangeShapeType="1"/>
              </p:cNvCxnSpPr>
              <p:nvPr/>
            </p:nvCxnSpPr>
            <p:spPr bwMode="auto">
              <a:xfrm rot="16200000" flipH="1">
                <a:off x="8432800" y="4551363"/>
                <a:ext cx="49213" cy="0"/>
              </a:xfrm>
              <a:prstGeom prst="line">
                <a:avLst/>
              </a:prstGeom>
              <a:noFill/>
              <a:ln w="3175">
                <a:solidFill>
                  <a:schemeClr val="bg2"/>
                </a:solidFill>
                <a:round/>
                <a:headEnd/>
                <a:tailEnd/>
              </a:ln>
            </p:spPr>
          </p:cxnSp>
          <p:cxnSp>
            <p:nvCxnSpPr>
              <p:cNvPr id="38931" name="Straight Connector 72"/>
              <p:cNvCxnSpPr>
                <a:cxnSpLocks noChangeShapeType="1"/>
              </p:cNvCxnSpPr>
              <p:nvPr/>
            </p:nvCxnSpPr>
            <p:spPr bwMode="auto">
              <a:xfrm rot="10800000" flipH="1">
                <a:off x="4876800" y="3729038"/>
                <a:ext cx="49213" cy="0"/>
              </a:xfrm>
              <a:prstGeom prst="line">
                <a:avLst/>
              </a:prstGeom>
              <a:noFill/>
              <a:ln w="3175">
                <a:solidFill>
                  <a:schemeClr val="bg2"/>
                </a:solidFill>
                <a:round/>
                <a:headEnd/>
                <a:tailEnd/>
              </a:ln>
            </p:spPr>
          </p:cxnSp>
          <p:cxnSp>
            <p:nvCxnSpPr>
              <p:cNvPr id="38932" name="Straight Connector 73"/>
              <p:cNvCxnSpPr>
                <a:cxnSpLocks noChangeShapeType="1"/>
              </p:cNvCxnSpPr>
              <p:nvPr/>
            </p:nvCxnSpPr>
            <p:spPr bwMode="auto">
              <a:xfrm rot="10800000" flipH="1">
                <a:off x="4876800" y="2860675"/>
                <a:ext cx="49213" cy="0"/>
              </a:xfrm>
              <a:prstGeom prst="line">
                <a:avLst/>
              </a:prstGeom>
              <a:noFill/>
              <a:ln w="3175">
                <a:solidFill>
                  <a:schemeClr val="bg2"/>
                </a:solidFill>
                <a:round/>
                <a:headEnd/>
                <a:tailEnd/>
              </a:ln>
            </p:spPr>
          </p:cxnSp>
          <p:cxnSp>
            <p:nvCxnSpPr>
              <p:cNvPr id="38933" name="Straight Connector 74"/>
              <p:cNvCxnSpPr>
                <a:cxnSpLocks noChangeShapeType="1"/>
              </p:cNvCxnSpPr>
              <p:nvPr/>
            </p:nvCxnSpPr>
            <p:spPr bwMode="auto">
              <a:xfrm rot="10800000" flipH="1">
                <a:off x="4876800" y="1992313"/>
                <a:ext cx="49213" cy="0"/>
              </a:xfrm>
              <a:prstGeom prst="line">
                <a:avLst/>
              </a:prstGeom>
              <a:noFill/>
              <a:ln w="3175">
                <a:solidFill>
                  <a:schemeClr val="bg2"/>
                </a:solidFill>
                <a:round/>
                <a:headEnd/>
                <a:tailEnd/>
              </a:ln>
            </p:spPr>
          </p:cxnSp>
          <p:cxnSp>
            <p:nvCxnSpPr>
              <p:cNvPr id="38934" name="Straight Connector 63"/>
              <p:cNvCxnSpPr>
                <a:cxnSpLocks noChangeShapeType="1"/>
              </p:cNvCxnSpPr>
              <p:nvPr/>
            </p:nvCxnSpPr>
            <p:spPr bwMode="auto">
              <a:xfrm rot="10800000" flipV="1">
                <a:off x="4876800" y="3886200"/>
                <a:ext cx="3657600" cy="0"/>
              </a:xfrm>
              <a:prstGeom prst="line">
                <a:avLst/>
              </a:prstGeom>
              <a:noFill/>
              <a:ln w="6350">
                <a:solidFill>
                  <a:schemeClr val="hlink"/>
                </a:solidFill>
                <a:prstDash val="sysDot"/>
                <a:round/>
                <a:headEnd/>
                <a:tailEnd/>
              </a:ln>
            </p:spPr>
          </p:cxnSp>
          <p:sp>
            <p:nvSpPr>
              <p:cNvPr id="38935" name="Rectangle 11"/>
              <p:cNvSpPr>
                <a:spLocks noChangeArrowheads="1"/>
              </p:cNvSpPr>
              <p:nvPr/>
            </p:nvSpPr>
            <p:spPr bwMode="auto">
              <a:xfrm>
                <a:off x="5976938" y="2514600"/>
                <a:ext cx="9525" cy="365125"/>
              </a:xfrm>
              <a:prstGeom prst="rect">
                <a:avLst/>
              </a:prstGeom>
              <a:solidFill>
                <a:schemeClr val="bg2"/>
              </a:solidFill>
              <a:ln w="6350">
                <a:solidFill>
                  <a:schemeClr val="bg2"/>
                </a:solidFill>
                <a:round/>
                <a:headEnd/>
                <a:tailEnd/>
              </a:ln>
            </p:spPr>
            <p:txBody>
              <a:bodyPr>
                <a:prstTxWarp prst="textNoShape">
                  <a:avLst/>
                </a:prstTxWarp>
              </a:bodyPr>
              <a:lstStyle/>
              <a:p>
                <a:endParaRPr lang="en-US"/>
              </a:p>
            </p:txBody>
          </p:sp>
          <p:sp>
            <p:nvSpPr>
              <p:cNvPr id="38936" name="TextBox 12"/>
              <p:cNvSpPr txBox="1">
                <a:spLocks noChangeArrowheads="1"/>
              </p:cNvSpPr>
              <p:nvPr/>
            </p:nvSpPr>
            <p:spPr bwMode="auto">
              <a:xfrm>
                <a:off x="5934075" y="2514600"/>
                <a:ext cx="598488" cy="306388"/>
              </a:xfrm>
              <a:prstGeom prst="rect">
                <a:avLst/>
              </a:prstGeom>
              <a:noFill/>
              <a:ln w="9525">
                <a:noFill/>
                <a:miter lim="800000"/>
                <a:headEnd/>
                <a:tailEnd/>
              </a:ln>
            </p:spPr>
            <p:txBody>
              <a:bodyPr>
                <a:prstTxWarp prst="textNoShape">
                  <a:avLst/>
                </a:prstTxWarp>
                <a:spAutoFit/>
              </a:bodyPr>
              <a:lstStyle/>
              <a:p>
                <a:r>
                  <a:rPr lang="en-US" sz="1400">
                    <a:solidFill>
                      <a:srgbClr val="000000"/>
                    </a:solidFill>
                    <a:latin typeface="Arial Narrow" pitchFamily="-112" charset="0"/>
                    <a:ea typeface="Chalkboard" pitchFamily="-112" charset="0"/>
                    <a:cs typeface="Chalkboard" pitchFamily="-112" charset="0"/>
                  </a:rPr>
                  <a:t>CLM</a:t>
                </a:r>
                <a:endParaRPr lang="en-US" sz="1400">
                  <a:solidFill>
                    <a:srgbClr val="000000"/>
                  </a:solidFill>
                  <a:latin typeface="Chalkboard" pitchFamily="-112" charset="0"/>
                  <a:ea typeface="Chalkboard" pitchFamily="-112" charset="0"/>
                  <a:cs typeface="Chalkboard" pitchFamily="-112" charset="0"/>
                </a:endParaRPr>
              </a:p>
            </p:txBody>
          </p:sp>
          <p:sp>
            <p:nvSpPr>
              <p:cNvPr id="38937" name="Text Box 18"/>
              <p:cNvSpPr txBox="1">
                <a:spLocks noChangeArrowheads="1"/>
              </p:cNvSpPr>
              <p:nvPr/>
            </p:nvSpPr>
            <p:spPr bwMode="auto">
              <a:xfrm>
                <a:off x="6553200" y="1216025"/>
                <a:ext cx="1152525" cy="304800"/>
              </a:xfrm>
              <a:prstGeom prst="rect">
                <a:avLst/>
              </a:prstGeom>
              <a:noFill/>
              <a:ln w="9525">
                <a:noFill/>
                <a:miter lim="800000"/>
                <a:headEnd/>
                <a:tailEnd/>
              </a:ln>
            </p:spPr>
            <p:txBody>
              <a:bodyPr wrap="none">
                <a:prstTxWarp prst="textNoShape">
                  <a:avLst/>
                </a:prstTxWarp>
                <a:spAutoFit/>
              </a:bodyPr>
              <a:lstStyle/>
              <a:p>
                <a:r>
                  <a:rPr lang="en-US" sz="1400"/>
                  <a:t>4028 cores</a:t>
                </a:r>
              </a:p>
            </p:txBody>
          </p:sp>
          <p:sp>
            <p:nvSpPr>
              <p:cNvPr id="38938" name="AutoShape 19"/>
              <p:cNvSpPr>
                <a:spLocks/>
              </p:cNvSpPr>
              <p:nvPr/>
            </p:nvSpPr>
            <p:spPr bwMode="auto">
              <a:xfrm rot="5400000">
                <a:off x="7162800" y="530225"/>
                <a:ext cx="152400" cy="2286000"/>
              </a:xfrm>
              <a:prstGeom prst="leftBrace">
                <a:avLst>
                  <a:gd name="adj1" fmla="val 98750"/>
                  <a:gd name="adj2" fmla="val 50000"/>
                </a:avLst>
              </a:prstGeom>
              <a:noFill/>
              <a:ln w="28575">
                <a:solidFill>
                  <a:schemeClr val="tx1"/>
                </a:solidFill>
                <a:round/>
                <a:headEnd/>
                <a:tailEnd/>
              </a:ln>
            </p:spPr>
            <p:txBody>
              <a:bodyPr rot="10800000" vert="eaVert" wrap="none" anchor="ctr">
                <a:prstTxWarp prst="textNoShape">
                  <a:avLst/>
                </a:prstTxWarp>
              </a:bodyPr>
              <a:lstStyle/>
              <a:p>
                <a:endParaRPr lang="en-US"/>
              </a:p>
            </p:txBody>
          </p:sp>
          <p:grpSp>
            <p:nvGrpSpPr>
              <p:cNvPr id="18" name="Group 47"/>
              <p:cNvGrpSpPr>
                <a:grpSpLocks/>
              </p:cNvGrpSpPr>
              <p:nvPr/>
            </p:nvGrpSpPr>
            <p:grpSpPr bwMode="auto">
              <a:xfrm>
                <a:off x="4648200" y="1219200"/>
                <a:ext cx="1219200" cy="506413"/>
                <a:chOff x="3024" y="768"/>
                <a:chExt cx="768" cy="319"/>
              </a:xfrm>
            </p:grpSpPr>
            <p:sp>
              <p:nvSpPr>
                <p:cNvPr id="38944" name="AutoShape 8"/>
                <p:cNvSpPr>
                  <a:spLocks/>
                </p:cNvSpPr>
                <p:nvPr/>
              </p:nvSpPr>
              <p:spPr bwMode="auto">
                <a:xfrm rot="5400000">
                  <a:off x="3368" y="791"/>
                  <a:ext cx="79" cy="513"/>
                </a:xfrm>
                <a:prstGeom prst="leftBrace">
                  <a:avLst>
                    <a:gd name="adj1" fmla="val 38782"/>
                    <a:gd name="adj2" fmla="val 50000"/>
                  </a:avLst>
                </a:prstGeom>
                <a:noFill/>
                <a:ln w="28575">
                  <a:solidFill>
                    <a:schemeClr val="tx1"/>
                  </a:solidFill>
                  <a:round/>
                  <a:headEnd/>
                  <a:tailEnd/>
                </a:ln>
              </p:spPr>
              <p:txBody>
                <a:bodyPr rot="10800000" vert="eaVert" wrap="none" anchor="ctr">
                  <a:prstTxWarp prst="textNoShape">
                    <a:avLst/>
                  </a:prstTxWarp>
                </a:bodyPr>
                <a:lstStyle/>
                <a:p>
                  <a:endParaRPr lang="en-US"/>
                </a:p>
              </p:txBody>
            </p:sp>
            <p:sp>
              <p:nvSpPr>
                <p:cNvPr id="38945" name="Text Box 6"/>
                <p:cNvSpPr txBox="1">
                  <a:spLocks noChangeArrowheads="1"/>
                </p:cNvSpPr>
                <p:nvPr/>
              </p:nvSpPr>
              <p:spPr bwMode="auto">
                <a:xfrm>
                  <a:off x="3024" y="768"/>
                  <a:ext cx="768" cy="192"/>
                </a:xfrm>
                <a:prstGeom prst="rect">
                  <a:avLst/>
                </a:prstGeom>
                <a:noFill/>
                <a:ln w="9525">
                  <a:noFill/>
                  <a:miter lim="800000"/>
                  <a:headEnd/>
                  <a:tailEnd/>
                </a:ln>
              </p:spPr>
              <p:txBody>
                <a:bodyPr>
                  <a:prstTxWarp prst="textNoShape">
                    <a:avLst/>
                  </a:prstTxWarp>
                  <a:spAutoFit/>
                </a:bodyPr>
                <a:lstStyle/>
                <a:p>
                  <a:r>
                    <a:rPr lang="en-US" sz="1400"/>
                    <a:t>1664 cores</a:t>
                  </a:r>
                </a:p>
              </p:txBody>
            </p:sp>
          </p:grpSp>
          <p:sp>
            <p:nvSpPr>
              <p:cNvPr id="38940" name="Text Box 21"/>
              <p:cNvSpPr txBox="1">
                <a:spLocks noChangeArrowheads="1"/>
              </p:cNvSpPr>
              <p:nvPr/>
            </p:nvSpPr>
            <p:spPr bwMode="auto">
              <a:xfrm>
                <a:off x="7620000" y="1154112"/>
                <a:ext cx="1326892" cy="369332"/>
              </a:xfrm>
              <a:prstGeom prst="rect">
                <a:avLst/>
              </a:prstGeom>
              <a:noFill/>
              <a:ln w="9525">
                <a:noFill/>
                <a:miter lim="800000"/>
                <a:headEnd/>
                <a:tailEnd/>
              </a:ln>
            </p:spPr>
            <p:txBody>
              <a:bodyPr wrap="none">
                <a:prstTxWarp prst="textNoShape">
                  <a:avLst/>
                </a:prstTxWarp>
                <a:spAutoFit/>
              </a:bodyPr>
              <a:lstStyle/>
              <a:p>
                <a:r>
                  <a:rPr lang="en-US" sz="1800" dirty="0">
                    <a:solidFill>
                      <a:srgbClr val="800000"/>
                    </a:solidFill>
                  </a:rPr>
                  <a:t>2.23 SYPD</a:t>
                </a:r>
              </a:p>
            </p:txBody>
          </p:sp>
          <p:grpSp>
            <p:nvGrpSpPr>
              <p:cNvPr id="19" name="Group 12"/>
              <p:cNvGrpSpPr>
                <a:grpSpLocks/>
              </p:cNvGrpSpPr>
              <p:nvPr/>
            </p:nvGrpSpPr>
            <p:grpSpPr bwMode="auto">
              <a:xfrm>
                <a:off x="5562600" y="3657600"/>
                <a:ext cx="1838325" cy="1938338"/>
                <a:chOff x="566" y="2160"/>
                <a:chExt cx="1158" cy="1221"/>
              </a:xfrm>
            </p:grpSpPr>
            <p:sp>
              <p:nvSpPr>
                <p:cNvPr id="38942" name="Text Box 9"/>
                <p:cNvSpPr txBox="1">
                  <a:spLocks noChangeArrowheads="1"/>
                </p:cNvSpPr>
                <p:nvPr/>
              </p:nvSpPr>
              <p:spPr bwMode="auto">
                <a:xfrm>
                  <a:off x="566" y="3168"/>
                  <a:ext cx="1158" cy="213"/>
                </a:xfrm>
                <a:prstGeom prst="rect">
                  <a:avLst/>
                </a:prstGeom>
                <a:noFill/>
                <a:ln w="9525">
                  <a:noFill/>
                  <a:miter lim="800000"/>
                  <a:headEnd/>
                  <a:tailEnd/>
                </a:ln>
              </p:spPr>
              <p:txBody>
                <a:bodyPr wrap="none">
                  <a:prstTxWarp prst="textNoShape">
                    <a:avLst/>
                  </a:prstTxWarp>
                  <a:spAutoFit/>
                </a:bodyPr>
                <a:lstStyle/>
                <a:p>
                  <a:r>
                    <a:rPr lang="en-US" sz="1600" dirty="0">
                      <a:solidFill>
                        <a:srgbClr val="800000"/>
                      </a:solidFill>
                    </a:rPr>
                    <a:t>Reduced Idle time</a:t>
                  </a:r>
                </a:p>
              </p:txBody>
            </p:sp>
            <p:sp>
              <p:nvSpPr>
                <p:cNvPr id="38943" name="Line 10"/>
                <p:cNvSpPr>
                  <a:spLocks noChangeShapeType="1"/>
                </p:cNvSpPr>
                <p:nvPr/>
              </p:nvSpPr>
              <p:spPr bwMode="auto">
                <a:xfrm flipH="1" flipV="1">
                  <a:off x="710" y="2160"/>
                  <a:ext cx="432" cy="960"/>
                </a:xfrm>
                <a:prstGeom prst="line">
                  <a:avLst/>
                </a:prstGeom>
                <a:noFill/>
                <a:ln w="38100">
                  <a:solidFill>
                    <a:srgbClr val="FF0000"/>
                  </a:solidFill>
                  <a:round/>
                  <a:headEnd/>
                  <a:tailEnd type="triangle" w="lg" len="med"/>
                </a:ln>
              </p:spPr>
              <p:txBody>
                <a:bodyPr wrap="none" anchor="ctr">
                  <a:prstTxWarp prst="textNoShape">
                    <a:avLst/>
                  </a:prstTxWarp>
                </a:bodyPr>
                <a:lstStyle/>
                <a:p>
                  <a:endParaRPr lang="en-US"/>
                </a:p>
              </p:txBody>
            </p:sp>
          </p:grpSp>
        </p:grpSp>
      </p:grpSp>
      <p:sp>
        <p:nvSpPr>
          <p:cNvPr id="38916" name="TextBox 75"/>
          <p:cNvSpPr txBox="1">
            <a:spLocks noChangeArrowheads="1"/>
          </p:cNvSpPr>
          <p:nvPr/>
        </p:nvSpPr>
        <p:spPr bwMode="auto">
          <a:xfrm>
            <a:off x="685800" y="1066800"/>
            <a:ext cx="7258117" cy="523220"/>
          </a:xfrm>
          <a:prstGeom prst="rect">
            <a:avLst/>
          </a:prstGeom>
          <a:noFill/>
          <a:ln w="9525">
            <a:noFill/>
            <a:miter lim="800000"/>
            <a:headEnd/>
            <a:tailEnd/>
          </a:ln>
        </p:spPr>
        <p:txBody>
          <a:bodyPr wrap="none">
            <a:prstTxWarp prst="textNoShape">
              <a:avLst/>
            </a:prstTxWarp>
            <a:spAutoFit/>
          </a:bodyPr>
          <a:lstStyle/>
          <a:p>
            <a:r>
              <a:rPr lang="en-US" sz="2800" b="0" dirty="0">
                <a:solidFill>
                  <a:schemeClr val="tx1"/>
                </a:solidFill>
                <a:latin typeface="Cambria"/>
                <a:cs typeface="Cambria"/>
              </a:rPr>
              <a:t>Optimize </a:t>
            </a:r>
            <a:r>
              <a:rPr lang="en-US" sz="2800" b="0" dirty="0" err="1">
                <a:solidFill>
                  <a:schemeClr val="tx1"/>
                </a:solidFill>
                <a:latin typeface="Cambria"/>
                <a:cs typeface="Cambria"/>
              </a:rPr>
              <a:t>throughtput</a:t>
            </a:r>
            <a:r>
              <a:rPr lang="en-US" sz="2800" b="0" dirty="0">
                <a:solidFill>
                  <a:schemeClr val="tx1"/>
                </a:solidFill>
                <a:latin typeface="Cambria"/>
                <a:cs typeface="Cambria"/>
              </a:rPr>
              <a:t> and decrease idle cycles</a:t>
            </a:r>
          </a:p>
        </p:txBody>
      </p:sp>
      <p:sp>
        <p:nvSpPr>
          <p:cNvPr id="38917" name="Text Box 9"/>
          <p:cNvSpPr txBox="1">
            <a:spLocks noChangeArrowheads="1"/>
          </p:cNvSpPr>
          <p:nvPr/>
        </p:nvSpPr>
        <p:spPr bwMode="auto">
          <a:xfrm>
            <a:off x="7695504" y="6627168"/>
            <a:ext cx="1448496" cy="230832"/>
          </a:xfrm>
          <a:prstGeom prst="rect">
            <a:avLst/>
          </a:prstGeom>
          <a:noFill/>
          <a:ln w="9525">
            <a:noFill/>
            <a:miter lim="800000"/>
            <a:headEnd/>
            <a:tailEnd/>
          </a:ln>
        </p:spPr>
        <p:txBody>
          <a:bodyPr wrap="none">
            <a:prstTxWarp prst="textNoShape">
              <a:avLst/>
            </a:prstTxWarp>
            <a:spAutoFit/>
          </a:bodyPr>
          <a:lstStyle/>
          <a:p>
            <a:r>
              <a:rPr lang="en-US" sz="900" dirty="0">
                <a:solidFill>
                  <a:srgbClr val="FF0000"/>
                </a:solidFill>
              </a:rPr>
              <a:t>Courtesy of John Dennis</a:t>
            </a:r>
          </a:p>
        </p:txBody>
      </p:sp>
      <p:sp>
        <p:nvSpPr>
          <p:cNvPr id="78" name="TextBox 77"/>
          <p:cNvSpPr txBox="1"/>
          <p:nvPr/>
        </p:nvSpPr>
        <p:spPr>
          <a:xfrm>
            <a:off x="685800" y="6400800"/>
            <a:ext cx="5943600" cy="369332"/>
          </a:xfrm>
          <a:prstGeom prst="rect">
            <a:avLst/>
          </a:prstGeom>
          <a:noFill/>
        </p:spPr>
        <p:txBody>
          <a:bodyPr wrap="square" rtlCol="0">
            <a:spAutoFit/>
          </a:bodyPr>
          <a:lstStyle/>
          <a:p>
            <a:r>
              <a:rPr lang="en-US" dirty="0" smtClean="0"/>
              <a:t>SYPD = Simulated Years per Day</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Rectangle 145"/>
          <p:cNvSpPr txBox="1">
            <a:spLocks/>
          </p:cNvSpPr>
          <p:nvPr/>
        </p:nvSpPr>
        <p:spPr bwMode="auto">
          <a:xfrm>
            <a:off x="533400" y="1676400"/>
            <a:ext cx="8229600" cy="2590800"/>
          </a:xfrm>
          <a:prstGeom prst="rect">
            <a:avLst/>
          </a:prstGeom>
          <a:noFill/>
          <a:ln w="9525">
            <a:noFill/>
            <a:miter lim="800000"/>
            <a:headEnd/>
            <a:tailEnd/>
          </a:ln>
        </p:spPr>
        <p:txBody>
          <a:bodyPr anchor="ctr"/>
          <a:lstStyle/>
          <a:p>
            <a:pPr algn="ctr" defTabSz="457200" eaLnBrk="0" hangingPunct="0">
              <a:lnSpc>
                <a:spcPct val="150000"/>
              </a:lnSpc>
            </a:pPr>
            <a:r>
              <a:rPr lang="en-US" sz="4800" b="1" dirty="0" smtClean="0">
                <a:solidFill>
                  <a:srgbClr val="000099"/>
                </a:solidFill>
                <a:effectLst>
                  <a:outerShdw blurRad="38100" dist="38100" dir="2700000" algn="tl">
                    <a:srgbClr val="000000">
                      <a:alpha val="43137"/>
                    </a:srgbClr>
                  </a:outerShdw>
                </a:effectLst>
                <a:latin typeface="Cambria"/>
                <a:ea typeface="Tahoma" pitchFamily="34" charset="0"/>
                <a:cs typeface="Cambria"/>
              </a:rPr>
              <a:t>Future Directions:</a:t>
            </a:r>
          </a:p>
          <a:p>
            <a:pPr algn="ctr" defTabSz="457200" eaLnBrk="0" hangingPunct="0">
              <a:lnSpc>
                <a:spcPct val="150000"/>
              </a:lnSpc>
            </a:pPr>
            <a:r>
              <a:rPr lang="en-US" sz="4800" b="1" dirty="0" smtClean="0">
                <a:effectLst>
                  <a:outerShdw blurRad="38100" dist="38100" dir="2700000" algn="tl">
                    <a:srgbClr val="000000">
                      <a:alpha val="43137"/>
                    </a:srgbClr>
                  </a:outerShdw>
                </a:effectLst>
                <a:latin typeface="Cambria"/>
                <a:ea typeface="Tahoma" pitchFamily="34" charset="0"/>
                <a:cs typeface="Cambria"/>
              </a:rPr>
              <a:t>New Capabilities and Higher Resolution</a:t>
            </a:r>
            <a:endParaRPr lang="en-US" sz="4800" b="1" dirty="0">
              <a:effectLst>
                <a:outerShdw blurRad="38100" dist="38100" dir="2700000" algn="tl">
                  <a:srgbClr val="000000">
                    <a:alpha val="43137"/>
                  </a:srgbClr>
                </a:outerShdw>
              </a:effectLst>
              <a:latin typeface="Cambria"/>
              <a:ea typeface="Tahoma" pitchFamily="34" charset="0"/>
              <a:cs typeface="Cambria"/>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2"/>
          <p:cNvSpPr txBox="1">
            <a:spLocks/>
          </p:cNvSpPr>
          <p:nvPr/>
        </p:nvSpPr>
        <p:spPr>
          <a:xfrm>
            <a:off x="0" y="862445"/>
            <a:ext cx="9216736" cy="4906963"/>
          </a:xfrm>
          <a:prstGeom prst="rect">
            <a:avLst/>
          </a:prstGeom>
        </p:spPr>
        <p:txBody>
          <a:bodyPr/>
          <a:lstStyle/>
          <a:p>
            <a:pPr marL="573088" lvl="1" indent="-457200" defTabSz="855663" eaLnBrk="0" hangingPunct="0">
              <a:spcBef>
                <a:spcPct val="20000"/>
              </a:spcBef>
              <a:buFont typeface="Wingdings" pitchFamily="2" charset="2"/>
              <a:buChar char="ü"/>
              <a:defRPr/>
            </a:pPr>
            <a:r>
              <a:rPr lang="en-US" sz="2400" dirty="0" smtClean="0">
                <a:latin typeface="Tahoma" pitchFamily="34" charset="0"/>
                <a:ea typeface="Tahoma" pitchFamily="34" charset="0"/>
                <a:cs typeface="Tahoma" pitchFamily="34" charset="0"/>
              </a:rPr>
              <a:t>Significant computing resources are being directed toward high resolution, climate-length runs (e.g., 25-km atmosphere and 0.1° ocean simulations for several decades)</a:t>
            </a:r>
          </a:p>
          <a:p>
            <a:pPr marL="573088" lvl="1" indent="-457200" defTabSz="855663" eaLnBrk="0" hangingPunct="0">
              <a:spcBef>
                <a:spcPct val="20000"/>
              </a:spcBef>
              <a:buFont typeface="Wingdings" pitchFamily="2" charset="2"/>
              <a:buChar char="ü"/>
              <a:defRPr/>
            </a:pPr>
            <a:endParaRPr lang="en-US" sz="1200" dirty="0" smtClean="0">
              <a:latin typeface="Tahoma" pitchFamily="34" charset="0"/>
              <a:ea typeface="Tahoma" pitchFamily="34" charset="0"/>
              <a:cs typeface="Tahoma" pitchFamily="34" charset="0"/>
            </a:endParaRPr>
          </a:p>
          <a:p>
            <a:pPr marL="573088" lvl="1" indent="-457200" defTabSz="855663" eaLnBrk="0" hangingPunct="0">
              <a:spcBef>
                <a:spcPct val="20000"/>
              </a:spcBef>
              <a:buFont typeface="Wingdings" pitchFamily="2" charset="2"/>
              <a:buChar char="ü"/>
              <a:defRPr/>
            </a:pPr>
            <a:r>
              <a:rPr lang="en-US" sz="2400" dirty="0" smtClean="0">
                <a:latin typeface="Tahoma" pitchFamily="34" charset="0"/>
                <a:ea typeface="Tahoma" pitchFamily="34" charset="0"/>
                <a:cs typeface="Tahoma" pitchFamily="34" charset="0"/>
              </a:rPr>
              <a:t>Higher resolution and regional mesh refinement in CESM1.0 (cubed sphere based dynamical </a:t>
            </a:r>
            <a:r>
              <a:rPr lang="en-US" sz="2400" dirty="0" smtClean="0">
                <a:latin typeface="Tahoma" pitchFamily="34" charset="0"/>
                <a:ea typeface="Tahoma" pitchFamily="34" charset="0"/>
                <a:cs typeface="Tahoma" pitchFamily="34" charset="0"/>
              </a:rPr>
              <a:t>core -- HOMME)</a:t>
            </a:r>
            <a:endParaRPr lang="en-US" sz="2400" dirty="0" smtClean="0">
              <a:latin typeface="Tahoma" pitchFamily="34" charset="0"/>
              <a:ea typeface="Tahoma" pitchFamily="34" charset="0"/>
              <a:cs typeface="Tahoma" pitchFamily="34" charset="0"/>
            </a:endParaRPr>
          </a:p>
          <a:p>
            <a:pPr marL="573088" lvl="1" indent="-457200" defTabSz="855663" eaLnBrk="0" hangingPunct="0">
              <a:spcBef>
                <a:spcPct val="20000"/>
              </a:spcBef>
              <a:buFont typeface="Wingdings" pitchFamily="2" charset="2"/>
              <a:buChar char="ü"/>
              <a:defRPr/>
            </a:pPr>
            <a:endParaRPr lang="en-US" sz="1200" dirty="0" smtClean="0">
              <a:latin typeface="Tahoma" pitchFamily="34" charset="0"/>
              <a:ea typeface="Tahoma" pitchFamily="34" charset="0"/>
              <a:cs typeface="Tahoma" pitchFamily="34" charset="0"/>
            </a:endParaRPr>
          </a:p>
          <a:p>
            <a:pPr marL="573088" lvl="1" indent="-457200" defTabSz="855663" eaLnBrk="0" hangingPunct="0">
              <a:spcBef>
                <a:spcPct val="20000"/>
              </a:spcBef>
              <a:buFont typeface="Wingdings" pitchFamily="2" charset="2"/>
              <a:buChar char="ü"/>
              <a:defRPr/>
            </a:pPr>
            <a:r>
              <a:rPr lang="en-US" sz="2400" dirty="0" smtClean="0">
                <a:latin typeface="Tahoma" pitchFamily="34" charset="0"/>
                <a:ea typeface="Tahoma" pitchFamily="34" charset="0"/>
                <a:cs typeface="Tahoma" pitchFamily="34" charset="0"/>
              </a:rPr>
              <a:t>Experiments with new NESL (MPAS) dynamical core underway</a:t>
            </a:r>
          </a:p>
          <a:p>
            <a:pPr marL="857250" marR="0" lvl="1" indent="-4572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2400" b="0" i="0" u="none" strike="noStrike" kern="1200" cap="none" spc="0" normalizeH="0" baseline="0" noProof="0" dirty="0" smtClean="0">
              <a:ln>
                <a:noFill/>
              </a:ln>
              <a:solidFill>
                <a:schemeClr val="tx1"/>
              </a:solidFill>
              <a:effectLst/>
              <a:uLnTx/>
              <a:uFillTx/>
              <a:latin typeface="Tahoma" pitchFamily="34" charset="0"/>
              <a:ea typeface="Tahoma" pitchFamily="34" charset="0"/>
              <a:cs typeface="Tahoma" pitchFamily="34" charset="0"/>
            </a:endParaRPr>
          </a:p>
          <a:p>
            <a:pPr marL="857250" marR="0" lvl="1" indent="-4572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2400" b="0" i="0" u="none" strike="noStrike" kern="1200" cap="none" spc="0" normalizeH="0" baseline="0" noProof="0" dirty="0" smtClean="0">
              <a:ln>
                <a:noFill/>
              </a:ln>
              <a:solidFill>
                <a:srgbClr val="0000B2"/>
              </a:solidFill>
              <a:effectLst/>
              <a:uLnTx/>
              <a:uFillTx/>
              <a:latin typeface="Tahoma" pitchFamily="34" charset="0"/>
              <a:ea typeface="Tahoma" pitchFamily="34" charset="0"/>
              <a:cs typeface="Tahoma"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itchFamily="34" charset="0"/>
              <a:buNone/>
              <a:tabLst/>
              <a:defRPr/>
            </a:pPr>
            <a:endParaRPr kumimoji="0" lang="en-US" sz="2400" b="0" i="0" u="none" strike="noStrike" kern="1200" cap="none" spc="0" normalizeH="0" baseline="0" noProof="0" dirty="0">
              <a:ln>
                <a:noFill/>
              </a:ln>
              <a:solidFill>
                <a:schemeClr val="tx1"/>
              </a:solidFill>
              <a:effectLst/>
              <a:uLnTx/>
              <a:uFillTx/>
              <a:latin typeface="Tahoma" pitchFamily="34" charset="0"/>
              <a:ea typeface="Tahoma" pitchFamily="34" charset="0"/>
              <a:cs typeface="Tahoma" pitchFamily="34" charset="0"/>
            </a:endParaRPr>
          </a:p>
        </p:txBody>
      </p:sp>
      <p:grpSp>
        <p:nvGrpSpPr>
          <p:cNvPr id="2" name="Group 5"/>
          <p:cNvGrpSpPr/>
          <p:nvPr/>
        </p:nvGrpSpPr>
        <p:grpSpPr>
          <a:xfrm>
            <a:off x="159328" y="3879272"/>
            <a:ext cx="8984672" cy="2244003"/>
            <a:chOff x="159328" y="3796146"/>
            <a:chExt cx="8984672" cy="2244003"/>
          </a:xfrm>
        </p:grpSpPr>
        <p:pic>
          <p:nvPicPr>
            <p:cNvPr id="7" name="Picture 6"/>
            <p:cNvPicPr/>
            <p:nvPr/>
          </p:nvPicPr>
          <p:blipFill>
            <a:blip r:embed="rId2" cstate="print"/>
            <a:srcRect/>
            <a:stretch>
              <a:fillRect/>
            </a:stretch>
          </p:blipFill>
          <p:spPr bwMode="auto">
            <a:xfrm>
              <a:off x="159328" y="4021285"/>
              <a:ext cx="1819275" cy="1803547"/>
            </a:xfrm>
            <a:prstGeom prst="rect">
              <a:avLst/>
            </a:prstGeom>
            <a:noFill/>
            <a:ln w="9525">
              <a:noFill/>
              <a:miter lim="800000"/>
              <a:headEnd/>
              <a:tailEnd/>
            </a:ln>
          </p:spPr>
        </p:pic>
        <p:pic>
          <p:nvPicPr>
            <p:cNvPr id="8" name="Picture 7"/>
            <p:cNvPicPr/>
            <p:nvPr/>
          </p:nvPicPr>
          <p:blipFill>
            <a:blip r:embed="rId3" cstate="print"/>
            <a:srcRect/>
            <a:stretch>
              <a:fillRect/>
            </a:stretch>
          </p:blipFill>
          <p:spPr bwMode="auto">
            <a:xfrm>
              <a:off x="1988128" y="4021285"/>
              <a:ext cx="1819275" cy="1811422"/>
            </a:xfrm>
            <a:prstGeom prst="rect">
              <a:avLst/>
            </a:prstGeom>
            <a:noFill/>
            <a:ln w="9525">
              <a:noFill/>
              <a:miter lim="800000"/>
              <a:headEnd/>
              <a:tailEnd/>
            </a:ln>
          </p:spPr>
        </p:pic>
        <p:pic>
          <p:nvPicPr>
            <p:cNvPr id="9" name="Picture 2"/>
            <p:cNvPicPr>
              <a:picLocks noChangeAspect="1" noChangeArrowheads="1"/>
            </p:cNvPicPr>
            <p:nvPr/>
          </p:nvPicPr>
          <p:blipFill>
            <a:blip r:embed="rId4" cstate="print"/>
            <a:srcRect/>
            <a:stretch>
              <a:fillRect/>
            </a:stretch>
          </p:blipFill>
          <p:spPr bwMode="auto">
            <a:xfrm>
              <a:off x="5781675" y="3796146"/>
              <a:ext cx="3362325" cy="2244003"/>
            </a:xfrm>
            <a:prstGeom prst="rect">
              <a:avLst/>
            </a:prstGeom>
            <a:noFill/>
            <a:ln w="9525">
              <a:noFill/>
              <a:miter lim="800000"/>
              <a:headEnd/>
              <a:tailEnd/>
            </a:ln>
          </p:spPr>
        </p:pic>
        <p:pic>
          <p:nvPicPr>
            <p:cNvPr id="10" name="Picture 2"/>
            <p:cNvPicPr>
              <a:picLocks noChangeAspect="1" noChangeArrowheads="1"/>
            </p:cNvPicPr>
            <p:nvPr/>
          </p:nvPicPr>
          <p:blipFill>
            <a:blip r:embed="rId5" cstate="print"/>
            <a:srcRect/>
            <a:stretch>
              <a:fillRect/>
            </a:stretch>
          </p:blipFill>
          <p:spPr bwMode="auto">
            <a:xfrm>
              <a:off x="3816928" y="4026047"/>
              <a:ext cx="1789247" cy="1824038"/>
            </a:xfrm>
            <a:prstGeom prst="rect">
              <a:avLst/>
            </a:prstGeom>
            <a:noFill/>
            <a:ln w="9525">
              <a:noFill/>
              <a:miter lim="800000"/>
              <a:headEnd/>
              <a:tailEnd/>
            </a:ln>
          </p:spPr>
        </p:pic>
      </p:grpSp>
      <p:sp>
        <p:nvSpPr>
          <p:cNvPr id="11" name="Rectangle 3"/>
          <p:cNvSpPr txBox="1">
            <a:spLocks noChangeArrowheads="1"/>
          </p:cNvSpPr>
          <p:nvPr/>
        </p:nvSpPr>
        <p:spPr>
          <a:xfrm>
            <a:off x="0" y="152400"/>
            <a:ext cx="9144000" cy="914400"/>
          </a:xfrm>
        </p:spPr>
        <p:txBody>
          <a:bodyPr/>
          <a:lstStyle/>
          <a:p>
            <a:pPr marL="342900" indent="-342900" algn="ctr">
              <a:lnSpc>
                <a:spcPct val="90000"/>
              </a:lnSpc>
              <a:spcBef>
                <a:spcPct val="20000"/>
              </a:spcBef>
              <a:defRPr/>
            </a:pPr>
            <a:r>
              <a:rPr lang="en-US" sz="3600" b="1" kern="0" dirty="0">
                <a:solidFill>
                  <a:srgbClr val="800000"/>
                </a:solidFill>
                <a:effectLst>
                  <a:outerShdw blurRad="38100" dist="38100" dir="2700000" algn="tl">
                    <a:srgbClr val="000000">
                      <a:alpha val="43137"/>
                    </a:srgbClr>
                  </a:outerShdw>
                </a:effectLst>
                <a:latin typeface="Cambria"/>
                <a:ea typeface="Tahoma" pitchFamily="34" charset="0"/>
                <a:cs typeface="Cambria"/>
              </a:rPr>
              <a:t>Preparing </a:t>
            </a:r>
            <a:r>
              <a:rPr lang="en-US" sz="3600" b="1" kern="0" dirty="0" smtClean="0">
                <a:solidFill>
                  <a:srgbClr val="800000"/>
                </a:solidFill>
                <a:effectLst>
                  <a:outerShdw blurRad="38100" dist="38100" dir="2700000" algn="tl">
                    <a:srgbClr val="000000">
                      <a:alpha val="43137"/>
                    </a:srgbClr>
                  </a:outerShdw>
                </a:effectLst>
                <a:latin typeface="Cambria"/>
                <a:ea typeface="Tahoma" pitchFamily="34" charset="0"/>
                <a:cs typeface="Cambria"/>
              </a:rPr>
              <a:t>CESM </a:t>
            </a:r>
            <a:r>
              <a:rPr lang="en-US" sz="3600" b="1" kern="0" dirty="0">
                <a:solidFill>
                  <a:srgbClr val="800000"/>
                </a:solidFill>
                <a:effectLst>
                  <a:outerShdw blurRad="38100" dist="38100" dir="2700000" algn="tl">
                    <a:srgbClr val="000000">
                      <a:alpha val="43137"/>
                    </a:srgbClr>
                  </a:outerShdw>
                </a:effectLst>
                <a:latin typeface="Cambria"/>
                <a:ea typeface="Tahoma" pitchFamily="34" charset="0"/>
                <a:cs typeface="Cambria"/>
              </a:rPr>
              <a:t>for </a:t>
            </a:r>
            <a:r>
              <a:rPr lang="en-US" sz="3600" b="1" kern="0" dirty="0" err="1" smtClean="0">
                <a:solidFill>
                  <a:srgbClr val="800000"/>
                </a:solidFill>
                <a:effectLst>
                  <a:outerShdw blurRad="38100" dist="38100" dir="2700000" algn="tl">
                    <a:srgbClr val="000000">
                      <a:alpha val="43137"/>
                    </a:srgbClr>
                  </a:outerShdw>
                </a:effectLst>
                <a:latin typeface="Cambria"/>
                <a:ea typeface="Tahoma" pitchFamily="34" charset="0"/>
                <a:cs typeface="Cambria"/>
              </a:rPr>
              <a:t>Petascale</a:t>
            </a:r>
            <a:r>
              <a:rPr lang="en-US" sz="3600" b="1" kern="0" dirty="0" smtClean="0">
                <a:solidFill>
                  <a:srgbClr val="800000"/>
                </a:solidFill>
                <a:effectLst>
                  <a:outerShdw blurRad="38100" dist="38100" dir="2700000" algn="tl">
                    <a:srgbClr val="000000">
                      <a:alpha val="43137"/>
                    </a:srgbClr>
                  </a:outerShdw>
                </a:effectLst>
                <a:latin typeface="Cambria"/>
                <a:ea typeface="Tahoma" pitchFamily="34" charset="0"/>
                <a:cs typeface="Cambria"/>
              </a:rPr>
              <a:t> </a:t>
            </a:r>
            <a:r>
              <a:rPr lang="en-US" sz="3600" b="1" kern="0" dirty="0">
                <a:solidFill>
                  <a:srgbClr val="800000"/>
                </a:solidFill>
                <a:effectLst>
                  <a:outerShdw blurRad="38100" dist="38100" dir="2700000" algn="tl">
                    <a:srgbClr val="000000">
                      <a:alpha val="43137"/>
                    </a:srgbClr>
                  </a:outerShdw>
                </a:effectLst>
                <a:latin typeface="Cambria"/>
                <a:ea typeface="Tahoma" pitchFamily="34" charset="0"/>
                <a:cs typeface="Cambria"/>
              </a:rPr>
              <a:t>Computing </a:t>
            </a:r>
            <a:endParaRPr lang="en-US" sz="3600" b="1" kern="0" dirty="0">
              <a:solidFill>
                <a:srgbClr val="800000"/>
              </a:solidFill>
              <a:effectLst>
                <a:outerShdw blurRad="38100" dist="38100" dir="2700000" algn="tl">
                  <a:srgbClr val="000000">
                    <a:alpha val="43137"/>
                  </a:srgbClr>
                </a:outerShdw>
              </a:effectLst>
              <a:latin typeface="Cambria"/>
              <a:ea typeface="ＭＳ Ｐゴシック" pitchFamily="50" charset="-128"/>
              <a:cs typeface="Cambria"/>
            </a:endParaRPr>
          </a:p>
        </p:txBody>
      </p:sp>
    </p:spTree>
  </p:cSld>
  <p:clrMapOvr>
    <a:masterClrMapping/>
  </p:clrMapOvr>
  <p:transition>
    <p:spli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le 1"/>
          <p:cNvSpPr>
            <a:spLocks noGrp="1"/>
          </p:cNvSpPr>
          <p:nvPr>
            <p:ph type="title"/>
          </p:nvPr>
        </p:nvSpPr>
        <p:spPr>
          <a:xfrm>
            <a:off x="381000" y="152400"/>
            <a:ext cx="8229600" cy="1143000"/>
          </a:xfrm>
        </p:spPr>
        <p:txBody>
          <a:bodyPr/>
          <a:lstStyle/>
          <a:p>
            <a:r>
              <a:rPr lang="en-US" sz="4400" dirty="0" smtClean="0">
                <a:ea typeface="ＭＳ Ｐゴシック" charset="-128"/>
              </a:rPr>
              <a:t>Dynamical cores in CAM</a:t>
            </a:r>
          </a:p>
        </p:txBody>
      </p:sp>
      <p:pic>
        <p:nvPicPr>
          <p:cNvPr id="41987" name="Picture 5" descr="Cfig"/>
          <p:cNvPicPr>
            <a:picLocks noChangeAspect="1" noChangeArrowheads="1"/>
          </p:cNvPicPr>
          <p:nvPr/>
        </p:nvPicPr>
        <p:blipFill>
          <a:blip r:embed="rId2"/>
          <a:srcRect l="-4788" t="-954" r="-1936" b="-3284"/>
          <a:stretch>
            <a:fillRect/>
          </a:stretch>
        </p:blipFill>
        <p:spPr bwMode="auto">
          <a:xfrm>
            <a:off x="6477000" y="1143000"/>
            <a:ext cx="2476877" cy="2637362"/>
          </a:xfrm>
          <a:prstGeom prst="rect">
            <a:avLst/>
          </a:prstGeom>
          <a:noFill/>
          <a:ln w="9525">
            <a:noFill/>
            <a:miter lim="800000"/>
            <a:headEnd/>
            <a:tailEnd/>
          </a:ln>
        </p:spPr>
      </p:pic>
      <p:pic>
        <p:nvPicPr>
          <p:cNvPr id="41988" name="Picture 6" descr="Cfig"/>
          <p:cNvPicPr>
            <a:picLocks noChangeAspect="1" noChangeArrowheads="1"/>
          </p:cNvPicPr>
          <p:nvPr/>
        </p:nvPicPr>
        <p:blipFill>
          <a:blip r:embed="rId3"/>
          <a:srcRect/>
          <a:stretch>
            <a:fillRect/>
          </a:stretch>
        </p:blipFill>
        <p:spPr bwMode="auto">
          <a:xfrm>
            <a:off x="6553200" y="3962400"/>
            <a:ext cx="2335212" cy="2554310"/>
          </a:xfrm>
          <a:prstGeom prst="rect">
            <a:avLst/>
          </a:prstGeom>
          <a:noFill/>
          <a:ln w="9525">
            <a:noFill/>
            <a:miter lim="800000"/>
            <a:headEnd/>
            <a:tailEnd/>
          </a:ln>
        </p:spPr>
      </p:pic>
      <p:sp>
        <p:nvSpPr>
          <p:cNvPr id="11" name="Content Placeholder 2"/>
          <p:cNvSpPr>
            <a:spLocks noGrp="1"/>
          </p:cNvSpPr>
          <p:nvPr>
            <p:ph idx="1"/>
          </p:nvPr>
        </p:nvSpPr>
        <p:spPr>
          <a:xfrm>
            <a:off x="339725" y="1168400"/>
            <a:ext cx="6365875" cy="5232400"/>
          </a:xfrm>
        </p:spPr>
        <p:txBody>
          <a:bodyPr/>
          <a:lstStyle/>
          <a:p>
            <a:pPr marL="0" indent="0">
              <a:defRPr/>
            </a:pPr>
            <a:endParaRPr lang="en-US" sz="1800" dirty="0" smtClean="0">
              <a:latin typeface="Arial" charset="0"/>
              <a:ea typeface="ＭＳ Ｐゴシック" charset="-128"/>
            </a:endParaRPr>
          </a:p>
          <a:p>
            <a:pPr>
              <a:buFont typeface="Arial" charset="0"/>
              <a:buNone/>
              <a:defRPr/>
            </a:pPr>
            <a:r>
              <a:rPr lang="en-US" sz="1800" dirty="0" smtClean="0"/>
              <a:t>CAM3 (2004) </a:t>
            </a:r>
          </a:p>
          <a:p>
            <a:pPr indent="-3175">
              <a:buNone/>
              <a:defRPr/>
            </a:pPr>
            <a:r>
              <a:rPr lang="en-US" sz="1800" dirty="0" err="1" smtClean="0">
                <a:solidFill>
                  <a:srgbClr val="000090"/>
                </a:solidFill>
              </a:rPr>
              <a:t>Eulerian</a:t>
            </a:r>
            <a:r>
              <a:rPr lang="en-US" sz="1800" dirty="0" smtClean="0"/>
              <a:t> dynamical core</a:t>
            </a:r>
          </a:p>
          <a:p>
            <a:pPr indent="-3175">
              <a:buFont typeface="Arial" charset="0"/>
              <a:buNone/>
              <a:defRPr/>
            </a:pPr>
            <a:r>
              <a:rPr lang="en-US" sz="1800" dirty="0" smtClean="0"/>
              <a:t>Latitude/longitude grid</a:t>
            </a:r>
          </a:p>
          <a:p>
            <a:pPr>
              <a:defRPr/>
            </a:pPr>
            <a:endParaRPr lang="en-US" sz="1800" dirty="0" smtClean="0"/>
          </a:p>
          <a:p>
            <a:pPr>
              <a:buFont typeface="Arial" charset="0"/>
              <a:buNone/>
              <a:defRPr/>
            </a:pPr>
            <a:r>
              <a:rPr lang="en-US" sz="1800" dirty="0" smtClean="0"/>
              <a:t>CAM4 and CAM5 (2010)</a:t>
            </a:r>
          </a:p>
          <a:p>
            <a:pPr>
              <a:buFont typeface="Arial" charset="0"/>
              <a:buNone/>
              <a:defRPr/>
            </a:pPr>
            <a:r>
              <a:rPr lang="en-US" sz="1800" dirty="0" smtClean="0"/>
              <a:t>	</a:t>
            </a:r>
            <a:r>
              <a:rPr lang="en-US" sz="1800" dirty="0" smtClean="0">
                <a:solidFill>
                  <a:srgbClr val="000090"/>
                </a:solidFill>
              </a:rPr>
              <a:t>Finite volume </a:t>
            </a:r>
            <a:r>
              <a:rPr lang="en-US" sz="1800" dirty="0" smtClean="0"/>
              <a:t>dynamical core</a:t>
            </a:r>
          </a:p>
          <a:p>
            <a:pPr>
              <a:buFont typeface="Arial" charset="0"/>
              <a:buNone/>
              <a:defRPr/>
            </a:pPr>
            <a:r>
              <a:rPr lang="en-US" sz="1800" dirty="0" smtClean="0"/>
              <a:t>	Latitude/longitude grid</a:t>
            </a:r>
          </a:p>
          <a:p>
            <a:pPr>
              <a:buFont typeface="Arial" charset="0"/>
              <a:buNone/>
              <a:defRPr/>
            </a:pPr>
            <a:endParaRPr lang="en-US" sz="1800" dirty="0" smtClean="0"/>
          </a:p>
          <a:p>
            <a:pPr>
              <a:buFont typeface="Arial" charset="0"/>
              <a:buNone/>
              <a:defRPr/>
            </a:pPr>
            <a:r>
              <a:rPr lang="en-US" sz="1800" dirty="0" smtClean="0"/>
              <a:t>CAM5.2 (late 2011)</a:t>
            </a:r>
          </a:p>
          <a:p>
            <a:pPr>
              <a:buFont typeface="Arial" charset="0"/>
              <a:buNone/>
              <a:defRPr/>
            </a:pPr>
            <a:r>
              <a:rPr lang="en-US" sz="1800" dirty="0" smtClean="0"/>
              <a:t>	</a:t>
            </a:r>
            <a:r>
              <a:rPr lang="en-US" sz="1800" dirty="0" smtClean="0">
                <a:solidFill>
                  <a:srgbClr val="000090"/>
                </a:solidFill>
              </a:rPr>
              <a:t>Spectral element </a:t>
            </a:r>
            <a:r>
              <a:rPr lang="en-US" sz="1800" dirty="0" smtClean="0"/>
              <a:t>dynamical core</a:t>
            </a:r>
          </a:p>
          <a:p>
            <a:pPr>
              <a:buFont typeface="Arial" charset="0"/>
              <a:buNone/>
              <a:defRPr/>
            </a:pPr>
            <a:r>
              <a:rPr lang="en-US" sz="1800" dirty="0" smtClean="0"/>
              <a:t>	HOMME (High-Order Method Modeling Environment) </a:t>
            </a:r>
          </a:p>
          <a:p>
            <a:pPr>
              <a:buFont typeface="Arial" charset="0"/>
              <a:buNone/>
              <a:defRPr/>
            </a:pPr>
            <a:r>
              <a:rPr lang="en-US" sz="1800" dirty="0" smtClean="0"/>
              <a:t>	Designed for fully unstructured grids (currently based on </a:t>
            </a:r>
            <a:r>
              <a:rPr lang="en-US" sz="1800" dirty="0" smtClean="0">
                <a:solidFill>
                  <a:srgbClr val="000090"/>
                </a:solidFill>
              </a:rPr>
              <a:t>cubed sphere grid</a:t>
            </a:r>
            <a:r>
              <a:rPr lang="en-US" sz="1800" dirty="0" smtClean="0"/>
              <a:t>) </a:t>
            </a:r>
          </a:p>
          <a:p>
            <a:pPr>
              <a:buFont typeface="Arial" charset="0"/>
              <a:buNone/>
              <a:defRPr/>
            </a:pPr>
            <a:endParaRPr lang="en-US" sz="1800" dirty="0" smtClean="0"/>
          </a:p>
          <a:p>
            <a:pPr marL="0" indent="0">
              <a:defRPr/>
            </a:pPr>
            <a:endParaRPr lang="en-US" sz="1800" dirty="0" smtClean="0">
              <a:latin typeface="Arial" charset="0"/>
              <a:ea typeface="ＭＳ Ｐゴシック"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5298" name="Picture 1" descr="Temps vs year.tif"/>
          <p:cNvPicPr>
            <a:picLocks noChangeAspect="1"/>
          </p:cNvPicPr>
          <p:nvPr/>
        </p:nvPicPr>
        <p:blipFill>
          <a:blip r:embed="rId2"/>
          <a:srcRect/>
          <a:stretch>
            <a:fillRect/>
          </a:stretch>
        </p:blipFill>
        <p:spPr bwMode="auto">
          <a:xfrm>
            <a:off x="1435100" y="1217613"/>
            <a:ext cx="7188200" cy="5640387"/>
          </a:xfrm>
          <a:prstGeom prst="rect">
            <a:avLst/>
          </a:prstGeom>
          <a:noFill/>
          <a:ln w="9525">
            <a:noFill/>
            <a:miter lim="800000"/>
            <a:headEnd/>
            <a:tailEnd/>
          </a:ln>
        </p:spPr>
      </p:pic>
      <p:sp>
        <p:nvSpPr>
          <p:cNvPr id="26627" name="TextBox 2"/>
          <p:cNvSpPr txBox="1">
            <a:spLocks noChangeArrowheads="1"/>
          </p:cNvSpPr>
          <p:nvPr/>
        </p:nvSpPr>
        <p:spPr bwMode="auto">
          <a:xfrm>
            <a:off x="152400" y="152400"/>
            <a:ext cx="8712200" cy="1077218"/>
          </a:xfrm>
          <a:prstGeom prst="rect">
            <a:avLst/>
          </a:prstGeom>
          <a:noFill/>
          <a:ln w="9525">
            <a:noFill/>
            <a:miter lim="800000"/>
            <a:headEnd/>
            <a:tailEnd/>
          </a:ln>
        </p:spPr>
        <p:txBody>
          <a:bodyPr>
            <a:prstTxWarp prst="textNoShape">
              <a:avLst/>
            </a:prstTxWarp>
            <a:spAutoFit/>
          </a:bodyPr>
          <a:lstStyle/>
          <a:p>
            <a:pPr>
              <a:defRPr/>
            </a:pPr>
            <a:r>
              <a:rPr lang="en-US" sz="3200" b="1" dirty="0">
                <a:solidFill>
                  <a:srgbClr val="800000"/>
                </a:solidFill>
                <a:effectLst>
                  <a:outerShdw blurRad="38100" dist="38100" dir="2700000" algn="tl">
                    <a:srgbClr val="000000">
                      <a:alpha val="43137"/>
                    </a:srgbClr>
                  </a:outerShdw>
                </a:effectLst>
                <a:latin typeface="Arial" pitchFamily="-107" charset="0"/>
                <a:ea typeface="ＭＳ Ｐゴシック" pitchFamily="-107" charset="-128"/>
                <a:cs typeface="ＭＳ Ｐゴシック" pitchFamily="-107" charset="-128"/>
              </a:rPr>
              <a:t>Three</a:t>
            </a:r>
            <a:r>
              <a:rPr lang="en-US" sz="3200" b="1" dirty="0" smtClean="0">
                <a:solidFill>
                  <a:srgbClr val="800000"/>
                </a:solidFill>
                <a:effectLst>
                  <a:outerShdw blurRad="38100" dist="38100" dir="2700000" algn="tl">
                    <a:srgbClr val="000000">
                      <a:alpha val="43137"/>
                    </a:srgbClr>
                  </a:outerShdw>
                </a:effectLst>
                <a:latin typeface="Arial" pitchFamily="-107" charset="0"/>
                <a:ea typeface="ＭＳ Ｐゴシック" pitchFamily="-107" charset="-128"/>
                <a:cs typeface="ＭＳ Ｐゴシック" pitchFamily="-107" charset="-128"/>
              </a:rPr>
              <a:t> independent </a:t>
            </a:r>
            <a:r>
              <a:rPr lang="en-US" sz="3200" b="1" dirty="0">
                <a:solidFill>
                  <a:srgbClr val="800000"/>
                </a:solidFill>
                <a:effectLst>
                  <a:outerShdw blurRad="38100" dist="38100" dir="2700000" algn="tl">
                    <a:srgbClr val="000000">
                      <a:alpha val="43137"/>
                    </a:srgbClr>
                  </a:outerShdw>
                </a:effectLst>
                <a:latin typeface="Arial" pitchFamily="-107" charset="0"/>
                <a:ea typeface="ＭＳ Ｐゴシック" pitchFamily="-107" charset="-128"/>
                <a:cs typeface="ＭＳ Ｐゴシック" pitchFamily="-107" charset="-128"/>
              </a:rPr>
              <a:t>analyses of</a:t>
            </a:r>
            <a:r>
              <a:rPr lang="en-US" sz="3200" b="1" dirty="0" smtClean="0">
                <a:solidFill>
                  <a:srgbClr val="800000"/>
                </a:solidFill>
                <a:effectLst>
                  <a:outerShdw blurRad="38100" dist="38100" dir="2700000" algn="tl">
                    <a:srgbClr val="000000">
                      <a:alpha val="43137"/>
                    </a:srgbClr>
                  </a:outerShdw>
                </a:effectLst>
                <a:latin typeface="Arial" pitchFamily="-107" charset="0"/>
                <a:ea typeface="ＭＳ Ｐゴシック" pitchFamily="-107" charset="-128"/>
                <a:cs typeface="ＭＳ Ｐゴシック" pitchFamily="-107" charset="-128"/>
              </a:rPr>
              <a:t> temperature </a:t>
            </a:r>
            <a:r>
              <a:rPr lang="en-US" sz="3200" b="1" dirty="0">
                <a:solidFill>
                  <a:srgbClr val="800000"/>
                </a:solidFill>
                <a:effectLst>
                  <a:outerShdw blurRad="38100" dist="38100" dir="2700000" algn="tl">
                    <a:srgbClr val="000000">
                      <a:alpha val="43137"/>
                    </a:srgbClr>
                  </a:outerShdw>
                </a:effectLst>
                <a:latin typeface="Arial" pitchFamily="-107" charset="0"/>
                <a:ea typeface="ＭＳ Ｐゴシック" pitchFamily="-107" charset="-128"/>
                <a:cs typeface="ＭＳ Ｐゴシック" pitchFamily="-107" charset="-128"/>
              </a:rPr>
              <a:t>record – Trends</a:t>
            </a:r>
            <a:r>
              <a:rPr lang="en-US" sz="3200" b="1" dirty="0" smtClean="0">
                <a:solidFill>
                  <a:srgbClr val="800000"/>
                </a:solidFill>
                <a:effectLst>
                  <a:outerShdw blurRad="38100" dist="38100" dir="2700000" algn="tl">
                    <a:srgbClr val="000000">
                      <a:alpha val="43137"/>
                    </a:srgbClr>
                  </a:outerShdw>
                </a:effectLst>
                <a:latin typeface="Arial" pitchFamily="-107" charset="0"/>
                <a:ea typeface="ＭＳ Ｐゴシック" pitchFamily="-107" charset="-128"/>
                <a:cs typeface="ＭＳ Ｐゴシック" pitchFamily="-107" charset="-128"/>
              </a:rPr>
              <a:t> in </a:t>
            </a:r>
            <a:r>
              <a:rPr lang="en-US" sz="3200" b="1" dirty="0">
                <a:solidFill>
                  <a:srgbClr val="800000"/>
                </a:solidFill>
                <a:effectLst>
                  <a:outerShdw blurRad="38100" dist="38100" dir="2700000" algn="tl">
                    <a:srgbClr val="000000">
                      <a:alpha val="43137"/>
                    </a:srgbClr>
                  </a:outerShdw>
                </a:effectLst>
                <a:latin typeface="Arial" pitchFamily="-107" charset="0"/>
                <a:ea typeface="ＭＳ Ｐゴシック" pitchFamily="-107" charset="-128"/>
                <a:cs typeface="ＭＳ Ｐゴシック" pitchFamily="-107" charset="-128"/>
              </a:rPr>
              <a:t>close agreement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a:xfrm>
            <a:off x="0" y="234950"/>
            <a:ext cx="9144000" cy="922338"/>
          </a:xfrm>
        </p:spPr>
        <p:txBody>
          <a:bodyPr/>
          <a:lstStyle/>
          <a:p>
            <a:r>
              <a:rPr lang="en-US" sz="3600" dirty="0" err="1" smtClean="0">
                <a:latin typeface="Arial" charset="0"/>
                <a:ea typeface="ＭＳ Ｐゴシック" charset="-128"/>
              </a:rPr>
              <a:t>Precipitable</a:t>
            </a:r>
            <a:r>
              <a:rPr lang="en-US" sz="3600" dirty="0" smtClean="0">
                <a:latin typeface="Arial" charset="0"/>
                <a:ea typeface="ＭＳ Ｐゴシック" charset="-128"/>
              </a:rPr>
              <a:t> water in CAM4 (1/8 degree)</a:t>
            </a:r>
          </a:p>
        </p:txBody>
      </p:sp>
      <p:sp>
        <p:nvSpPr>
          <p:cNvPr id="35843" name="Content Placeholder 2"/>
          <p:cNvSpPr>
            <a:spLocks noGrp="1"/>
          </p:cNvSpPr>
          <p:nvPr>
            <p:ph idx="1"/>
          </p:nvPr>
        </p:nvSpPr>
        <p:spPr>
          <a:xfrm>
            <a:off x="457200" y="5486400"/>
            <a:ext cx="7908925" cy="1371600"/>
          </a:xfrm>
        </p:spPr>
        <p:txBody>
          <a:bodyPr/>
          <a:lstStyle/>
          <a:p>
            <a:pPr marL="0" indent="0">
              <a:buFont typeface="Arial" charset="0"/>
              <a:buNone/>
            </a:pPr>
            <a:r>
              <a:rPr lang="en-US" dirty="0" smtClean="0">
                <a:ea typeface="ＭＳ Ｐゴシック" charset="-128"/>
              </a:rPr>
              <a:t>At this resolution, hurricanes and typhoons become visible </a:t>
            </a:r>
          </a:p>
        </p:txBody>
      </p:sp>
      <p:sp>
        <p:nvSpPr>
          <p:cNvPr id="35844" name="Rectangle 5"/>
          <p:cNvSpPr>
            <a:spLocks noChangeArrowheads="1"/>
          </p:cNvSpPr>
          <p:nvPr/>
        </p:nvSpPr>
        <p:spPr bwMode="auto">
          <a:xfrm>
            <a:off x="7415213" y="1673225"/>
            <a:ext cx="1728787" cy="1631216"/>
          </a:xfrm>
          <a:prstGeom prst="rect">
            <a:avLst/>
          </a:prstGeom>
          <a:noFill/>
          <a:ln w="9525">
            <a:noFill/>
            <a:miter lim="800000"/>
            <a:headEnd/>
            <a:tailEnd/>
          </a:ln>
        </p:spPr>
        <p:txBody>
          <a:bodyPr wrap="square">
            <a:prstTxWarp prst="textNoShape">
              <a:avLst/>
            </a:prstTxWarp>
            <a:spAutoFit/>
          </a:bodyPr>
          <a:lstStyle/>
          <a:p>
            <a:r>
              <a:rPr lang="en-US" sz="2000" b="1" dirty="0">
                <a:latin typeface="Cambria"/>
                <a:cs typeface="Cambria"/>
              </a:rPr>
              <a:t>Columns=3x10</a:t>
            </a:r>
            <a:r>
              <a:rPr lang="en-US" sz="2000" b="1" baseline="30000" dirty="0">
                <a:latin typeface="Cambria"/>
                <a:cs typeface="Cambria"/>
              </a:rPr>
              <a:t>6</a:t>
            </a:r>
          </a:p>
          <a:p>
            <a:endParaRPr lang="en-US" sz="2000" b="1" dirty="0">
              <a:latin typeface="Cambria"/>
              <a:cs typeface="Cambria"/>
            </a:endParaRPr>
          </a:p>
          <a:p>
            <a:r>
              <a:rPr lang="en-US" sz="2000" b="1" dirty="0">
                <a:latin typeface="Cambria"/>
                <a:cs typeface="Cambria"/>
              </a:rPr>
              <a:t>Simulation:</a:t>
            </a:r>
            <a:br>
              <a:rPr lang="en-US" sz="2000" b="1" dirty="0">
                <a:latin typeface="Cambria"/>
                <a:cs typeface="Cambria"/>
              </a:rPr>
            </a:br>
            <a:r>
              <a:rPr lang="en-US" sz="2000" b="1" dirty="0">
                <a:latin typeface="Cambria"/>
                <a:cs typeface="Cambria"/>
              </a:rPr>
              <a:t>67,000 cores </a:t>
            </a:r>
          </a:p>
        </p:txBody>
      </p:sp>
      <p:sp>
        <p:nvSpPr>
          <p:cNvPr id="35846" name="TextBox 14"/>
          <p:cNvSpPr txBox="1">
            <a:spLocks noChangeArrowheads="1"/>
          </p:cNvSpPr>
          <p:nvPr/>
        </p:nvSpPr>
        <p:spPr bwMode="auto">
          <a:xfrm>
            <a:off x="7696200" y="6477000"/>
            <a:ext cx="1209312" cy="215444"/>
          </a:xfrm>
          <a:prstGeom prst="rect">
            <a:avLst/>
          </a:prstGeom>
          <a:noFill/>
          <a:ln w="9525">
            <a:noFill/>
            <a:miter lim="800000"/>
            <a:headEnd/>
            <a:tailEnd/>
          </a:ln>
        </p:spPr>
        <p:txBody>
          <a:bodyPr wrap="none">
            <a:prstTxWarp prst="textNoShape">
              <a:avLst/>
            </a:prstTxWarp>
            <a:spAutoFit/>
          </a:bodyPr>
          <a:lstStyle/>
          <a:p>
            <a:r>
              <a:rPr lang="en-US" sz="800" i="1" dirty="0"/>
              <a:t>Courtesy: Mark Taylor</a:t>
            </a:r>
          </a:p>
        </p:txBody>
      </p:sp>
      <p:pic>
        <p:nvPicPr>
          <p:cNvPr id="7" name="2010_HOMME_TMQ_720x405.mpg">
            <a:hlinkClick r:id="" action="ppaction://media"/>
          </p:cNvPr>
          <p:cNvPicPr/>
          <p:nvPr>
            <a:videoFile r:link="rId1"/>
          </p:nvPr>
        </p:nvPicPr>
        <p:blipFill>
          <a:blip r:embed="rId3"/>
          <a:stretch>
            <a:fillRect/>
          </a:stretch>
        </p:blipFill>
        <p:spPr>
          <a:xfrm>
            <a:off x="203661" y="1432881"/>
            <a:ext cx="7212170" cy="405684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91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0" y="152400"/>
            <a:ext cx="9144000" cy="1143000"/>
          </a:xfrm>
        </p:spPr>
        <p:txBody>
          <a:bodyPr/>
          <a:lstStyle/>
          <a:p>
            <a:r>
              <a:rPr lang="en-US" dirty="0" smtClean="0"/>
              <a:t>Resolution: Important to Model Accuracy</a:t>
            </a:r>
            <a:endParaRPr lang="en-US" dirty="0"/>
          </a:p>
        </p:txBody>
      </p:sp>
      <p:pic>
        <p:nvPicPr>
          <p:cNvPr id="5" name="Picture 2" descr="halfprecip"/>
          <p:cNvPicPr>
            <a:picLocks noChangeAspect="1" noChangeArrowheads="1"/>
          </p:cNvPicPr>
          <p:nvPr/>
        </p:nvPicPr>
        <p:blipFill>
          <a:blip r:embed="rId2"/>
          <a:srcRect l="2500" t="7777" r="3333" b="8889"/>
          <a:stretch>
            <a:fillRect/>
          </a:stretch>
        </p:blipFill>
        <p:spPr bwMode="auto">
          <a:xfrm>
            <a:off x="228600" y="1446451"/>
            <a:ext cx="8153400" cy="5411549"/>
          </a:xfrm>
          <a:prstGeom prst="rect">
            <a:avLst/>
          </a:prstGeom>
          <a:noFill/>
          <a:ln w="9525">
            <a:noFill/>
            <a:miter lim="800000"/>
            <a:headEnd/>
            <a:tailEnd/>
          </a:ln>
        </p:spPr>
      </p:pic>
      <p:sp>
        <p:nvSpPr>
          <p:cNvPr id="6" name="Rectangle 5"/>
          <p:cNvSpPr/>
          <p:nvPr/>
        </p:nvSpPr>
        <p:spPr>
          <a:xfrm>
            <a:off x="6553200" y="4724400"/>
            <a:ext cx="2362199" cy="1200328"/>
          </a:xfrm>
          <a:prstGeom prst="rect">
            <a:avLst/>
          </a:prstGeom>
          <a:solidFill>
            <a:srgbClr val="FFFF00"/>
          </a:solidFill>
        </p:spPr>
        <p:txBody>
          <a:bodyPr wrap="square">
            <a:spAutoFit/>
          </a:bodyPr>
          <a:lstStyle/>
          <a:p>
            <a:r>
              <a:rPr lang="en-US" b="1" dirty="0" smtClean="0">
                <a:latin typeface="Calibri" pitchFamily="-112" charset="0"/>
              </a:rPr>
              <a:t> </a:t>
            </a:r>
            <a:r>
              <a:rPr lang="en-US" sz="2400" b="1" dirty="0" smtClean="0">
                <a:latin typeface="Calibri" pitchFamily="-112" charset="0"/>
              </a:rPr>
              <a:t>CCSM3.5 </a:t>
            </a:r>
          </a:p>
          <a:p>
            <a:r>
              <a:rPr lang="en-US" sz="2400" b="1" dirty="0" smtClean="0">
                <a:latin typeface="Calibri" pitchFamily="-112" charset="0"/>
              </a:rPr>
              <a:t>(last 20 years </a:t>
            </a:r>
          </a:p>
          <a:p>
            <a:r>
              <a:rPr lang="en-US" sz="2400" b="1" dirty="0" smtClean="0">
                <a:latin typeface="Calibri" pitchFamily="-112" charset="0"/>
              </a:rPr>
              <a:t>of 20</a:t>
            </a:r>
            <a:r>
              <a:rPr lang="en-US" sz="2400" b="1" baseline="30000" dirty="0" smtClean="0">
                <a:latin typeface="Calibri" pitchFamily="-112" charset="0"/>
              </a:rPr>
              <a:t>th</a:t>
            </a:r>
            <a:r>
              <a:rPr lang="en-US" sz="2400" b="1" dirty="0" smtClean="0">
                <a:latin typeface="Calibri" pitchFamily="-112" charset="0"/>
              </a:rPr>
              <a:t> century)</a:t>
            </a:r>
            <a:endParaRPr lang="en-US" sz="2400" dirty="0"/>
          </a:p>
        </p:txBody>
      </p:sp>
      <p:sp>
        <p:nvSpPr>
          <p:cNvPr id="7" name="TextBox 6"/>
          <p:cNvSpPr txBox="1"/>
          <p:nvPr/>
        </p:nvSpPr>
        <p:spPr>
          <a:xfrm>
            <a:off x="838200" y="5029200"/>
            <a:ext cx="1371600" cy="369332"/>
          </a:xfrm>
          <a:prstGeom prst="rect">
            <a:avLst/>
          </a:prstGeom>
          <a:noFill/>
        </p:spPr>
        <p:txBody>
          <a:bodyPr wrap="square" rtlCol="0">
            <a:spAutoFit/>
          </a:bodyPr>
          <a:lstStyle/>
          <a:p>
            <a:r>
              <a:rPr lang="en-US" b="1" dirty="0" smtClean="0">
                <a:effectLst>
                  <a:outerShdw blurRad="38100" dist="38100" dir="2700000" algn="tl">
                    <a:srgbClr val="000000">
                      <a:alpha val="43137"/>
                    </a:srgbClr>
                  </a:outerShdw>
                </a:effectLst>
              </a:rPr>
              <a:t>Observed</a:t>
            </a:r>
            <a:endParaRPr lang="en-US"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382000" cy="838200"/>
          </a:xfrm>
        </p:spPr>
        <p:txBody>
          <a:bodyPr anchor="t"/>
          <a:lstStyle/>
          <a:p>
            <a:pPr>
              <a:defRPr/>
            </a:pPr>
            <a:r>
              <a:rPr lang="en-US" sz="4400" dirty="0" smtClean="0"/>
              <a:t>Ultra-High Resolution</a:t>
            </a:r>
            <a:r>
              <a:rPr lang="en-US" sz="4000" dirty="0" smtClean="0">
                <a:latin typeface="Chalkboard" pitchFamily="-106" charset="0"/>
              </a:rPr>
              <a:t/>
            </a:r>
            <a:br>
              <a:rPr lang="en-US" sz="4000" dirty="0" smtClean="0">
                <a:latin typeface="Chalkboard" pitchFamily="-106" charset="0"/>
              </a:rPr>
            </a:br>
            <a:endParaRPr lang="en-US" sz="4000" dirty="0"/>
          </a:p>
        </p:txBody>
      </p:sp>
      <p:sp>
        <p:nvSpPr>
          <p:cNvPr id="41987" name="Content Placeholder 2"/>
          <p:cNvSpPr>
            <a:spLocks noGrp="1"/>
          </p:cNvSpPr>
          <p:nvPr>
            <p:ph idx="1"/>
          </p:nvPr>
        </p:nvSpPr>
        <p:spPr>
          <a:xfrm>
            <a:off x="609600" y="1219200"/>
            <a:ext cx="7772400" cy="4953000"/>
          </a:xfrm>
        </p:spPr>
        <p:txBody>
          <a:bodyPr/>
          <a:lstStyle/>
          <a:p>
            <a:pPr eaLnBrk="1" hangingPunct="1">
              <a:lnSpc>
                <a:spcPct val="90000"/>
              </a:lnSpc>
              <a:buFont typeface="Wingdings" pitchFamily="-112" charset="2"/>
              <a:buNone/>
            </a:pPr>
            <a:r>
              <a:rPr lang="en-US" dirty="0" smtClean="0">
                <a:latin typeface="Chalkboard" pitchFamily="-112" charset="0"/>
                <a:ea typeface="Chalkboard" pitchFamily="-112" charset="0"/>
                <a:cs typeface="Chalkboard" pitchFamily="-112" charset="0"/>
              </a:rPr>
              <a:t>Introduces new Requirements: </a:t>
            </a:r>
          </a:p>
          <a:p>
            <a:pPr marL="904875" indent="-449263" eaLnBrk="1" hangingPunct="1">
              <a:lnSpc>
                <a:spcPct val="90000"/>
              </a:lnSpc>
            </a:pPr>
            <a:r>
              <a:rPr lang="en-US" sz="2800" dirty="0" smtClean="0">
                <a:latin typeface="Chalkboard" pitchFamily="-112" charset="0"/>
                <a:ea typeface="Chalkboard" pitchFamily="-112" charset="0"/>
                <a:cs typeface="Chalkboard" pitchFamily="-112" charset="0"/>
              </a:rPr>
              <a:t>CPL7 infrastructure … </a:t>
            </a:r>
            <a:r>
              <a:rPr lang="en-US" sz="2800" i="1" dirty="0" smtClean="0">
                <a:latin typeface="Chalkboard" pitchFamily="-112" charset="0"/>
                <a:ea typeface="Chalkboard" pitchFamily="-112" charset="0"/>
                <a:cs typeface="Chalkboard" pitchFamily="-112" charset="0"/>
              </a:rPr>
              <a:t>and</a:t>
            </a:r>
            <a:r>
              <a:rPr lang="en-US" sz="2800" dirty="0" smtClean="0">
                <a:latin typeface="Chalkboard" pitchFamily="-112" charset="0"/>
                <a:ea typeface="Chalkboard" pitchFamily="-112" charset="0"/>
                <a:cs typeface="Chalkboard" pitchFamily="-112" charset="0"/>
              </a:rPr>
              <a:t> …</a:t>
            </a:r>
          </a:p>
          <a:p>
            <a:pPr marL="904875" indent="-449263" eaLnBrk="1" hangingPunct="1">
              <a:lnSpc>
                <a:spcPct val="90000"/>
              </a:lnSpc>
            </a:pPr>
            <a:r>
              <a:rPr lang="en-US" sz="2800" dirty="0" smtClean="0">
                <a:latin typeface="Chalkboard" pitchFamily="-112" charset="0"/>
                <a:ea typeface="Chalkboard" pitchFamily="-112" charset="0"/>
                <a:cs typeface="Chalkboard" pitchFamily="-112" charset="0"/>
              </a:rPr>
              <a:t>Memory scalability of all components </a:t>
            </a:r>
            <a:endParaRPr lang="en-US" sz="2800" dirty="0" smtClean="0">
              <a:latin typeface="Chalkboard" pitchFamily="-112" charset="0"/>
              <a:ea typeface="Chalkboard" pitchFamily="-112" charset="0"/>
              <a:cs typeface="Chalkboard" pitchFamily="-112" charset="0"/>
            </a:endParaRPr>
          </a:p>
          <a:p>
            <a:pPr marL="1260475" lvl="1" indent="-333375" defTabSz="1549400" eaLnBrk="1" hangingPunct="1">
              <a:lnSpc>
                <a:spcPct val="90000"/>
              </a:lnSpc>
            </a:pPr>
            <a:r>
              <a:rPr lang="en-US" sz="2400" dirty="0" smtClean="0">
                <a:solidFill>
                  <a:srgbClr val="800000"/>
                </a:solidFill>
                <a:latin typeface="Chalkboard" pitchFamily="-112" charset="0"/>
                <a:ea typeface="Chalkboard" pitchFamily="-112" charset="0"/>
                <a:cs typeface="Chalkboard" pitchFamily="-112" charset="0"/>
              </a:rPr>
              <a:t>Minimize global arrays</a:t>
            </a:r>
          </a:p>
          <a:p>
            <a:pPr marL="904875" indent="-449263" eaLnBrk="1" hangingPunct="1">
              <a:lnSpc>
                <a:spcPct val="90000"/>
              </a:lnSpc>
            </a:pPr>
            <a:r>
              <a:rPr lang="en-US" sz="2800" dirty="0" smtClean="0">
                <a:latin typeface="Chalkboard" pitchFamily="-112" charset="0"/>
                <a:ea typeface="Chalkboard" pitchFamily="-112" charset="0"/>
                <a:cs typeface="Chalkboard" pitchFamily="-112" charset="0"/>
              </a:rPr>
              <a:t>Performance scalability of all components </a:t>
            </a:r>
          </a:p>
          <a:p>
            <a:pPr marL="1260475" lvl="1" indent="-333375" defTabSz="1257300" eaLnBrk="1" hangingPunct="1">
              <a:lnSpc>
                <a:spcPct val="90000"/>
              </a:lnSpc>
              <a:tabLst>
                <a:tab pos="1206500" algn="l"/>
              </a:tabLst>
            </a:pPr>
            <a:r>
              <a:rPr lang="en-US" sz="2400" dirty="0" smtClean="0">
                <a:solidFill>
                  <a:srgbClr val="800000"/>
                </a:solidFill>
                <a:latin typeface="Chalkboard" pitchFamily="-112" charset="0"/>
                <a:ea typeface="ＭＳ Ｐゴシック" pitchFamily="-112" charset="-128"/>
                <a:cs typeface="Chalkboard" pitchFamily="-112" charset="0"/>
              </a:rPr>
              <a:t>Capability to use </a:t>
            </a:r>
            <a:r>
              <a:rPr lang="en-US" sz="2400" i="1" dirty="0" smtClean="0">
                <a:solidFill>
                  <a:srgbClr val="800000"/>
                </a:solidFill>
                <a:latin typeface="Chalkboard" pitchFamily="-112" charset="0"/>
                <a:ea typeface="ＭＳ Ｐゴシック" pitchFamily="-112" charset="-128"/>
                <a:cs typeface="Chalkboard" pitchFamily="-112" charset="0"/>
              </a:rPr>
              <a:t>both</a:t>
            </a:r>
            <a:r>
              <a:rPr lang="en-US" sz="2400" dirty="0" smtClean="0">
                <a:solidFill>
                  <a:srgbClr val="800000"/>
                </a:solidFill>
                <a:latin typeface="Chalkboard" pitchFamily="-112" charset="0"/>
                <a:ea typeface="ＭＳ Ｐゴシック" pitchFamily="-112" charset="-128"/>
                <a:cs typeface="Chalkboard" pitchFamily="-112" charset="0"/>
              </a:rPr>
              <a:t> MPI and </a:t>
            </a:r>
            <a:r>
              <a:rPr lang="en-US" sz="2400" dirty="0" err="1" smtClean="0">
                <a:solidFill>
                  <a:srgbClr val="800000"/>
                </a:solidFill>
                <a:latin typeface="Chalkboard" pitchFamily="-112" charset="0"/>
                <a:ea typeface="ＭＳ Ｐゴシック" pitchFamily="-112" charset="-128"/>
                <a:cs typeface="Chalkboard" pitchFamily="-112" charset="0"/>
              </a:rPr>
              <a:t>OpenMP</a:t>
            </a:r>
            <a:r>
              <a:rPr lang="en-US" sz="2400" dirty="0" smtClean="0">
                <a:solidFill>
                  <a:srgbClr val="800000"/>
                </a:solidFill>
                <a:latin typeface="Chalkboard" pitchFamily="-112" charset="0"/>
                <a:ea typeface="ＭＳ Ｐゴシック" pitchFamily="-112" charset="-128"/>
                <a:cs typeface="Chalkboard" pitchFamily="-112" charset="0"/>
              </a:rPr>
              <a:t> effectively to address requirements of new multi-core architectures</a:t>
            </a:r>
          </a:p>
          <a:p>
            <a:pPr marL="1260475" lvl="1" indent="-333375" defTabSz="1257300" eaLnBrk="1" hangingPunct="1">
              <a:lnSpc>
                <a:spcPct val="90000"/>
              </a:lnSpc>
              <a:tabLst>
                <a:tab pos="1206500" algn="l"/>
              </a:tabLst>
            </a:pPr>
            <a:r>
              <a:rPr lang="en-US" sz="2400" dirty="0" smtClean="0">
                <a:solidFill>
                  <a:srgbClr val="800000"/>
                </a:solidFill>
                <a:latin typeface="Chalkboard" pitchFamily="-112" charset="0"/>
                <a:ea typeface="ＭＳ Ｐゴシック" pitchFamily="-112" charset="-128"/>
                <a:cs typeface="Chalkboard" pitchFamily="-112" charset="0"/>
              </a:rPr>
              <a:t>ALL active components, CAM, CLM, CICE and POP2,</a:t>
            </a:r>
            <a:r>
              <a:rPr lang="en-US" sz="2400" dirty="0" smtClean="0">
                <a:solidFill>
                  <a:srgbClr val="800000"/>
                </a:solidFill>
                <a:latin typeface="Chalkboard" pitchFamily="-112" charset="0"/>
                <a:ea typeface="ＭＳ Ｐゴシック" pitchFamily="-112" charset="-128"/>
                <a:cs typeface="Chalkboard" pitchFamily="-112" charset="0"/>
              </a:rPr>
              <a:t> meet </a:t>
            </a:r>
            <a:r>
              <a:rPr lang="en-US" sz="2400" dirty="0" smtClean="0">
                <a:solidFill>
                  <a:srgbClr val="800000"/>
                </a:solidFill>
                <a:latin typeface="Chalkboard" pitchFamily="-112" charset="0"/>
                <a:ea typeface="ＭＳ Ｐゴシック" pitchFamily="-112" charset="-128"/>
                <a:cs typeface="Chalkboard" pitchFamily="-112" charset="0"/>
              </a:rPr>
              <a:t>this requirement</a:t>
            </a:r>
          </a:p>
          <a:p>
            <a:pPr marL="904875" indent="-449263" eaLnBrk="1" hangingPunct="1">
              <a:lnSpc>
                <a:spcPct val="90000"/>
              </a:lnSpc>
            </a:pPr>
            <a:r>
              <a:rPr lang="en-US" sz="2800" dirty="0" smtClean="0">
                <a:latin typeface="Chalkboard" pitchFamily="-112" charset="0"/>
                <a:ea typeface="Chalkboard" pitchFamily="-112" charset="0"/>
                <a:cs typeface="Chalkboard" pitchFamily="-112" charset="0"/>
              </a:rPr>
              <a:t>Parallel I/O throughout system</a:t>
            </a:r>
            <a:endParaRPr lang="en-US" dirty="0" smtClean="0">
              <a:latin typeface="Chalkboard" pitchFamily="-112" charset="0"/>
              <a:ea typeface="Chalkboard" pitchFamily="-112" charset="0"/>
              <a:cs typeface="Chalkboard" pitchFamily="-112" charset="0"/>
            </a:endParaRPr>
          </a:p>
          <a:p>
            <a:pPr marL="904875" lvl="1" indent="-449263" eaLnBrk="1" hangingPunct="1">
              <a:lnSpc>
                <a:spcPct val="90000"/>
              </a:lnSpc>
            </a:pPr>
            <a:endParaRPr lang="en-US" sz="2400" dirty="0" smtClean="0">
              <a:solidFill>
                <a:srgbClr val="66FFFF"/>
              </a:solidFill>
              <a:latin typeface="Chalkboard" pitchFamily="-112" charset="0"/>
              <a:ea typeface="ＭＳ Ｐゴシック" pitchFamily="-112" charset="-128"/>
              <a:cs typeface="Chalkboard" pitchFamily="-112" charset="0"/>
            </a:endParaRPr>
          </a:p>
          <a:p>
            <a:pPr lvl="3" eaLnBrk="1" hangingPunct="1">
              <a:lnSpc>
                <a:spcPct val="90000"/>
              </a:lnSpc>
              <a:buFontTx/>
              <a:buNone/>
            </a:pPr>
            <a:endParaRPr lang="en-US" dirty="0" smtClean="0">
              <a:latin typeface="Chalkboard" pitchFamily="-112" charset="0"/>
              <a:ea typeface="Chalkboard" pitchFamily="-112" charset="0"/>
              <a:cs typeface="Chalkboard" pitchFamily="-112" charset="0"/>
            </a:endParaRPr>
          </a:p>
          <a:p>
            <a:endParaRPr lang="en-US" dirty="0" smtClean="0">
              <a:latin typeface="Chalkboard" pitchFamily="-112" charset="0"/>
              <a:ea typeface="ＭＳ Ｐゴシック" pitchFamily="-112" charset="-128"/>
              <a:cs typeface="ＭＳ Ｐゴシック" pitchFamily="-112" charset="-128"/>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pPr>
              <a:defRPr/>
            </a:pPr>
            <a:r>
              <a:rPr lang="en-US" sz="4400" dirty="0" smtClean="0"/>
              <a:t>PIO in CESM1</a:t>
            </a:r>
            <a:endParaRPr lang="en-US" sz="4400" dirty="0"/>
          </a:p>
        </p:txBody>
      </p:sp>
      <p:sp>
        <p:nvSpPr>
          <p:cNvPr id="44035" name="Content Placeholder 2"/>
          <p:cNvSpPr>
            <a:spLocks noGrp="1"/>
          </p:cNvSpPr>
          <p:nvPr>
            <p:ph idx="1"/>
          </p:nvPr>
        </p:nvSpPr>
        <p:spPr>
          <a:xfrm>
            <a:off x="762000" y="1600200"/>
            <a:ext cx="7772400" cy="4572000"/>
          </a:xfrm>
        </p:spPr>
        <p:txBody>
          <a:bodyPr/>
          <a:lstStyle/>
          <a:p>
            <a:pPr eaLnBrk="1" hangingPunct="1">
              <a:lnSpc>
                <a:spcPct val="90000"/>
              </a:lnSpc>
            </a:pPr>
            <a:r>
              <a:rPr lang="en-US" sz="2800" dirty="0" smtClean="0">
                <a:latin typeface="Chalkboard" pitchFamily="-112" charset="0"/>
                <a:ea typeface="ＭＳ Ｐゴシック" pitchFamily="-112" charset="-128"/>
                <a:cs typeface="ＭＳ Ｐゴシック" pitchFamily="-112" charset="-128"/>
              </a:rPr>
              <a:t>Implemented in ALL component models</a:t>
            </a:r>
          </a:p>
          <a:p>
            <a:pPr eaLnBrk="1" hangingPunct="1">
              <a:lnSpc>
                <a:spcPct val="90000"/>
              </a:lnSpc>
            </a:pPr>
            <a:r>
              <a:rPr lang="en-US" sz="2800" dirty="0" smtClean="0">
                <a:latin typeface="Chalkboard" pitchFamily="-112" charset="0"/>
                <a:ea typeface="ＭＳ Ｐゴシック" pitchFamily="-112" charset="-128"/>
                <a:cs typeface="ＭＳ Ｐゴシック" pitchFamily="-112" charset="-128"/>
              </a:rPr>
              <a:t>New asynchronous capability currently being added</a:t>
            </a:r>
          </a:p>
          <a:p>
            <a:pPr eaLnBrk="1" hangingPunct="1">
              <a:lnSpc>
                <a:spcPct val="90000"/>
              </a:lnSpc>
            </a:pPr>
            <a:r>
              <a:rPr lang="en-US" sz="2800" dirty="0" smtClean="0">
                <a:latin typeface="Chalkboard" pitchFamily="-112" charset="0"/>
                <a:ea typeface="ＭＳ Ｐゴシック" pitchFamily="-112" charset="-128"/>
                <a:cs typeface="ＭＳ Ｐゴシック" pitchFamily="-112" charset="-128"/>
              </a:rPr>
              <a:t>Usage is critical for high resolution, high processor count simulations</a:t>
            </a:r>
          </a:p>
          <a:p>
            <a:pPr lvl="1" eaLnBrk="1" hangingPunct="1">
              <a:lnSpc>
                <a:spcPct val="90000"/>
              </a:lnSpc>
            </a:pPr>
            <a:r>
              <a:rPr lang="en-US" sz="2400" dirty="0" smtClean="0">
                <a:latin typeface="Chalkboard" pitchFamily="-112" charset="0"/>
                <a:ea typeface="ＭＳ Ｐゴシック" pitchFamily="-112" charset="-128"/>
                <a:cs typeface="Chalkboard" pitchFamily="-112" charset="0"/>
              </a:rPr>
              <a:t>Pure old-style serial I/O is one of the largest sources of global memory in CCSM - </a:t>
            </a:r>
            <a:r>
              <a:rPr lang="en-US" sz="2400" i="1" dirty="0" smtClean="0">
                <a:solidFill>
                  <a:srgbClr val="FF6600"/>
                </a:solidFill>
                <a:latin typeface="Chalkboard" pitchFamily="-112" charset="0"/>
                <a:ea typeface="ＭＳ Ｐゴシック" pitchFamily="-112" charset="-128"/>
                <a:cs typeface="Chalkboard" pitchFamily="-112" charset="0"/>
              </a:rPr>
              <a:t>will eventually always run out of memory</a:t>
            </a:r>
          </a:p>
          <a:p>
            <a:pPr lvl="1" eaLnBrk="1" hangingPunct="1">
              <a:lnSpc>
                <a:spcPct val="90000"/>
              </a:lnSpc>
            </a:pPr>
            <a:r>
              <a:rPr lang="en-US" sz="2400" dirty="0" smtClean="0">
                <a:solidFill>
                  <a:srgbClr val="800000"/>
                </a:solidFill>
                <a:latin typeface="Chalkboard" pitchFamily="-112" charset="0"/>
                <a:ea typeface="ＭＳ Ｐゴシック" pitchFamily="-112" charset="-128"/>
                <a:cs typeface="Chalkboard" pitchFamily="-112" charset="0"/>
              </a:rPr>
              <a:t>New serial </a:t>
            </a:r>
            <a:r>
              <a:rPr lang="en-US" sz="2400" dirty="0" err="1" smtClean="0">
                <a:solidFill>
                  <a:srgbClr val="800000"/>
                </a:solidFill>
                <a:latin typeface="Chalkboard" pitchFamily="-112" charset="0"/>
                <a:ea typeface="ＭＳ Ｐゴシック" pitchFamily="-112" charset="-128"/>
                <a:cs typeface="Chalkboard" pitchFamily="-112" charset="0"/>
              </a:rPr>
              <a:t>NetCDF</a:t>
            </a:r>
            <a:r>
              <a:rPr lang="en-US" sz="2400" dirty="0" smtClean="0">
                <a:solidFill>
                  <a:srgbClr val="800000"/>
                </a:solidFill>
                <a:latin typeface="Chalkboard" pitchFamily="-112" charset="0"/>
                <a:ea typeface="ＭＳ Ｐゴシック" pitchFamily="-112" charset="-128"/>
                <a:cs typeface="Chalkboard" pitchFamily="-112" charset="0"/>
              </a:rPr>
              <a:t> I/O with PIO eliminates memory bottleneck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403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403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403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695325" y="12700"/>
            <a:ext cx="7772400" cy="1054100"/>
          </a:xfrm>
        </p:spPr>
        <p:txBody>
          <a:bodyPr tIns="28802"/>
          <a:lstStyle/>
          <a:p>
            <a:pPr eaLnBrk="1">
              <a:tabLst>
                <a:tab pos="655638" algn="l"/>
                <a:tab pos="1312863" algn="l"/>
                <a:tab pos="1968500" algn="l"/>
                <a:tab pos="2625725" algn="l"/>
                <a:tab pos="3282950" algn="l"/>
                <a:tab pos="3938588" algn="l"/>
                <a:tab pos="4595813" algn="l"/>
                <a:tab pos="5253038" algn="l"/>
                <a:tab pos="5908675" algn="l"/>
                <a:tab pos="6565900" algn="l"/>
                <a:tab pos="7223125" algn="l"/>
              </a:tabLst>
              <a:defRPr/>
            </a:pPr>
            <a:r>
              <a:rPr lang="en-US" sz="3300" dirty="0">
                <a:latin typeface="Chalkboard" pitchFamily="-112" charset="0"/>
                <a:ea typeface="Chalkboard" pitchFamily="-112" charset="0"/>
                <a:cs typeface="Chalkboard" pitchFamily="-112" charset="0"/>
              </a:rPr>
              <a:t>CCSM/HOMME Scalability </a:t>
            </a:r>
            <a:br>
              <a:rPr lang="en-US" sz="3300" dirty="0">
                <a:latin typeface="Chalkboard" pitchFamily="-112" charset="0"/>
                <a:ea typeface="Chalkboard" pitchFamily="-112" charset="0"/>
                <a:cs typeface="Chalkboard" pitchFamily="-112" charset="0"/>
              </a:rPr>
            </a:br>
            <a:r>
              <a:rPr lang="en-US" sz="3300" dirty="0">
                <a:latin typeface="Chalkboard" pitchFamily="-112" charset="0"/>
                <a:ea typeface="Chalkboard" pitchFamily="-112" charset="0"/>
                <a:cs typeface="Chalkboard" pitchFamily="-112" charset="0"/>
              </a:rPr>
              <a:t>0.125</a:t>
            </a:r>
            <a:r>
              <a:rPr lang="en-US" sz="3200" b="1" dirty="0">
                <a:latin typeface="Lucida Grande" pitchFamily="-112" charset="0"/>
                <a:ea typeface="Lucida Grande" pitchFamily="-112" charset="0"/>
                <a:cs typeface="Lucida Grande" pitchFamily="-112" charset="0"/>
              </a:rPr>
              <a:t>°</a:t>
            </a:r>
            <a:r>
              <a:rPr lang="en-US" sz="3300" dirty="0">
                <a:latin typeface="Chalkboard" pitchFamily="-112" charset="0"/>
                <a:ea typeface="Chalkboard" pitchFamily="-112" charset="0"/>
                <a:cs typeface="Chalkboard" pitchFamily="-112" charset="0"/>
              </a:rPr>
              <a:t> </a:t>
            </a:r>
            <a:r>
              <a:rPr lang="en-US" sz="3300" dirty="0" err="1">
                <a:latin typeface="Chalkboard" pitchFamily="-112" charset="0"/>
                <a:ea typeface="Chalkboard" pitchFamily="-112" charset="0"/>
                <a:cs typeface="Chalkboard" pitchFamily="-112" charset="0"/>
              </a:rPr>
              <a:t>atm</a:t>
            </a:r>
            <a:r>
              <a:rPr lang="en-US" sz="3300" dirty="0">
                <a:latin typeface="Chalkboard" pitchFamily="-112" charset="0"/>
                <a:ea typeface="Chalkboard" pitchFamily="-112" charset="0"/>
                <a:cs typeface="Chalkboard" pitchFamily="-112" charset="0"/>
              </a:rPr>
              <a:t> / 0.25</a:t>
            </a:r>
            <a:r>
              <a:rPr lang="en-US" sz="3200" b="1" dirty="0">
                <a:latin typeface="Lucida Grande" pitchFamily="-112" charset="0"/>
                <a:ea typeface="Lucida Grande" pitchFamily="-112" charset="0"/>
                <a:cs typeface="Lucida Grande" pitchFamily="-112" charset="0"/>
              </a:rPr>
              <a:t>° </a:t>
            </a:r>
            <a:r>
              <a:rPr lang="en-US" sz="3200" dirty="0" smtClean="0">
                <a:latin typeface="Chalkboard" pitchFamily="-112" charset="0"/>
                <a:ea typeface="Chalkboard" pitchFamily="-112" charset="0"/>
                <a:cs typeface="Chalkboard" pitchFamily="-112" charset="0"/>
              </a:rPr>
              <a:t>land </a:t>
            </a:r>
            <a:r>
              <a:rPr lang="en-US" sz="3200" dirty="0">
                <a:latin typeface="Chalkboard" pitchFamily="-112" charset="0"/>
                <a:ea typeface="Chalkboard" pitchFamily="-112" charset="0"/>
                <a:cs typeface="Chalkboard" pitchFamily="-112" charset="0"/>
              </a:rPr>
              <a:t>/</a:t>
            </a:r>
            <a:r>
              <a:rPr lang="en-US" sz="3200" b="1" dirty="0">
                <a:latin typeface="Lucida Grande" pitchFamily="-112" charset="0"/>
                <a:ea typeface="Lucida Grande" pitchFamily="-112" charset="0"/>
                <a:cs typeface="Lucida Grande" pitchFamily="-112" charset="0"/>
              </a:rPr>
              <a:t> </a:t>
            </a:r>
            <a:r>
              <a:rPr lang="en-US" sz="3300" dirty="0">
                <a:latin typeface="Chalkboard" pitchFamily="-112" charset="0"/>
                <a:ea typeface="Chalkboard" pitchFamily="-112" charset="0"/>
                <a:cs typeface="Chalkboard" pitchFamily="-112" charset="0"/>
              </a:rPr>
              <a:t>0.1</a:t>
            </a:r>
            <a:r>
              <a:rPr lang="en-US" sz="3600" b="1" dirty="0">
                <a:latin typeface="Lucida Grande" pitchFamily="-112" charset="0"/>
                <a:ea typeface="Lucida Grande" pitchFamily="-112" charset="0"/>
                <a:cs typeface="Lucida Grande" pitchFamily="-112" charset="0"/>
              </a:rPr>
              <a:t>°</a:t>
            </a:r>
            <a:r>
              <a:rPr lang="en-US" sz="3300" dirty="0" smtClean="0">
                <a:latin typeface="Chalkboard" pitchFamily="-112" charset="0"/>
                <a:ea typeface="Chalkboard" pitchFamily="-112" charset="0"/>
                <a:cs typeface="Chalkboard" pitchFamily="-112" charset="0"/>
              </a:rPr>
              <a:t> </a:t>
            </a:r>
            <a:r>
              <a:rPr lang="en-US" sz="3300" dirty="0" err="1" smtClean="0">
                <a:latin typeface="Chalkboard" pitchFamily="-112" charset="0"/>
                <a:ea typeface="Chalkboard" pitchFamily="-112" charset="0"/>
                <a:cs typeface="Chalkboard" pitchFamily="-112" charset="0"/>
              </a:rPr>
              <a:t>docn</a:t>
            </a:r>
            <a:endParaRPr lang="en-US" sz="3300" dirty="0">
              <a:latin typeface="Chalkboard" pitchFamily="-112" charset="0"/>
              <a:ea typeface="Chalkboard" pitchFamily="-112" charset="0"/>
              <a:cs typeface="Chalkboard" pitchFamily="-112" charset="0"/>
            </a:endParaRPr>
          </a:p>
        </p:txBody>
      </p:sp>
      <p:sp>
        <p:nvSpPr>
          <p:cNvPr id="51203" name="Text Box 2"/>
          <p:cNvSpPr txBox="1">
            <a:spLocks noChangeArrowheads="1"/>
          </p:cNvSpPr>
          <p:nvPr/>
        </p:nvSpPr>
        <p:spPr bwMode="auto">
          <a:xfrm>
            <a:off x="304800" y="4800601"/>
            <a:ext cx="8686800" cy="1828800"/>
          </a:xfrm>
          <a:prstGeom prst="rect">
            <a:avLst/>
          </a:prstGeom>
          <a:noFill/>
          <a:ln w="9525">
            <a:noFill/>
            <a:round/>
            <a:headEnd/>
            <a:tailEnd/>
          </a:ln>
        </p:spPr>
        <p:txBody>
          <a:bodyPr lIns="81639" tIns="55221" rIns="81639" bIns="40820">
            <a:prstTxWarp prst="textNoShape">
              <a:avLst/>
            </a:prstTxWarp>
          </a:bodyPr>
          <a:lstStyle/>
          <a:p>
            <a:pPr marL="123825" indent="-80963" algn="ctr">
              <a:spcAft>
                <a:spcPts val="925"/>
              </a:spcAft>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r>
              <a:rPr lang="en-US" sz="2000" dirty="0" smtClean="0">
                <a:solidFill>
                  <a:schemeClr val="tx1"/>
                </a:solidFill>
                <a:latin typeface="Chalkboard" pitchFamily="-112" charset="0"/>
                <a:ea typeface="Chalkboard" pitchFamily="-112" charset="0"/>
                <a:cs typeface="Chalkboard" pitchFamily="-112" charset="0"/>
              </a:rPr>
              <a:t>CCSM </a:t>
            </a:r>
            <a:r>
              <a:rPr lang="en-US" sz="2000" dirty="0">
                <a:solidFill>
                  <a:schemeClr val="tx1"/>
                </a:solidFill>
                <a:latin typeface="Chalkboard" pitchFamily="-112" charset="0"/>
                <a:ea typeface="Chalkboard" pitchFamily="-112" charset="0"/>
                <a:cs typeface="Chalkboard" pitchFamily="-112" charset="0"/>
              </a:rPr>
              <a:t>times include ALL CCSM components (PIO use was critical)</a:t>
            </a:r>
          </a:p>
          <a:p>
            <a:pPr marL="123825" indent="-80963">
              <a:spcAft>
                <a:spcPts val="925"/>
              </a:spcAft>
              <a:buFont typeface="Arial" pitchFamily="-112"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r>
              <a:rPr lang="en-US" sz="2000" dirty="0">
                <a:solidFill>
                  <a:schemeClr val="tx1"/>
                </a:solidFill>
                <a:latin typeface="Chalkboard" pitchFamily="-112" charset="0"/>
                <a:ea typeface="Chalkboard" pitchFamily="-112" charset="0"/>
                <a:cs typeface="Chalkboard" pitchFamily="-112" charset="0"/>
              </a:rPr>
              <a:t> Scalability of the dynamical core is preserved by CAM </a:t>
            </a:r>
            <a:r>
              <a:rPr lang="en-US" sz="2000" i="1" dirty="0">
                <a:solidFill>
                  <a:schemeClr val="tx1"/>
                </a:solidFill>
                <a:latin typeface="Chalkboard" pitchFamily="-112" charset="0"/>
                <a:ea typeface="Chalkboard" pitchFamily="-112" charset="0"/>
                <a:cs typeface="Chalkboard" pitchFamily="-112" charset="0"/>
              </a:rPr>
              <a:t>and </a:t>
            </a:r>
            <a:r>
              <a:rPr lang="en-US" sz="2000" dirty="0">
                <a:solidFill>
                  <a:schemeClr val="tx1"/>
                </a:solidFill>
                <a:latin typeface="Chalkboard" pitchFamily="-112" charset="0"/>
                <a:ea typeface="Chalkboard" pitchFamily="-112" charset="0"/>
                <a:cs typeface="Chalkboard" pitchFamily="-112" charset="0"/>
              </a:rPr>
              <a:t>scalability of CAM is     preserved by CCSM</a:t>
            </a:r>
          </a:p>
          <a:p>
            <a:pPr marL="123825" indent="-80963">
              <a:spcAft>
                <a:spcPts val="925"/>
              </a:spcAft>
              <a:buFont typeface="Arial" pitchFamily="-112"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r>
              <a:rPr lang="en-US" sz="2000" dirty="0">
                <a:solidFill>
                  <a:schemeClr val="tx1"/>
                </a:solidFill>
                <a:latin typeface="Chalkboard" pitchFamily="-112" charset="0"/>
                <a:ea typeface="Chalkboard" pitchFamily="-112" charset="0"/>
                <a:cs typeface="Chalkboard" pitchFamily="-112" charset="0"/>
              </a:rPr>
              <a:t> Scale out to over 128K cores get </a:t>
            </a:r>
            <a:r>
              <a:rPr lang="en-US" sz="2000" dirty="0">
                <a:solidFill>
                  <a:srgbClr val="800000"/>
                </a:solidFill>
                <a:latin typeface="Chalkboard" pitchFamily="-112" charset="0"/>
                <a:ea typeface="Chalkboard" pitchFamily="-112" charset="0"/>
                <a:cs typeface="Chalkboard" pitchFamily="-112" charset="0"/>
              </a:rPr>
              <a:t>5 SYPD </a:t>
            </a:r>
            <a:r>
              <a:rPr lang="en-US" sz="2000" dirty="0">
                <a:solidFill>
                  <a:schemeClr val="tx1"/>
                </a:solidFill>
                <a:latin typeface="Chalkboard" pitchFamily="-112" charset="0"/>
                <a:ea typeface="Chalkboard" pitchFamily="-112" charset="0"/>
                <a:cs typeface="Chalkboard" pitchFamily="-112" charset="0"/>
              </a:rPr>
              <a:t>(</a:t>
            </a:r>
            <a:r>
              <a:rPr lang="en-US" sz="2000" dirty="0" err="1">
                <a:solidFill>
                  <a:schemeClr val="tx1"/>
                </a:solidFill>
                <a:latin typeface="Chalkboard" pitchFamily="-112" charset="0"/>
                <a:ea typeface="Chalkboard" pitchFamily="-112" charset="0"/>
                <a:cs typeface="Chalkboard" pitchFamily="-112" charset="0"/>
              </a:rPr>
              <a:t>Jaguarpf</a:t>
            </a:r>
            <a:r>
              <a:rPr lang="en-US" sz="2000" dirty="0">
                <a:solidFill>
                  <a:schemeClr val="tx1"/>
                </a:solidFill>
                <a:latin typeface="Chalkboard" pitchFamily="-112" charset="0"/>
                <a:ea typeface="Chalkboard" pitchFamily="-112" charset="0"/>
                <a:cs typeface="Chalkboard" pitchFamily="-112" charset="0"/>
              </a:rPr>
              <a:t>)</a:t>
            </a:r>
          </a:p>
          <a:p>
            <a:pPr marL="684213" lvl="1" indent="-227013">
              <a:lnSpc>
                <a:spcPct val="93000"/>
              </a:lnSpc>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endParaRPr lang="en-US" sz="1800" dirty="0">
              <a:latin typeface="Chalkboard" pitchFamily="-112" charset="0"/>
              <a:ea typeface="Chalkboard" pitchFamily="-112" charset="0"/>
              <a:cs typeface="Chalkboard" pitchFamily="-112" charset="0"/>
            </a:endParaRPr>
          </a:p>
          <a:p>
            <a:pPr marL="123825" indent="-80963">
              <a:spcAft>
                <a:spcPts val="925"/>
              </a:spcAft>
              <a:buFont typeface="Times New Roman" pitchFamily="-112" charset="0"/>
              <a:buChar char="•"/>
              <a:tabLst>
                <a:tab pos="655638" algn="l"/>
                <a:tab pos="1312863" algn="l"/>
                <a:tab pos="1968500" algn="l"/>
                <a:tab pos="2625725" algn="l"/>
                <a:tab pos="3282950" algn="l"/>
                <a:tab pos="3938588" algn="l"/>
                <a:tab pos="4595813" algn="l"/>
                <a:tab pos="5253038" algn="l"/>
                <a:tab pos="5908675" algn="l"/>
                <a:tab pos="6565900" algn="l"/>
                <a:tab pos="7223125" algn="l"/>
                <a:tab pos="7878763" algn="l"/>
                <a:tab pos="8535988" algn="l"/>
              </a:tabLst>
            </a:pPr>
            <a:endParaRPr lang="en-GB" sz="1600" dirty="0">
              <a:solidFill>
                <a:srgbClr val="FFFFFF"/>
              </a:solidFill>
            </a:endParaRPr>
          </a:p>
        </p:txBody>
      </p:sp>
      <p:pic>
        <p:nvPicPr>
          <p:cNvPr id="51204" name="Content Placeholder 4" descr="ijhpc_homme.eps_p0000.png"/>
          <p:cNvPicPr>
            <a:picLocks noGrp="1" noChangeAspect="1"/>
          </p:cNvPicPr>
          <p:nvPr>
            <p:ph idx="1"/>
          </p:nvPr>
        </p:nvPicPr>
        <p:blipFill>
          <a:blip r:embed="rId3"/>
          <a:srcRect t="-1042" b="-1042"/>
          <a:stretch>
            <a:fillRect/>
          </a:stretch>
        </p:blipFill>
        <p:spPr>
          <a:xfrm>
            <a:off x="1143000" y="1143000"/>
            <a:ext cx="6858000" cy="3657600"/>
          </a:xfrm>
        </p:spPr>
      </p:pic>
      <p:sp>
        <p:nvSpPr>
          <p:cNvPr id="5" name="TextBox 4"/>
          <p:cNvSpPr txBox="1"/>
          <p:nvPr/>
        </p:nvSpPr>
        <p:spPr>
          <a:xfrm>
            <a:off x="2743200" y="6477000"/>
            <a:ext cx="5791200" cy="538609"/>
          </a:xfrm>
          <a:prstGeom prst="rect">
            <a:avLst/>
          </a:prstGeom>
          <a:noFill/>
        </p:spPr>
        <p:txBody>
          <a:bodyPr wrap="square" rtlCol="0">
            <a:spAutoFit/>
          </a:bodyPr>
          <a:lstStyle/>
          <a:p>
            <a:r>
              <a:rPr lang="en-US" sz="1100" dirty="0" smtClean="0">
                <a:latin typeface="Chalkboard" pitchFamily="-112" charset="0"/>
                <a:ea typeface="Chalkboard" pitchFamily="-112" charset="0"/>
                <a:cs typeface="Chalkboard" pitchFamily="-112" charset="0"/>
              </a:rPr>
              <a:t>Work of Mark Taylor, Jim Edwards and Brian Eaton</a:t>
            </a:r>
          </a:p>
          <a:p>
            <a:endParaRPr lang="en-US" dirty="0"/>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9144000" cy="762000"/>
          </a:xfrm>
        </p:spPr>
        <p:txBody>
          <a:bodyPr/>
          <a:lstStyle/>
          <a:p>
            <a:r>
              <a:rPr lang="en-US" sz="3800" dirty="0" smtClean="0"/>
              <a:t>The Model for Prediction Across Scales</a:t>
            </a:r>
            <a:endParaRPr lang="en-US" sz="3800" dirty="0"/>
          </a:p>
        </p:txBody>
      </p:sp>
      <p:sp>
        <p:nvSpPr>
          <p:cNvPr id="3" name="Content Placeholder 2"/>
          <p:cNvSpPr>
            <a:spLocks noGrp="1"/>
          </p:cNvSpPr>
          <p:nvPr>
            <p:ph idx="1"/>
          </p:nvPr>
        </p:nvSpPr>
        <p:spPr>
          <a:xfrm>
            <a:off x="2428874" y="1123950"/>
            <a:ext cx="6410325" cy="5734050"/>
          </a:xfrm>
        </p:spPr>
        <p:txBody>
          <a:bodyPr/>
          <a:lstStyle/>
          <a:p>
            <a:pPr marL="457200" indent="-457200"/>
            <a:r>
              <a:rPr lang="en-US" sz="2400" dirty="0" smtClean="0"/>
              <a:t>We are well advanced on developing the next-generation Model for Prediction Across Scales (MPAS)</a:t>
            </a:r>
          </a:p>
          <a:p>
            <a:pPr marL="457200" eaLnBrk="1" hangingPunct="1"/>
            <a:r>
              <a:rPr lang="en-US" sz="2400" i="1" dirty="0" smtClean="0">
                <a:solidFill>
                  <a:schemeClr val="accent6">
                    <a:lumMod val="75000"/>
                  </a:schemeClr>
                </a:solidFill>
              </a:rPr>
              <a:t>Based on unstructured </a:t>
            </a:r>
            <a:r>
              <a:rPr lang="en-US" sz="2400" i="1" dirty="0" err="1" smtClean="0">
                <a:solidFill>
                  <a:schemeClr val="accent6">
                    <a:lumMod val="75000"/>
                  </a:schemeClr>
                </a:solidFill>
              </a:rPr>
              <a:t>centroidal</a:t>
            </a:r>
            <a:r>
              <a:rPr lang="en-US" sz="2400" i="1" dirty="0" smtClean="0">
                <a:solidFill>
                  <a:schemeClr val="accent6">
                    <a:lumMod val="75000"/>
                  </a:schemeClr>
                </a:solidFill>
              </a:rPr>
              <a:t> Voronoi (hexagonal) meshes using C-grid staggering and selective grid refinement</a:t>
            </a:r>
            <a:endParaRPr lang="en-US" sz="2400" dirty="0" smtClean="0">
              <a:solidFill>
                <a:schemeClr val="accent6">
                  <a:lumMod val="75000"/>
                </a:schemeClr>
              </a:solidFill>
            </a:endParaRPr>
          </a:p>
          <a:p>
            <a:pPr marL="457200" eaLnBrk="1" hangingPunct="1"/>
            <a:r>
              <a:rPr lang="en-US" sz="2400" dirty="0" smtClean="0"/>
              <a:t>To </a:t>
            </a:r>
            <a:r>
              <a:rPr lang="en-US" sz="2400" dirty="0" smtClean="0"/>
              <a:t>be utilized for weather, regional and global climate applications</a:t>
            </a:r>
            <a:r>
              <a:rPr lang="en-US" sz="2400" dirty="0" smtClean="0"/>
              <a:t>.</a:t>
            </a:r>
          </a:p>
          <a:p>
            <a:pPr marL="857250" lvl="1" eaLnBrk="1" hangingPunct="1"/>
            <a:r>
              <a:rPr lang="en-US" sz="2000" dirty="0" smtClean="0"/>
              <a:t>Currently being tested in the ocean model</a:t>
            </a:r>
            <a:endParaRPr lang="en-US" sz="2000" dirty="0" smtClean="0"/>
          </a:p>
          <a:p>
            <a:pPr marL="457200" eaLnBrk="1" hangingPunct="1"/>
            <a:r>
              <a:rPr lang="en-US" sz="2400" dirty="0" smtClean="0"/>
              <a:t>Will allow for non-hydrostatic (&lt; 10 km horizontal resolution) </a:t>
            </a:r>
          </a:p>
          <a:p>
            <a:pPr marL="457200" eaLnBrk="1" hangingPunct="1"/>
            <a:r>
              <a:rPr lang="en-US" sz="2400" dirty="0" smtClean="0"/>
              <a:t>Likely the eventual choice for </a:t>
            </a:r>
            <a:r>
              <a:rPr lang="en-US" sz="2400" dirty="0" err="1" smtClean="0"/>
              <a:t>exascale</a:t>
            </a:r>
            <a:r>
              <a:rPr lang="en-US" sz="2400" dirty="0" smtClean="0"/>
              <a:t> computing</a:t>
            </a:r>
          </a:p>
          <a:p>
            <a:pPr marL="457200" indent="-457200"/>
            <a:endParaRPr lang="en-US" sz="2400" dirty="0" smtClean="0"/>
          </a:p>
        </p:txBody>
      </p:sp>
      <p:pic>
        <p:nvPicPr>
          <p:cNvPr id="10" name="Picture 5"/>
          <p:cNvPicPr>
            <a:picLocks noChangeAspect="1" noChangeArrowheads="1"/>
          </p:cNvPicPr>
          <p:nvPr/>
        </p:nvPicPr>
        <p:blipFill>
          <a:blip r:embed="rId3" cstate="print"/>
          <a:srcRect/>
          <a:stretch>
            <a:fillRect/>
          </a:stretch>
        </p:blipFill>
        <p:spPr bwMode="auto">
          <a:xfrm>
            <a:off x="223838" y="973696"/>
            <a:ext cx="2052637" cy="2020672"/>
          </a:xfrm>
          <a:prstGeom prst="rect">
            <a:avLst/>
          </a:prstGeom>
          <a:noFill/>
          <a:ln w="9525">
            <a:noFill/>
            <a:miter lim="800000"/>
            <a:headEnd/>
            <a:tailEnd/>
          </a:ln>
          <a:effectLst/>
        </p:spPr>
      </p:pic>
      <p:pic>
        <p:nvPicPr>
          <p:cNvPr id="11" name="Picture 7" descr="qv_sphere_interp"/>
          <p:cNvPicPr>
            <a:picLocks noChangeAspect="1" noChangeArrowheads="1"/>
          </p:cNvPicPr>
          <p:nvPr/>
        </p:nvPicPr>
        <p:blipFill>
          <a:blip r:embed="rId4" cstate="print"/>
          <a:srcRect l="21422" t="7141" r="21622" b="6836"/>
          <a:stretch>
            <a:fillRect/>
          </a:stretch>
        </p:blipFill>
        <p:spPr bwMode="auto">
          <a:xfrm>
            <a:off x="206375" y="3021440"/>
            <a:ext cx="2089150" cy="2076432"/>
          </a:xfrm>
          <a:prstGeom prst="rect">
            <a:avLst/>
          </a:prstGeom>
          <a:noFill/>
        </p:spPr>
      </p:pic>
      <p:pic>
        <p:nvPicPr>
          <p:cNvPr id="12" name="Picture 11" descr="hex"/>
          <p:cNvPicPr>
            <a:picLocks noChangeAspect="1" noChangeArrowheads="1"/>
          </p:cNvPicPr>
          <p:nvPr/>
        </p:nvPicPr>
        <p:blipFill>
          <a:blip r:embed="rId5" cstate="print"/>
          <a:srcRect/>
          <a:stretch>
            <a:fillRect/>
          </a:stretch>
        </p:blipFill>
        <p:spPr bwMode="auto">
          <a:xfrm>
            <a:off x="193675" y="5119688"/>
            <a:ext cx="2092325" cy="159537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Title 1"/>
          <p:cNvSpPr>
            <a:spLocks noGrp="1"/>
          </p:cNvSpPr>
          <p:nvPr>
            <p:ph type="title"/>
          </p:nvPr>
        </p:nvSpPr>
        <p:spPr>
          <a:xfrm>
            <a:off x="457200" y="234950"/>
            <a:ext cx="8686800" cy="922338"/>
          </a:xfrm>
        </p:spPr>
        <p:txBody>
          <a:bodyPr/>
          <a:lstStyle/>
          <a:p>
            <a:r>
              <a:rPr lang="en-US" sz="4800" dirty="0" smtClean="0">
                <a:ea typeface="ＭＳ Ｐゴシック" charset="-128"/>
              </a:rPr>
              <a:t>Thank You</a:t>
            </a:r>
          </a:p>
        </p:txBody>
      </p:sp>
      <p:sp>
        <p:nvSpPr>
          <p:cNvPr id="60420" name="TextBox 14"/>
          <p:cNvSpPr txBox="1">
            <a:spLocks noChangeArrowheads="1"/>
          </p:cNvSpPr>
          <p:nvPr/>
        </p:nvSpPr>
        <p:spPr bwMode="auto">
          <a:xfrm>
            <a:off x="7391400" y="6324600"/>
            <a:ext cx="1464117" cy="246221"/>
          </a:xfrm>
          <a:prstGeom prst="rect">
            <a:avLst/>
          </a:prstGeom>
          <a:noFill/>
          <a:ln w="9525">
            <a:noFill/>
            <a:miter lim="800000"/>
            <a:headEnd/>
            <a:tailEnd/>
          </a:ln>
        </p:spPr>
        <p:txBody>
          <a:bodyPr wrap="none">
            <a:prstTxWarp prst="textNoShape">
              <a:avLst/>
            </a:prstTxWarp>
            <a:spAutoFit/>
          </a:bodyPr>
          <a:lstStyle/>
          <a:p>
            <a:r>
              <a:rPr lang="en-US" sz="1000" i="1" dirty="0"/>
              <a:t>Courtesy: Mark Taylor</a:t>
            </a:r>
          </a:p>
        </p:txBody>
      </p:sp>
      <p:pic>
        <p:nvPicPr>
          <p:cNvPr id="5" name="2010_HOMME_TMQ_720x405.mpg">
            <a:hlinkClick r:id="" action="ppaction://media"/>
          </p:cNvPr>
          <p:cNvPicPr/>
          <p:nvPr>
            <a:videoFile r:link="rId1"/>
          </p:nvPr>
        </p:nvPicPr>
        <p:blipFill>
          <a:blip r:embed="rId3"/>
          <a:stretch>
            <a:fillRect/>
          </a:stretch>
        </p:blipFill>
        <p:spPr>
          <a:xfrm>
            <a:off x="457200" y="1295400"/>
            <a:ext cx="8146477" cy="4582393"/>
          </a:xfrm>
          <a:prstGeom prst="rect">
            <a:avLst/>
          </a:prstGeom>
        </p:spPr>
      </p:pic>
      <p:sp>
        <p:nvSpPr>
          <p:cNvPr id="6" name="Rectangle 5"/>
          <p:cNvSpPr/>
          <p:nvPr/>
        </p:nvSpPr>
        <p:spPr>
          <a:xfrm>
            <a:off x="3124200" y="5867400"/>
            <a:ext cx="3497848" cy="523220"/>
          </a:xfrm>
          <a:prstGeom prst="rect">
            <a:avLst/>
          </a:prstGeom>
        </p:spPr>
        <p:txBody>
          <a:bodyPr wrap="none">
            <a:spAutoFit/>
          </a:bodyPr>
          <a:lstStyle/>
          <a:p>
            <a:r>
              <a:rPr lang="en-US" sz="2800" b="1" dirty="0" err="1" smtClean="0">
                <a:solidFill>
                  <a:srgbClr val="000099"/>
                </a:solidFill>
                <a:effectLst>
                  <a:outerShdw blurRad="38100" dist="38100" dir="2700000" algn="tl">
                    <a:srgbClr val="000000">
                      <a:alpha val="43137"/>
                    </a:srgbClr>
                  </a:outerShdw>
                </a:effectLst>
                <a:latin typeface="Cambria"/>
                <a:ea typeface="Tahoma" pitchFamily="34" charset="0"/>
                <a:cs typeface="Cambria"/>
              </a:rPr>
              <a:t>www.cesm.ucar.edu</a:t>
            </a:r>
            <a:endParaRPr lang="en-US" sz="2800" b="1" dirty="0">
              <a:solidFill>
                <a:srgbClr val="000099"/>
              </a:solidFill>
              <a:effectLst>
                <a:outerShdw blurRad="38100" dist="38100" dir="2700000" algn="tl">
                  <a:srgbClr val="000000">
                    <a:alpha val="43137"/>
                  </a:srgbClr>
                </a:outerShdw>
              </a:effectLst>
              <a:latin typeface="Cambria"/>
              <a:ea typeface="Tahoma" pitchFamily="34" charset="0"/>
              <a:cs typeface="Cambri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916"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The Community Earth System Model (CESM)</a:t>
            </a:r>
            <a:endParaRPr lang="en-US" dirty="0"/>
          </a:p>
        </p:txBody>
      </p:sp>
      <p:sp>
        <p:nvSpPr>
          <p:cNvPr id="3" name="Footer Placeholder 2"/>
          <p:cNvSpPr>
            <a:spLocks noGrp="1"/>
          </p:cNvSpPr>
          <p:nvPr>
            <p:ph type="ftr" sz="quarter" idx="11"/>
          </p:nvPr>
        </p:nvSpPr>
        <p:spPr/>
        <p:txBody>
          <a:bodyPr/>
          <a:lstStyle/>
          <a:p>
            <a:pPr>
              <a:defRPr/>
            </a:pPr>
            <a:r>
              <a:rPr lang="en-US" smtClean="0"/>
              <a:t>NESL_NSF Review 09-12 May 2011</a:t>
            </a:r>
            <a:endParaRPr lang="en-US" dirty="0"/>
          </a:p>
        </p:txBody>
      </p:sp>
      <p:sp>
        <p:nvSpPr>
          <p:cNvPr id="4" name="Slide Number Placeholder 3"/>
          <p:cNvSpPr>
            <a:spLocks noGrp="1"/>
          </p:cNvSpPr>
          <p:nvPr>
            <p:ph type="sldNum" sz="quarter" idx="12"/>
          </p:nvPr>
        </p:nvSpPr>
        <p:spPr/>
        <p:txBody>
          <a:bodyPr/>
          <a:lstStyle/>
          <a:p>
            <a:pPr>
              <a:defRPr/>
            </a:pPr>
            <a:fld id="{8DEFB567-5788-405D-B04E-E41327EAD859}" type="slidenum">
              <a:rPr lang="en-US" smtClean="0"/>
              <a:pPr>
                <a:defRPr/>
              </a:pPr>
              <a:t>47</a:t>
            </a:fld>
            <a:endParaRPr lang="en-US" dirty="0"/>
          </a:p>
        </p:txBody>
      </p:sp>
      <p:pic>
        <p:nvPicPr>
          <p:cNvPr id="5" name="Picture 4" descr="b40_1850_1d_b08c5cn_138j_400s_b40.1850.track1.1deg.006.ENSO.nino3.lag0_correlation.png"/>
          <p:cNvPicPr>
            <a:picLocks noChangeAspect="1"/>
          </p:cNvPicPr>
          <p:nvPr/>
        </p:nvPicPr>
        <p:blipFill>
          <a:blip r:embed="rId2" cstate="print"/>
          <a:srcRect l="10606" t="14444" r="8301" b="43667"/>
          <a:stretch>
            <a:fillRect/>
          </a:stretch>
        </p:blipFill>
        <p:spPr>
          <a:xfrm>
            <a:off x="283150" y="754837"/>
            <a:ext cx="4953000" cy="3321863"/>
          </a:xfrm>
          <a:prstGeom prst="rect">
            <a:avLst/>
          </a:prstGeom>
        </p:spPr>
      </p:pic>
      <p:pic>
        <p:nvPicPr>
          <p:cNvPr id="6" name="Picture 4"/>
          <p:cNvPicPr>
            <a:picLocks noChangeAspect="1" noChangeArrowheads="1"/>
          </p:cNvPicPr>
          <p:nvPr/>
        </p:nvPicPr>
        <p:blipFill>
          <a:blip r:embed="rId3" cstate="print"/>
          <a:srcRect l="4706" t="61091" r="66685" b="19818"/>
          <a:stretch>
            <a:fillRect/>
          </a:stretch>
        </p:blipFill>
        <p:spPr bwMode="auto">
          <a:xfrm>
            <a:off x="5083750" y="837348"/>
            <a:ext cx="1853005" cy="1600185"/>
          </a:xfrm>
          <a:prstGeom prst="rect">
            <a:avLst/>
          </a:prstGeom>
          <a:noFill/>
          <a:ln w="9525">
            <a:noFill/>
            <a:miter lim="800000"/>
            <a:headEnd/>
            <a:tailEnd/>
          </a:ln>
        </p:spPr>
      </p:pic>
      <p:pic>
        <p:nvPicPr>
          <p:cNvPr id="7" name="Picture 4"/>
          <p:cNvPicPr>
            <a:picLocks noChangeAspect="1" noChangeArrowheads="1"/>
          </p:cNvPicPr>
          <p:nvPr/>
        </p:nvPicPr>
        <p:blipFill>
          <a:blip r:embed="rId3" cstate="print"/>
          <a:srcRect l="56006" t="61091" r="13412" b="19818"/>
          <a:stretch>
            <a:fillRect/>
          </a:stretch>
        </p:blipFill>
        <p:spPr bwMode="auto">
          <a:xfrm>
            <a:off x="6960579" y="827823"/>
            <a:ext cx="1980796" cy="1600185"/>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t="66974" r="69008" b="3905"/>
          <a:stretch>
            <a:fillRect/>
          </a:stretch>
        </p:blipFill>
        <p:spPr bwMode="auto">
          <a:xfrm>
            <a:off x="5144708" y="2437533"/>
            <a:ext cx="1783096" cy="1631601"/>
          </a:xfrm>
          <a:prstGeom prst="rect">
            <a:avLst/>
          </a:prstGeom>
          <a:noFill/>
          <a:ln w="9525">
            <a:noFill/>
            <a:miter lim="800000"/>
            <a:headEnd/>
            <a:tailEnd/>
          </a:ln>
        </p:spPr>
      </p:pic>
      <p:pic>
        <p:nvPicPr>
          <p:cNvPr id="14" name="Picture 2"/>
          <p:cNvPicPr>
            <a:picLocks noChangeAspect="1" noChangeArrowheads="1"/>
          </p:cNvPicPr>
          <p:nvPr/>
        </p:nvPicPr>
        <p:blipFill>
          <a:blip r:embed="rId4" cstate="print"/>
          <a:srcRect l="56649" t="66974" r="7438" b="3905"/>
          <a:stretch>
            <a:fillRect/>
          </a:stretch>
        </p:blipFill>
        <p:spPr bwMode="auto">
          <a:xfrm>
            <a:off x="6969700" y="2447058"/>
            <a:ext cx="2026462" cy="1600200"/>
          </a:xfrm>
          <a:prstGeom prst="rect">
            <a:avLst/>
          </a:prstGeom>
          <a:noFill/>
          <a:ln w="9525">
            <a:noFill/>
            <a:miter lim="800000"/>
            <a:headEnd/>
            <a:tailEnd/>
          </a:ln>
        </p:spPr>
      </p:pic>
      <p:sp>
        <p:nvSpPr>
          <p:cNvPr id="15" name="Text Box 10"/>
          <p:cNvSpPr txBox="1">
            <a:spLocks noChangeArrowheads="1"/>
          </p:cNvSpPr>
          <p:nvPr/>
        </p:nvSpPr>
        <p:spPr bwMode="auto">
          <a:xfrm>
            <a:off x="702793" y="77800"/>
            <a:ext cx="8234947" cy="646331"/>
          </a:xfrm>
          <a:prstGeom prst="rect">
            <a:avLst/>
          </a:prstGeom>
          <a:noFill/>
          <a:ln w="9525">
            <a:noFill/>
            <a:miter lim="800000"/>
            <a:headEnd/>
            <a:tailEnd/>
          </a:ln>
        </p:spPr>
        <p:txBody>
          <a:bodyPr wrap="none">
            <a:spAutoFit/>
          </a:bodyPr>
          <a:lstStyle/>
          <a:p>
            <a:pPr algn="ctr"/>
            <a:r>
              <a:rPr lang="en-US" sz="3600" b="1" dirty="0" smtClean="0">
                <a:solidFill>
                  <a:srgbClr val="000099"/>
                </a:solidFill>
                <a:latin typeface="Tahoma" pitchFamily="34" charset="0"/>
              </a:rPr>
              <a:t>Pacific Variability: ENSO and PDO</a:t>
            </a:r>
            <a:endParaRPr lang="en-US" sz="3600" b="1" dirty="0">
              <a:solidFill>
                <a:srgbClr val="000099"/>
              </a:solidFill>
              <a:latin typeface="Tahoma" pitchFamily="34" charset="0"/>
            </a:endParaRPr>
          </a:p>
        </p:txBody>
      </p:sp>
      <p:sp>
        <p:nvSpPr>
          <p:cNvPr id="16" name="Rectangle 15"/>
          <p:cNvSpPr/>
          <p:nvPr/>
        </p:nvSpPr>
        <p:spPr>
          <a:xfrm>
            <a:off x="3532909" y="6161809"/>
            <a:ext cx="5873459" cy="338554"/>
          </a:xfrm>
          <a:prstGeom prst="rect">
            <a:avLst/>
          </a:prstGeom>
        </p:spPr>
        <p:txBody>
          <a:bodyPr wrap="square">
            <a:spAutoFit/>
          </a:bodyPr>
          <a:lstStyle/>
          <a:p>
            <a:pPr algn="ctr"/>
            <a:r>
              <a:rPr lang="en-US" sz="1600" dirty="0" smtClean="0">
                <a:solidFill>
                  <a:srgbClr val="000099"/>
                </a:solidFill>
                <a:latin typeface="Tahoma" pitchFamily="34" charset="0"/>
                <a:ea typeface="Tahoma" pitchFamily="34" charset="0"/>
                <a:cs typeface="Tahoma" pitchFamily="34" charset="0"/>
              </a:rPr>
              <a:t>Neale et al. (2008); </a:t>
            </a:r>
            <a:r>
              <a:rPr lang="en-US" sz="1600" dirty="0" err="1" smtClean="0">
                <a:solidFill>
                  <a:srgbClr val="000099"/>
                </a:solidFill>
                <a:latin typeface="Tahoma" pitchFamily="34" charset="0"/>
                <a:ea typeface="Tahoma" pitchFamily="34" charset="0"/>
                <a:cs typeface="Tahoma" pitchFamily="34" charset="0"/>
              </a:rPr>
              <a:t>Deser</a:t>
            </a:r>
            <a:r>
              <a:rPr lang="en-US" sz="1600" dirty="0" smtClean="0">
                <a:solidFill>
                  <a:srgbClr val="000099"/>
                </a:solidFill>
                <a:latin typeface="Tahoma" pitchFamily="34" charset="0"/>
                <a:ea typeface="Tahoma" pitchFamily="34" charset="0"/>
                <a:cs typeface="Tahoma" pitchFamily="34" charset="0"/>
              </a:rPr>
              <a:t> et al. (2011); Gent et al. (2011)</a:t>
            </a:r>
          </a:p>
        </p:txBody>
      </p:sp>
      <p:sp>
        <p:nvSpPr>
          <p:cNvPr id="20" name="Rectangle 19"/>
          <p:cNvSpPr/>
          <p:nvPr/>
        </p:nvSpPr>
        <p:spPr>
          <a:xfrm>
            <a:off x="3749040" y="6225540"/>
            <a:ext cx="5387340" cy="297180"/>
          </a:xfrm>
          <a:prstGeom prst="rect">
            <a:avLst/>
          </a:prstGeom>
          <a:solidFill>
            <a:schemeClr val="accent1">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24"/>
          <p:cNvGrpSpPr/>
          <p:nvPr/>
        </p:nvGrpSpPr>
        <p:grpSpPr>
          <a:xfrm>
            <a:off x="571500" y="4099560"/>
            <a:ext cx="4159523" cy="2362200"/>
            <a:chOff x="571500" y="4099560"/>
            <a:chExt cx="4159523" cy="2362200"/>
          </a:xfrm>
        </p:grpSpPr>
        <p:pic>
          <p:nvPicPr>
            <p:cNvPr id="21" name="Picture 20" descr="pdo.sst.powspec.obs.gif"/>
            <p:cNvPicPr>
              <a:picLocks noChangeAspect="1"/>
            </p:cNvPicPr>
            <p:nvPr/>
          </p:nvPicPr>
          <p:blipFill>
            <a:blip r:embed="rId5" cstate="print"/>
            <a:srcRect l="3271" t="7692" r="8404" b="52565"/>
            <a:stretch>
              <a:fillRect/>
            </a:stretch>
          </p:blipFill>
          <p:spPr>
            <a:xfrm>
              <a:off x="571500" y="4099560"/>
              <a:ext cx="4114800" cy="2362200"/>
            </a:xfrm>
            <a:prstGeom prst="rect">
              <a:avLst/>
            </a:prstGeom>
          </p:spPr>
        </p:pic>
        <p:sp>
          <p:nvSpPr>
            <p:cNvPr id="17" name="TextBox 5"/>
            <p:cNvSpPr txBox="1">
              <a:spLocks noChangeArrowheads="1"/>
            </p:cNvSpPr>
            <p:nvPr/>
          </p:nvSpPr>
          <p:spPr bwMode="auto">
            <a:xfrm>
              <a:off x="2005647" y="5743575"/>
              <a:ext cx="1648143" cy="400104"/>
            </a:xfrm>
            <a:prstGeom prst="rect">
              <a:avLst/>
            </a:prstGeom>
            <a:solidFill>
              <a:schemeClr val="bg1"/>
            </a:solidFill>
            <a:ln w="9525">
              <a:noFill/>
              <a:miter lim="800000"/>
              <a:headEnd/>
              <a:tailEnd/>
            </a:ln>
          </p:spPr>
          <p:txBody>
            <a:bodyPr wrap="none">
              <a:spAutoFit/>
            </a:bodyPr>
            <a:lstStyle/>
            <a:p>
              <a:r>
                <a:rPr lang="en-US" sz="2000" dirty="0">
                  <a:latin typeface="Tahoma" pitchFamily="34" charset="0"/>
                  <a:cs typeface="Tahoma" pitchFamily="34" charset="0"/>
                </a:rPr>
                <a:t>Observations</a:t>
              </a:r>
            </a:p>
          </p:txBody>
        </p:sp>
        <p:sp>
          <p:nvSpPr>
            <p:cNvPr id="23" name="TextBox 22"/>
            <p:cNvSpPr txBox="1"/>
            <p:nvPr/>
          </p:nvSpPr>
          <p:spPr>
            <a:xfrm>
              <a:off x="4046220" y="4114800"/>
              <a:ext cx="684803" cy="369332"/>
            </a:xfrm>
            <a:prstGeom prst="rect">
              <a:avLst/>
            </a:prstGeom>
            <a:noFill/>
          </p:spPr>
          <p:txBody>
            <a:bodyPr wrap="square" rtlCol="0">
              <a:spAutoFit/>
            </a:bodyPr>
            <a:lstStyle/>
            <a:p>
              <a:r>
                <a:rPr lang="en-US" dirty="0" smtClean="0"/>
                <a:t>PDO</a:t>
              </a:r>
              <a:endParaRPr lang="en-US" dirty="0"/>
            </a:p>
          </p:txBody>
        </p:sp>
      </p:grpSp>
      <p:grpSp>
        <p:nvGrpSpPr>
          <p:cNvPr id="9" name="Group 25"/>
          <p:cNvGrpSpPr/>
          <p:nvPr/>
        </p:nvGrpSpPr>
        <p:grpSpPr>
          <a:xfrm>
            <a:off x="5015865" y="4097655"/>
            <a:ext cx="4114800" cy="2394585"/>
            <a:chOff x="5015865" y="4097655"/>
            <a:chExt cx="4114800" cy="2394585"/>
          </a:xfrm>
        </p:grpSpPr>
        <p:pic>
          <p:nvPicPr>
            <p:cNvPr id="19" name="Picture 18" descr="pdo.sst.powspec.ccsm4_1d.gif"/>
            <p:cNvPicPr>
              <a:picLocks noChangeAspect="1"/>
            </p:cNvPicPr>
            <p:nvPr/>
          </p:nvPicPr>
          <p:blipFill>
            <a:blip r:embed="rId6" cstate="print"/>
            <a:srcRect l="3658" t="7685" r="8017" b="52067"/>
            <a:stretch>
              <a:fillRect/>
            </a:stretch>
          </p:blipFill>
          <p:spPr>
            <a:xfrm>
              <a:off x="5015865" y="4097655"/>
              <a:ext cx="4114800" cy="2394585"/>
            </a:xfrm>
            <a:prstGeom prst="rect">
              <a:avLst/>
            </a:prstGeom>
          </p:spPr>
        </p:pic>
        <p:sp>
          <p:nvSpPr>
            <p:cNvPr id="22" name="TextBox 5"/>
            <p:cNvSpPr txBox="1">
              <a:spLocks noChangeArrowheads="1"/>
            </p:cNvSpPr>
            <p:nvPr/>
          </p:nvSpPr>
          <p:spPr bwMode="auto">
            <a:xfrm>
              <a:off x="6288087" y="5735955"/>
              <a:ext cx="1882247" cy="400110"/>
            </a:xfrm>
            <a:prstGeom prst="rect">
              <a:avLst/>
            </a:prstGeom>
            <a:solidFill>
              <a:schemeClr val="bg1"/>
            </a:solidFill>
            <a:ln w="9525">
              <a:noFill/>
              <a:miter lim="800000"/>
              <a:headEnd/>
              <a:tailEnd/>
            </a:ln>
          </p:spPr>
          <p:txBody>
            <a:bodyPr wrap="none">
              <a:spAutoFit/>
            </a:bodyPr>
            <a:lstStyle/>
            <a:p>
              <a:r>
                <a:rPr lang="en-US" sz="2000" dirty="0" smtClean="0">
                  <a:latin typeface="Tahoma" pitchFamily="34" charset="0"/>
                  <a:cs typeface="Tahoma" pitchFamily="34" charset="0"/>
                </a:rPr>
                <a:t>CESM1 (CAM5)</a:t>
              </a:r>
              <a:endParaRPr lang="en-US" sz="2000" dirty="0">
                <a:latin typeface="Tahoma" pitchFamily="34" charset="0"/>
                <a:cs typeface="Tahoma" pitchFamily="34" charset="0"/>
              </a:endParaRPr>
            </a:p>
          </p:txBody>
        </p:sp>
        <p:sp>
          <p:nvSpPr>
            <p:cNvPr id="24" name="TextBox 23"/>
            <p:cNvSpPr txBox="1"/>
            <p:nvPr/>
          </p:nvSpPr>
          <p:spPr>
            <a:xfrm>
              <a:off x="8443957" y="4145280"/>
              <a:ext cx="684803" cy="369332"/>
            </a:xfrm>
            <a:prstGeom prst="rect">
              <a:avLst/>
            </a:prstGeom>
            <a:noFill/>
          </p:spPr>
          <p:txBody>
            <a:bodyPr wrap="square" rtlCol="0">
              <a:spAutoFit/>
            </a:bodyPr>
            <a:lstStyle/>
            <a:p>
              <a:r>
                <a:rPr lang="en-US" dirty="0" smtClean="0"/>
                <a:t>PDO</a:t>
              </a:r>
              <a:endParaRPr lang="en-US" dirty="0"/>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5" presetClass="entr" presetSubtype="10" fill="hold" nodeType="withEffect">
                                  <p:stCondLst>
                                    <p:cond delay="0"/>
                                  </p:stCondLst>
                                  <p:childTnLst>
                                    <p:set>
                                      <p:cBhvr>
                                        <p:cTn id="8" dur="1" fill="hold">
                                          <p:stCondLst>
                                            <p:cond delay="0"/>
                                          </p:stCondLst>
                                        </p:cTn>
                                        <p:tgtEl>
                                          <p:spTgt spid="8"/>
                                        </p:tgtEl>
                                        <p:attrNameLst>
                                          <p:attrName>style.visibility</p:attrName>
                                        </p:attrNameLst>
                                      </p:cBhvr>
                                      <p:to>
                                        <p:strVal val="visible"/>
                                      </p:to>
                                    </p:set>
                                    <p:animEffect transition="in" filter="checkerboard(across)">
                                      <p:cBhvr>
                                        <p:cTn id="9" dur="5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checkerboard(across)">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152400"/>
            <a:ext cx="8913813" cy="1447800"/>
          </a:xfrm>
        </p:spPr>
        <p:txBody>
          <a:bodyPr/>
          <a:lstStyle/>
          <a:p>
            <a:pPr eaLnBrk="1" hangingPunct="1">
              <a:defRPr/>
            </a:pPr>
            <a:r>
              <a:rPr lang="en-US" sz="3600" b="1" dirty="0" smtClean="0">
                <a:latin typeface="Century Gothic" pitchFamily="-111" charset="0"/>
                <a:ea typeface="ＭＳ Ｐゴシック" pitchFamily="-111" charset="-128"/>
              </a:rPr>
              <a:t>Conditions today appear to be unusual in the context of the last 2,000 years …</a:t>
            </a:r>
          </a:p>
        </p:txBody>
      </p:sp>
      <p:pic>
        <p:nvPicPr>
          <p:cNvPr id="59395" name="Picture 4"/>
          <p:cNvPicPr>
            <a:picLocks noChangeAspect="1"/>
          </p:cNvPicPr>
          <p:nvPr/>
        </p:nvPicPr>
        <p:blipFill>
          <a:blip r:embed="rId2"/>
          <a:srcRect t="3123" b="21866"/>
          <a:stretch>
            <a:fillRect/>
          </a:stretch>
        </p:blipFill>
        <p:spPr bwMode="auto">
          <a:xfrm>
            <a:off x="304800" y="1981200"/>
            <a:ext cx="8597900" cy="4391025"/>
          </a:xfrm>
          <a:prstGeom prst="rect">
            <a:avLst/>
          </a:prstGeom>
          <a:noFill/>
          <a:ln w="9525">
            <a:noFill/>
            <a:miter lim="800000"/>
            <a:headEnd/>
            <a:tailEnd/>
          </a:ln>
        </p:spPr>
      </p:pic>
      <p:sp>
        <p:nvSpPr>
          <p:cNvPr id="4" name="TextBox 3"/>
          <p:cNvSpPr txBox="1"/>
          <p:nvPr/>
        </p:nvSpPr>
        <p:spPr>
          <a:xfrm>
            <a:off x="5562600" y="6488668"/>
            <a:ext cx="3124200" cy="369332"/>
          </a:xfrm>
          <a:prstGeom prst="rect">
            <a:avLst/>
          </a:prstGeom>
          <a:noFill/>
        </p:spPr>
        <p:txBody>
          <a:bodyPr wrap="square" rtlCol="0">
            <a:spAutoFit/>
          </a:bodyPr>
          <a:lstStyle/>
          <a:p>
            <a:r>
              <a:rPr lang="en-US" dirty="0" smtClean="0">
                <a:solidFill>
                  <a:srgbClr val="FFEFBD"/>
                </a:solidFill>
              </a:rPr>
              <a:t>Mann et al., 2008  PNAS</a:t>
            </a:r>
            <a:endParaRPr lang="en-US" dirty="0">
              <a:solidFill>
                <a:srgbClr val="FFEFBD"/>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2" name="Content Placeholder 2"/>
          <p:cNvSpPr>
            <a:spLocks noGrp="1"/>
          </p:cNvSpPr>
          <p:nvPr>
            <p:ph idx="4294967295"/>
          </p:nvPr>
        </p:nvSpPr>
        <p:spPr>
          <a:xfrm>
            <a:off x="228600" y="1371600"/>
            <a:ext cx="8382000" cy="5257800"/>
          </a:xfrm>
        </p:spPr>
        <p:txBody>
          <a:bodyPr/>
          <a:lstStyle/>
          <a:p>
            <a:pPr eaLnBrk="1" hangingPunct="1">
              <a:buFont typeface="Wingdings" charset="2"/>
              <a:buChar char="Ø"/>
              <a:defRPr/>
            </a:pPr>
            <a:r>
              <a:rPr lang="en-US" sz="2300" b="1" dirty="0" smtClean="0">
                <a:ea typeface="ＭＳ Ｐゴシック" pitchFamily="58" charset="-128"/>
              </a:rPr>
              <a:t>Temperature rise</a:t>
            </a:r>
          </a:p>
          <a:p>
            <a:pPr eaLnBrk="1" hangingPunct="1">
              <a:buFont typeface="Wingdings" charset="2"/>
              <a:buChar char="Ø"/>
              <a:defRPr/>
            </a:pPr>
            <a:r>
              <a:rPr lang="en-US" sz="2300" b="1" dirty="0" smtClean="0">
                <a:ea typeface="ＭＳ Ｐゴシック" pitchFamily="58" charset="-128"/>
              </a:rPr>
              <a:t>Sea-level rise</a:t>
            </a:r>
          </a:p>
          <a:p>
            <a:pPr eaLnBrk="1" hangingPunct="1">
              <a:buFont typeface="Wingdings" charset="2"/>
              <a:buChar char="Ø"/>
              <a:defRPr/>
            </a:pPr>
            <a:r>
              <a:rPr lang="en-US" sz="2300" b="1" dirty="0" smtClean="0">
                <a:ea typeface="ＭＳ Ｐゴシック" pitchFamily="58" charset="-128"/>
              </a:rPr>
              <a:t>Increase in heavy downpours</a:t>
            </a:r>
          </a:p>
          <a:p>
            <a:pPr eaLnBrk="1" hangingPunct="1">
              <a:buFont typeface="Wingdings" charset="2"/>
              <a:buChar char="Ø"/>
              <a:defRPr/>
            </a:pPr>
            <a:r>
              <a:rPr lang="en-US" sz="2300" b="1" dirty="0" smtClean="0">
                <a:ea typeface="ＭＳ Ｐゴシック" pitchFamily="58" charset="-128"/>
              </a:rPr>
              <a:t>Rapidly retreating glaciers</a:t>
            </a:r>
          </a:p>
          <a:p>
            <a:pPr eaLnBrk="1" hangingPunct="1">
              <a:buFont typeface="Wingdings" charset="2"/>
              <a:buChar char="Ø"/>
              <a:defRPr/>
            </a:pPr>
            <a:r>
              <a:rPr lang="en-US" sz="2300" b="1" dirty="0" smtClean="0">
                <a:ea typeface="ＭＳ Ｐゴシック" pitchFamily="58" charset="-128"/>
              </a:rPr>
              <a:t>Thawing permafrost</a:t>
            </a:r>
          </a:p>
          <a:p>
            <a:pPr eaLnBrk="1" hangingPunct="1">
              <a:buFont typeface="Wingdings" charset="2"/>
              <a:buChar char="Ø"/>
              <a:defRPr/>
            </a:pPr>
            <a:r>
              <a:rPr lang="en-US" sz="2300" b="1" dirty="0" smtClean="0">
                <a:ea typeface="ＭＳ Ｐゴシック" pitchFamily="58" charset="-128"/>
              </a:rPr>
              <a:t>Lengthening growing season</a:t>
            </a:r>
          </a:p>
          <a:p>
            <a:pPr eaLnBrk="1" hangingPunct="1">
              <a:buFont typeface="Wingdings" charset="2"/>
              <a:buChar char="Ø"/>
              <a:defRPr/>
            </a:pPr>
            <a:r>
              <a:rPr lang="en-US" sz="2300" b="1" dirty="0" smtClean="0">
                <a:ea typeface="ＭＳ Ｐゴシック" pitchFamily="58" charset="-128"/>
              </a:rPr>
              <a:t>Lengthening ice-free season in the ocean and on lakes</a:t>
            </a:r>
            <a:br>
              <a:rPr lang="en-US" sz="2300" b="1" dirty="0" smtClean="0">
                <a:ea typeface="ＭＳ Ｐゴシック" pitchFamily="58" charset="-128"/>
              </a:rPr>
            </a:br>
            <a:r>
              <a:rPr lang="en-US" sz="2300" b="1" dirty="0" smtClean="0">
                <a:ea typeface="ＭＳ Ｐゴシック" pitchFamily="58" charset="-128"/>
              </a:rPr>
              <a:t>and rivers</a:t>
            </a:r>
          </a:p>
          <a:p>
            <a:pPr eaLnBrk="1" hangingPunct="1">
              <a:buFont typeface="Wingdings" charset="2"/>
              <a:buChar char="Ø"/>
              <a:defRPr/>
            </a:pPr>
            <a:r>
              <a:rPr lang="en-US" sz="2300" b="1" dirty="0" smtClean="0">
                <a:ea typeface="ＭＳ Ｐゴシック" pitchFamily="58" charset="-128"/>
              </a:rPr>
              <a:t>Earlier snowmelt</a:t>
            </a:r>
          </a:p>
          <a:p>
            <a:pPr eaLnBrk="1" hangingPunct="1">
              <a:buFont typeface="Wingdings" charset="2"/>
              <a:buChar char="Ø"/>
              <a:defRPr/>
            </a:pPr>
            <a:r>
              <a:rPr lang="en-US" sz="2300" b="1" dirty="0" smtClean="0">
                <a:ea typeface="ＭＳ Ｐゴシック" pitchFamily="58" charset="-128"/>
              </a:rPr>
              <a:t>Changes in river flows</a:t>
            </a:r>
          </a:p>
          <a:p>
            <a:pPr eaLnBrk="1" hangingPunct="1">
              <a:buFont typeface="Wingdings" charset="2"/>
              <a:buChar char="Ø"/>
              <a:defRPr/>
            </a:pPr>
            <a:r>
              <a:rPr lang="en-US" sz="2300" b="1" dirty="0" smtClean="0">
                <a:ea typeface="ＭＳ Ｐゴシック" pitchFamily="58" charset="-128"/>
              </a:rPr>
              <a:t>Plants blooming earlier (1-3 days per decade earlier) </a:t>
            </a:r>
          </a:p>
          <a:p>
            <a:pPr eaLnBrk="1" hangingPunct="1">
              <a:buFont typeface="Wingdings" charset="2"/>
              <a:buChar char="Ø"/>
              <a:defRPr/>
            </a:pPr>
            <a:r>
              <a:rPr lang="en-US" sz="2300" b="1" dirty="0" smtClean="0">
                <a:ea typeface="ＭＳ Ｐゴシック" pitchFamily="58" charset="-128"/>
              </a:rPr>
              <a:t>Animals, birds and fish moving northward</a:t>
            </a:r>
          </a:p>
          <a:p>
            <a:pPr eaLnBrk="1" hangingPunct="1">
              <a:buFont typeface="Wingdings" charset="2"/>
              <a:buChar char="Ø"/>
              <a:defRPr/>
            </a:pPr>
            <a:endParaRPr lang="en-US" sz="2300" b="1" dirty="0" smtClean="0">
              <a:solidFill>
                <a:srgbClr val="DAF3FE"/>
              </a:solidFill>
              <a:ea typeface="ＭＳ Ｐゴシック" pitchFamily="58" charset="-128"/>
            </a:endParaRPr>
          </a:p>
        </p:txBody>
      </p:sp>
      <p:sp>
        <p:nvSpPr>
          <p:cNvPr id="23560" name="TextBox 6"/>
          <p:cNvSpPr txBox="1">
            <a:spLocks noChangeArrowheads="1"/>
          </p:cNvSpPr>
          <p:nvPr/>
        </p:nvSpPr>
        <p:spPr bwMode="auto">
          <a:xfrm>
            <a:off x="0" y="228600"/>
            <a:ext cx="9144000" cy="1200329"/>
          </a:xfrm>
          <a:prstGeom prst="rect">
            <a:avLst/>
          </a:prstGeom>
          <a:noFill/>
          <a:ln w="9525">
            <a:noFill/>
            <a:miter lim="800000"/>
            <a:headEnd/>
            <a:tailEnd/>
          </a:ln>
        </p:spPr>
        <p:txBody>
          <a:bodyPr wrap="square">
            <a:prstTxWarp prst="textNoShape">
              <a:avLst/>
            </a:prstTxWarp>
            <a:spAutoFit/>
          </a:bodyPr>
          <a:lstStyle/>
          <a:p>
            <a:pPr algn="ctr">
              <a:defRPr/>
            </a:pPr>
            <a:r>
              <a:rPr lang="en-US" sz="3600" b="1" dirty="0" smtClean="0">
                <a:solidFill>
                  <a:srgbClr val="800000"/>
                </a:solidFill>
                <a:effectLst>
                  <a:outerShdw blurRad="38100" dist="38100" dir="2700000" algn="tl">
                    <a:srgbClr val="DDDDDD"/>
                  </a:outerShdw>
                </a:effectLst>
                <a:latin typeface="+mn-lt"/>
                <a:ea typeface="Arial" pitchFamily="-107" charset="0"/>
                <a:cs typeface="Arial" pitchFamily="-107" charset="0"/>
              </a:rPr>
              <a:t>Observed Indicators of a Globally Changing Climate</a:t>
            </a:r>
            <a:endParaRPr lang="en-US" sz="3600" b="1" dirty="0">
              <a:solidFill>
                <a:srgbClr val="800000"/>
              </a:solidFill>
              <a:effectLst>
                <a:outerShdw blurRad="38100" dist="38100" dir="2700000" algn="tl">
                  <a:srgbClr val="DDDDDD"/>
                </a:outerShdw>
              </a:effectLst>
              <a:latin typeface="+mn-lt"/>
              <a:ea typeface="Arial" pitchFamily="-107" charset="0"/>
              <a:cs typeface="Arial" pitchFamily="-107"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a:xfrm>
            <a:off x="34925" y="44450"/>
            <a:ext cx="3851275" cy="889000"/>
          </a:xfrm>
        </p:spPr>
        <p:txBody>
          <a:bodyPr/>
          <a:lstStyle/>
          <a:p>
            <a:pPr eaLnBrk="1" hangingPunct="1">
              <a:defRPr/>
            </a:pPr>
            <a:r>
              <a:rPr lang="en-GB" sz="3200" b="1" dirty="0">
                <a:effectLst>
                  <a:outerShdw blurRad="38100" dist="38100" dir="2700000" algn="tl">
                    <a:srgbClr val="DDDDDD"/>
                  </a:outerShdw>
                </a:effectLst>
                <a:ea typeface="Arial" pitchFamily="-108" charset="0"/>
              </a:rPr>
              <a:t>Natural</a:t>
            </a:r>
            <a:r>
              <a:rPr lang="en-GB" sz="3200" b="1" dirty="0" smtClean="0">
                <a:effectLst>
                  <a:outerShdw blurRad="38100" dist="38100" dir="2700000" algn="tl">
                    <a:srgbClr val="DDDDDD"/>
                  </a:outerShdw>
                </a:effectLst>
                <a:ea typeface="Arial" pitchFamily="-108" charset="0"/>
              </a:rPr>
              <a:t> Drivers of Climate</a:t>
            </a:r>
            <a:endParaRPr lang="en-GB" sz="3200" b="1" dirty="0">
              <a:effectLst>
                <a:outerShdw blurRad="38100" dist="38100" dir="2700000" algn="tl">
                  <a:srgbClr val="DDDDDD"/>
                </a:outerShdw>
              </a:effectLst>
              <a:ea typeface="Arial" pitchFamily="-108" charset="0"/>
            </a:endParaRPr>
          </a:p>
        </p:txBody>
      </p:sp>
      <p:pic>
        <p:nvPicPr>
          <p:cNvPr id="60421" name="Picture 3" descr="noaaSun"/>
          <p:cNvPicPr>
            <a:picLocks noChangeAspect="1" noChangeArrowheads="1"/>
          </p:cNvPicPr>
          <p:nvPr/>
        </p:nvPicPr>
        <p:blipFill>
          <a:blip r:embed="rId4"/>
          <a:srcRect/>
          <a:stretch>
            <a:fillRect/>
          </a:stretch>
        </p:blipFill>
        <p:spPr bwMode="auto">
          <a:xfrm>
            <a:off x="457200" y="3124200"/>
            <a:ext cx="1871663" cy="1871662"/>
          </a:xfrm>
          <a:prstGeom prst="rect">
            <a:avLst/>
          </a:prstGeom>
          <a:noFill/>
          <a:ln w="9525">
            <a:solidFill>
              <a:srgbClr val="000000"/>
            </a:solidFill>
            <a:miter lim="800000"/>
            <a:headEnd/>
            <a:tailEnd/>
          </a:ln>
        </p:spPr>
      </p:pic>
      <p:graphicFrame>
        <p:nvGraphicFramePr>
          <p:cNvPr id="60418" name="Object 2"/>
          <p:cNvGraphicFramePr>
            <a:graphicFrameLocks noChangeAspect="1"/>
          </p:cNvGraphicFramePr>
          <p:nvPr/>
        </p:nvGraphicFramePr>
        <p:xfrm>
          <a:off x="228600" y="1143000"/>
          <a:ext cx="2434546" cy="1600200"/>
        </p:xfrm>
        <a:graphic>
          <a:graphicData uri="http://schemas.openxmlformats.org/presentationml/2006/ole">
            <p:oleObj spid="_x0000_s89090" name="Bitmap Image" r:id="rId5" imgW="4439270" imgH="2657846" progId="">
              <p:embed/>
            </p:oleObj>
          </a:graphicData>
        </a:graphic>
      </p:graphicFrame>
      <p:sp>
        <p:nvSpPr>
          <p:cNvPr id="60423" name="Text Box 7"/>
          <p:cNvSpPr txBox="1">
            <a:spLocks noChangeArrowheads="1"/>
          </p:cNvSpPr>
          <p:nvPr/>
        </p:nvSpPr>
        <p:spPr bwMode="auto">
          <a:xfrm>
            <a:off x="2590800" y="1219200"/>
            <a:ext cx="1874082" cy="1200329"/>
          </a:xfrm>
          <a:prstGeom prst="rect">
            <a:avLst/>
          </a:prstGeom>
          <a:noFill/>
          <a:ln w="9525">
            <a:noFill/>
            <a:miter lim="800000"/>
            <a:headEnd/>
            <a:tailEnd/>
          </a:ln>
        </p:spPr>
        <p:txBody>
          <a:bodyPr wrap="square">
            <a:prstTxWarp prst="textNoShape">
              <a:avLst/>
            </a:prstTxWarp>
            <a:spAutoFit/>
          </a:bodyPr>
          <a:lstStyle/>
          <a:p>
            <a:pPr algn="ctr"/>
            <a:r>
              <a:rPr lang="en-GB" dirty="0">
                <a:latin typeface="Cambria"/>
                <a:cs typeface="Cambria"/>
              </a:rPr>
              <a:t>Variations in the Earth's orbit</a:t>
            </a:r>
          </a:p>
          <a:p>
            <a:pPr algn="ctr"/>
            <a:r>
              <a:rPr lang="en-GB" dirty="0">
                <a:latin typeface="Cambria"/>
                <a:cs typeface="Cambria"/>
              </a:rPr>
              <a:t>(</a:t>
            </a:r>
            <a:r>
              <a:rPr lang="en-GB" dirty="0" err="1">
                <a:latin typeface="Cambria"/>
                <a:cs typeface="Cambria"/>
              </a:rPr>
              <a:t>Milankovic</a:t>
            </a:r>
            <a:r>
              <a:rPr lang="en-GB" dirty="0">
                <a:latin typeface="Cambria"/>
                <a:cs typeface="Cambria"/>
              </a:rPr>
              <a:t> effect)</a:t>
            </a:r>
          </a:p>
        </p:txBody>
      </p:sp>
      <p:sp>
        <p:nvSpPr>
          <p:cNvPr id="60424" name="Text Box 8"/>
          <p:cNvSpPr txBox="1">
            <a:spLocks noChangeArrowheads="1"/>
          </p:cNvSpPr>
          <p:nvPr/>
        </p:nvSpPr>
        <p:spPr bwMode="auto">
          <a:xfrm>
            <a:off x="2275738" y="5638800"/>
            <a:ext cx="2056973" cy="1200329"/>
          </a:xfrm>
          <a:prstGeom prst="rect">
            <a:avLst/>
          </a:prstGeom>
          <a:noFill/>
          <a:ln w="9525">
            <a:noFill/>
            <a:miter lim="800000"/>
            <a:headEnd/>
            <a:tailEnd/>
          </a:ln>
        </p:spPr>
        <p:txBody>
          <a:bodyPr wrap="none">
            <a:prstTxWarp prst="textNoShape">
              <a:avLst/>
            </a:prstTxWarp>
            <a:spAutoFit/>
          </a:bodyPr>
          <a:lstStyle/>
          <a:p>
            <a:pPr algn="ctr"/>
            <a:r>
              <a:rPr lang="en-GB" dirty="0">
                <a:latin typeface="Cambria"/>
                <a:cs typeface="Cambria"/>
              </a:rPr>
              <a:t>Stratospheric </a:t>
            </a:r>
          </a:p>
          <a:p>
            <a:pPr algn="ctr"/>
            <a:r>
              <a:rPr lang="en-GB" dirty="0">
                <a:latin typeface="Cambria"/>
                <a:cs typeface="Cambria"/>
              </a:rPr>
              <a:t>aerosols from</a:t>
            </a:r>
          </a:p>
          <a:p>
            <a:pPr algn="ctr"/>
            <a:r>
              <a:rPr lang="en-GB" dirty="0">
                <a:latin typeface="Cambria"/>
                <a:cs typeface="Cambria"/>
              </a:rPr>
              <a:t>energetic</a:t>
            </a:r>
          </a:p>
          <a:p>
            <a:pPr algn="ctr"/>
            <a:r>
              <a:rPr lang="en-GB" dirty="0">
                <a:latin typeface="Cambria"/>
                <a:cs typeface="Cambria"/>
              </a:rPr>
              <a:t> volcanic eruptions</a:t>
            </a:r>
          </a:p>
        </p:txBody>
      </p:sp>
      <p:sp>
        <p:nvSpPr>
          <p:cNvPr id="60425" name="Text Box 9"/>
          <p:cNvSpPr txBox="1">
            <a:spLocks noChangeArrowheads="1"/>
          </p:cNvSpPr>
          <p:nvPr/>
        </p:nvSpPr>
        <p:spPr bwMode="auto">
          <a:xfrm>
            <a:off x="2362201" y="3505200"/>
            <a:ext cx="1600200" cy="1200329"/>
          </a:xfrm>
          <a:prstGeom prst="rect">
            <a:avLst/>
          </a:prstGeom>
          <a:noFill/>
          <a:ln w="9525">
            <a:noFill/>
            <a:miter lim="800000"/>
            <a:headEnd/>
            <a:tailEnd/>
          </a:ln>
        </p:spPr>
        <p:txBody>
          <a:bodyPr wrap="square">
            <a:prstTxWarp prst="textNoShape">
              <a:avLst/>
            </a:prstTxWarp>
            <a:spAutoFit/>
          </a:bodyPr>
          <a:lstStyle/>
          <a:p>
            <a:pPr algn="ctr"/>
            <a:r>
              <a:rPr lang="en-GB" dirty="0">
                <a:solidFill>
                  <a:srgbClr val="000000"/>
                </a:solidFill>
                <a:latin typeface="Cambria"/>
                <a:cs typeface="Cambria"/>
              </a:rPr>
              <a:t>Variations in the energy</a:t>
            </a:r>
          </a:p>
          <a:p>
            <a:pPr algn="ctr"/>
            <a:r>
              <a:rPr lang="en-GB" dirty="0">
                <a:solidFill>
                  <a:srgbClr val="000000"/>
                </a:solidFill>
                <a:latin typeface="Cambria"/>
                <a:cs typeface="Cambria"/>
              </a:rPr>
              <a:t>received from the sun</a:t>
            </a:r>
          </a:p>
        </p:txBody>
      </p:sp>
      <p:pic>
        <p:nvPicPr>
          <p:cNvPr id="11" name="Picture 4"/>
          <p:cNvPicPr>
            <a:picLocks noChangeAspect="1" noChangeArrowheads="1"/>
          </p:cNvPicPr>
          <p:nvPr/>
        </p:nvPicPr>
        <p:blipFill>
          <a:blip r:embed="rId6"/>
          <a:srcRect/>
          <a:stretch>
            <a:fillRect/>
          </a:stretch>
        </p:blipFill>
        <p:spPr bwMode="auto">
          <a:xfrm>
            <a:off x="533400" y="5105400"/>
            <a:ext cx="1738313" cy="1673225"/>
          </a:xfrm>
          <a:prstGeom prst="rect">
            <a:avLst/>
          </a:prstGeom>
          <a:noFill/>
          <a:ln w="9525">
            <a:solidFill>
              <a:srgbClr val="000000"/>
            </a:solidFill>
            <a:miter lim="800000"/>
            <a:headEnd/>
            <a:tailEnd/>
          </a:ln>
        </p:spPr>
      </p:pic>
      <p:sp>
        <p:nvSpPr>
          <p:cNvPr id="13" name="TextBox 12"/>
          <p:cNvSpPr txBox="1"/>
          <p:nvPr/>
        </p:nvSpPr>
        <p:spPr>
          <a:xfrm>
            <a:off x="5181600" y="0"/>
            <a:ext cx="3505200" cy="1077218"/>
          </a:xfrm>
          <a:prstGeom prst="rect">
            <a:avLst/>
          </a:prstGeom>
          <a:noFill/>
        </p:spPr>
        <p:txBody>
          <a:bodyPr wrap="square" rtlCol="0">
            <a:spAutoFit/>
          </a:bodyPr>
          <a:lstStyle/>
          <a:p>
            <a:pPr algn="ctr"/>
            <a:r>
              <a:rPr lang="en-US" sz="3200" b="1" dirty="0" smtClean="0">
                <a:solidFill>
                  <a:srgbClr val="800000"/>
                </a:solidFill>
                <a:effectLst>
                  <a:outerShdw blurRad="38100" dist="38100" dir="2700000" algn="tl">
                    <a:srgbClr val="000000">
                      <a:alpha val="43137"/>
                    </a:srgbClr>
                  </a:outerShdw>
                </a:effectLst>
                <a:latin typeface="Cambria"/>
                <a:cs typeface="Cambria"/>
              </a:rPr>
              <a:t>Human Factors in Climate</a:t>
            </a:r>
            <a:endParaRPr lang="en-US" sz="3200" b="1" dirty="0">
              <a:solidFill>
                <a:srgbClr val="800000"/>
              </a:solidFill>
              <a:effectLst>
                <a:outerShdw blurRad="38100" dist="38100" dir="2700000" algn="tl">
                  <a:srgbClr val="000000">
                    <a:alpha val="43137"/>
                  </a:srgbClr>
                </a:outerShdw>
              </a:effectLst>
              <a:latin typeface="Cambria"/>
              <a:cs typeface="Cambria"/>
            </a:endParaRPr>
          </a:p>
        </p:txBody>
      </p:sp>
      <p:pic>
        <p:nvPicPr>
          <p:cNvPr id="14" name="Picture 13" descr="ccgg.MLO.co2.4.none.monthly.all.png"/>
          <p:cNvPicPr>
            <a:picLocks noChangeAspect="1"/>
          </p:cNvPicPr>
          <p:nvPr/>
        </p:nvPicPr>
        <p:blipFill>
          <a:blip r:embed="rId7"/>
          <a:stretch>
            <a:fillRect/>
          </a:stretch>
        </p:blipFill>
        <p:spPr>
          <a:xfrm>
            <a:off x="5756592" y="1066800"/>
            <a:ext cx="3268980" cy="2514600"/>
          </a:xfrm>
          <a:prstGeom prst="rect">
            <a:avLst/>
          </a:prstGeom>
        </p:spPr>
      </p:pic>
      <p:sp>
        <p:nvSpPr>
          <p:cNvPr id="15" name="TextBox 14"/>
          <p:cNvSpPr txBox="1"/>
          <p:nvPr/>
        </p:nvSpPr>
        <p:spPr>
          <a:xfrm>
            <a:off x="4419600" y="1905000"/>
            <a:ext cx="1676400" cy="1200329"/>
          </a:xfrm>
          <a:prstGeom prst="rect">
            <a:avLst/>
          </a:prstGeom>
          <a:noFill/>
        </p:spPr>
        <p:txBody>
          <a:bodyPr wrap="square" rtlCol="0">
            <a:spAutoFit/>
          </a:bodyPr>
          <a:lstStyle/>
          <a:p>
            <a:r>
              <a:rPr lang="en-US" dirty="0" smtClean="0">
                <a:latin typeface="Cambria"/>
                <a:cs typeface="Cambria"/>
              </a:rPr>
              <a:t>Changes in atmospheric gases</a:t>
            </a:r>
          </a:p>
          <a:p>
            <a:endParaRPr lang="en-US" dirty="0">
              <a:latin typeface="Cambria"/>
              <a:cs typeface="Cambria"/>
            </a:endParaRPr>
          </a:p>
        </p:txBody>
      </p:sp>
      <p:pic>
        <p:nvPicPr>
          <p:cNvPr id="16" name="Picture 9" descr="aerosols_may_14_1998"/>
          <p:cNvPicPr>
            <a:picLocks noChangeAspect="1" noChangeArrowheads="1"/>
          </p:cNvPicPr>
          <p:nvPr/>
        </p:nvPicPr>
        <p:blipFill>
          <a:blip r:embed="rId8"/>
          <a:srcRect/>
          <a:stretch>
            <a:fillRect/>
          </a:stretch>
        </p:blipFill>
        <p:spPr bwMode="auto">
          <a:xfrm>
            <a:off x="6553200" y="3810000"/>
            <a:ext cx="2179321" cy="198120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17" name="TextBox 16"/>
          <p:cNvSpPr txBox="1"/>
          <p:nvPr/>
        </p:nvSpPr>
        <p:spPr>
          <a:xfrm>
            <a:off x="4953000" y="4267200"/>
            <a:ext cx="1676400" cy="1754327"/>
          </a:xfrm>
          <a:prstGeom prst="rect">
            <a:avLst/>
          </a:prstGeom>
          <a:noFill/>
        </p:spPr>
        <p:txBody>
          <a:bodyPr wrap="square" rtlCol="0">
            <a:spAutoFit/>
          </a:bodyPr>
          <a:lstStyle/>
          <a:p>
            <a:r>
              <a:rPr lang="en-US" dirty="0" smtClean="0">
                <a:latin typeface="Cambria"/>
                <a:cs typeface="Cambria"/>
              </a:rPr>
              <a:t>Changes in particles from burning fossil fuels and biomass</a:t>
            </a:r>
          </a:p>
          <a:p>
            <a:endParaRPr lang="en-US" dirty="0">
              <a:latin typeface="Cambria"/>
              <a:cs typeface="Cambria"/>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0658" name="Picture 2" descr="allnat_aspen"/>
          <p:cNvPicPr>
            <a:picLocks noChangeAspect="1" noChangeArrowheads="1"/>
          </p:cNvPicPr>
          <p:nvPr/>
        </p:nvPicPr>
        <p:blipFill>
          <a:blip r:embed="rId3"/>
          <a:srcRect t="6102"/>
          <a:stretch>
            <a:fillRect/>
          </a:stretch>
        </p:blipFill>
        <p:spPr bwMode="auto">
          <a:xfrm>
            <a:off x="0" y="812800"/>
            <a:ext cx="9134475" cy="5627688"/>
          </a:xfrm>
          <a:prstGeom prst="rect">
            <a:avLst/>
          </a:prstGeom>
          <a:noFill/>
          <a:ln w="9525">
            <a:noFill/>
            <a:miter lim="800000"/>
            <a:headEnd/>
            <a:tailEnd/>
          </a:ln>
        </p:spPr>
      </p:pic>
      <p:pic>
        <p:nvPicPr>
          <p:cNvPr id="70659" name="Picture 3" descr="allnat_aspen"/>
          <p:cNvPicPr>
            <a:picLocks noChangeAspect="1" noChangeArrowheads="1"/>
          </p:cNvPicPr>
          <p:nvPr/>
        </p:nvPicPr>
        <p:blipFill>
          <a:blip r:embed="rId4"/>
          <a:srcRect t="6102"/>
          <a:stretch>
            <a:fillRect/>
          </a:stretch>
        </p:blipFill>
        <p:spPr bwMode="auto">
          <a:xfrm>
            <a:off x="0" y="838200"/>
            <a:ext cx="9134475" cy="5627688"/>
          </a:xfrm>
          <a:prstGeom prst="rect">
            <a:avLst/>
          </a:prstGeom>
          <a:noFill/>
          <a:ln w="9525">
            <a:noFill/>
            <a:miter lim="800000"/>
            <a:headEnd/>
            <a:tailEnd/>
          </a:ln>
        </p:spPr>
      </p:pic>
      <p:pic>
        <p:nvPicPr>
          <p:cNvPr id="70660" name="Picture 4" descr="aspen_obsnatall"/>
          <p:cNvPicPr>
            <a:picLocks noChangeAspect="1" noChangeArrowheads="1"/>
          </p:cNvPicPr>
          <p:nvPr/>
        </p:nvPicPr>
        <p:blipFill>
          <a:blip r:embed="rId5"/>
          <a:srcRect t="6102"/>
          <a:stretch>
            <a:fillRect/>
          </a:stretch>
        </p:blipFill>
        <p:spPr bwMode="auto">
          <a:xfrm>
            <a:off x="4763" y="838200"/>
            <a:ext cx="9134475" cy="5629275"/>
          </a:xfrm>
          <a:prstGeom prst="rect">
            <a:avLst/>
          </a:prstGeom>
          <a:noFill/>
          <a:ln w="9525">
            <a:noFill/>
            <a:miter lim="800000"/>
            <a:headEnd/>
            <a:tailEnd/>
          </a:ln>
        </p:spPr>
      </p:pic>
      <p:sp>
        <p:nvSpPr>
          <p:cNvPr id="70661" name="Rectangle 5"/>
          <p:cNvSpPr>
            <a:spLocks noChangeArrowheads="1"/>
          </p:cNvSpPr>
          <p:nvPr/>
        </p:nvSpPr>
        <p:spPr bwMode="auto">
          <a:xfrm>
            <a:off x="0" y="0"/>
            <a:ext cx="9144000" cy="762000"/>
          </a:xfrm>
          <a:prstGeom prst="rect">
            <a:avLst/>
          </a:prstGeom>
          <a:noFill/>
          <a:ln w="9525">
            <a:solidFill>
              <a:srgbClr val="4F81BD"/>
            </a:solidFill>
            <a:miter lim="800000"/>
            <a:headEnd/>
            <a:tailEnd/>
          </a:ln>
        </p:spPr>
        <p:txBody>
          <a:bodyPr wrap="none" anchor="ctr">
            <a:prstTxWarp prst="textNoShape">
              <a:avLst/>
            </a:prstTxWarp>
          </a:bodyPr>
          <a:lstStyle/>
          <a:p>
            <a:pPr algn="ctr"/>
            <a:r>
              <a:rPr lang="en-US" sz="2600" b="1" dirty="0">
                <a:solidFill>
                  <a:srgbClr val="800000"/>
                </a:solidFill>
                <a:latin typeface="Comic Sans MS" pitchFamily="32" charset="0"/>
              </a:rPr>
              <a:t>Climate models: Natural processes do not account for </a:t>
            </a:r>
          </a:p>
          <a:p>
            <a:pPr algn="ctr"/>
            <a:r>
              <a:rPr lang="en-US" sz="2600" b="1" dirty="0">
                <a:solidFill>
                  <a:srgbClr val="800000"/>
                </a:solidFill>
                <a:latin typeface="Comic Sans MS" pitchFamily="32" charset="0"/>
              </a:rPr>
              <a:t>observed 20th century warming after 1965</a:t>
            </a:r>
          </a:p>
        </p:txBody>
      </p:sp>
      <p:sp>
        <p:nvSpPr>
          <p:cNvPr id="70662" name="Text Box 6"/>
          <p:cNvSpPr txBox="1">
            <a:spLocks noChangeArrowheads="1"/>
          </p:cNvSpPr>
          <p:nvPr/>
        </p:nvSpPr>
        <p:spPr bwMode="auto">
          <a:xfrm>
            <a:off x="2574925" y="2068513"/>
            <a:ext cx="4737100" cy="304800"/>
          </a:xfrm>
          <a:prstGeom prst="rect">
            <a:avLst/>
          </a:prstGeom>
          <a:solidFill>
            <a:schemeClr val="bg1"/>
          </a:solidFill>
          <a:ln w="9525">
            <a:noFill/>
            <a:miter lim="800000"/>
            <a:headEnd/>
            <a:tailEnd/>
          </a:ln>
        </p:spPr>
        <p:txBody>
          <a:bodyPr wrap="none">
            <a:prstTxWarp prst="textNoShape">
              <a:avLst/>
            </a:prstTxWarp>
            <a:spAutoFit/>
          </a:bodyPr>
          <a:lstStyle/>
          <a:p>
            <a:r>
              <a:rPr lang="en-US" sz="1400" b="1" dirty="0"/>
              <a:t>Models with natural effects (volcanoes and solar) only</a:t>
            </a:r>
          </a:p>
        </p:txBody>
      </p:sp>
      <p:sp>
        <p:nvSpPr>
          <p:cNvPr id="70663" name="Text Box 7"/>
          <p:cNvSpPr txBox="1">
            <a:spLocks noChangeArrowheads="1"/>
          </p:cNvSpPr>
          <p:nvPr/>
        </p:nvSpPr>
        <p:spPr bwMode="auto">
          <a:xfrm>
            <a:off x="2574925" y="2373313"/>
            <a:ext cx="5024438" cy="304800"/>
          </a:xfrm>
          <a:prstGeom prst="rect">
            <a:avLst/>
          </a:prstGeom>
          <a:solidFill>
            <a:schemeClr val="bg1"/>
          </a:solidFill>
          <a:ln w="9525">
            <a:noFill/>
            <a:miter lim="800000"/>
            <a:headEnd/>
            <a:tailEnd/>
          </a:ln>
        </p:spPr>
        <p:txBody>
          <a:bodyPr wrap="none">
            <a:prstTxWarp prst="textNoShape">
              <a:avLst/>
            </a:prstTxWarp>
            <a:spAutoFit/>
          </a:bodyPr>
          <a:lstStyle/>
          <a:p>
            <a:r>
              <a:rPr lang="en-US" sz="1400" b="1"/>
              <a:t>Models with human and natural effects</a:t>
            </a:r>
            <a:r>
              <a:rPr lang="en-US" sz="1400"/>
              <a:t>                                </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9155" name="Picture 5"/>
          <p:cNvPicPr>
            <a:picLocks noChangeAspect="1" noChangeArrowheads="1"/>
          </p:cNvPicPr>
          <p:nvPr/>
        </p:nvPicPr>
        <p:blipFill>
          <a:blip r:embed="rId3"/>
          <a:srcRect l="2040" r="2040" b="2908"/>
          <a:stretch>
            <a:fillRect/>
          </a:stretch>
        </p:blipFill>
        <p:spPr bwMode="auto">
          <a:xfrm>
            <a:off x="609600" y="341313"/>
            <a:ext cx="7696200" cy="6470650"/>
          </a:xfrm>
          <a:prstGeom prst="rect">
            <a:avLst/>
          </a:prstGeom>
          <a:noFill/>
          <a:ln w="9525">
            <a:noFill/>
            <a:miter lim="800000"/>
            <a:headEnd/>
            <a:tailEnd/>
          </a:ln>
        </p:spPr>
      </p:pic>
      <p:sp>
        <p:nvSpPr>
          <p:cNvPr id="49156" name="Rectangle 6"/>
          <p:cNvSpPr>
            <a:spLocks noChangeArrowheads="1"/>
          </p:cNvSpPr>
          <p:nvPr/>
        </p:nvSpPr>
        <p:spPr bwMode="auto">
          <a:xfrm>
            <a:off x="381000" y="4267200"/>
            <a:ext cx="4572000" cy="639763"/>
          </a:xfrm>
          <a:prstGeom prst="rect">
            <a:avLst/>
          </a:prstGeom>
          <a:solidFill>
            <a:schemeClr val="bg1"/>
          </a:solidFill>
          <a:ln w="28575" cap="flat" cmpd="sng" algn="ctr">
            <a:solidFill>
              <a:schemeClr val="tx1"/>
            </a:solidFill>
            <a:prstDash val="solid"/>
            <a:miter lim="800000"/>
            <a:headEnd type="none" w="med" len="med"/>
            <a:tailEnd type="none" w="med" len="med"/>
          </a:ln>
        </p:spPr>
        <p:txBody>
          <a:bodyPr>
            <a:prstTxWarp prst="textNoShape">
              <a:avLst/>
            </a:prstTxWarp>
            <a:spAutoFit/>
          </a:bodyPr>
          <a:lstStyle/>
          <a:p>
            <a:r>
              <a:rPr lang="en-US" sz="1200" b="1" dirty="0"/>
              <a:t>Blue is the model predictions without anthropogenic forcing</a:t>
            </a:r>
          </a:p>
          <a:p>
            <a:r>
              <a:rPr lang="en-US" sz="1200" b="1" dirty="0"/>
              <a:t>Pink is the model prediction with anthropogenic forcing</a:t>
            </a:r>
          </a:p>
          <a:p>
            <a:r>
              <a:rPr lang="en-US" sz="1200" b="1" dirty="0"/>
              <a:t>Black are the observations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a="http://schemas.openxmlformats.org/drawingml/2006/main" xmlns="">
              <a:solidFill>
                <a:schemeClr val="accent1"/>
              </a:solidFill>
            </a14:hiddenFill>
          </a:ext>
          <a:ext uri="{91240B29-F687-4F45-9708-019B960494DF}">
            <a14:hiddenLine xmlns:a14="http://schemas.microsoft.com/office/drawing/2010/main" xmlns:a="http://schemas.openxmlformats.org/drawingml/2006/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a="http://schemas.openxmlformats.org/drawingml/2006/main" xmlns="">
              <a:effectLst>
                <a:outerShdw dist="35921" dir="2700000" algn="ctr" rotWithShape="0">
                  <a:schemeClr val="bg2"/>
                </a:outerShdw>
              </a:effectLst>
            </a14:hiddenEffects>
          </a:ext>
        </a:extLst>
      </a:spPr>
      <a:bodyPr vert="horz" wrap="square" lIns="91440" tIns="-12696" rIns="91440" bIns="-12696"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Unicode MS" pitchFamily="34" charset="-128"/>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a="http://schemas.openxmlformats.org/drawingml/2006/main" xmlns="">
              <a:solidFill>
                <a:schemeClr val="accent1"/>
              </a:solidFill>
            </a14:hiddenFill>
          </a:ext>
          <a:ext uri="{91240B29-F687-4F45-9708-019B960494DF}">
            <a14:hiddenLine xmlns:a14="http://schemas.microsoft.com/office/drawing/2010/main" xmlns:a="http://schemas.openxmlformats.org/drawingml/2006/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a="http://schemas.openxmlformats.org/drawingml/2006/main" xmlns="">
              <a:effectLst>
                <a:outerShdw dist="35921" dir="2700000" algn="ctr" rotWithShape="0">
                  <a:schemeClr val="bg2"/>
                </a:outerShdw>
              </a:effectLst>
            </a14:hiddenEffects>
          </a:ext>
        </a:extLst>
      </a:spPr>
      <a:bodyPr vert="horz" wrap="square" lIns="91440" tIns="-12696" rIns="91440" bIns="-12696"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chemeClr val="tx1"/>
            </a:solidFill>
            <a:effectLst/>
            <a:latin typeface="Arial Unicode MS" pitchFamily="34" charset="-128"/>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13123</TotalTime>
  <Words>3352</Words>
  <Application>Microsoft Macintosh PowerPoint</Application>
  <PresentationFormat>On-screen Show (4:3)</PresentationFormat>
  <Paragraphs>451</Paragraphs>
  <Slides>47</Slides>
  <Notes>18</Notes>
  <HiddenSlides>0</HiddenSlides>
  <MMClips>2</MMClips>
  <ScaleCrop>false</ScaleCrop>
  <HeadingPairs>
    <vt:vector size="8" baseType="variant">
      <vt:variant>
        <vt:lpstr>Design Template</vt:lpstr>
      </vt:variant>
      <vt:variant>
        <vt:i4>1</vt:i4>
      </vt:variant>
      <vt:variant>
        <vt:lpstr>Links</vt:lpstr>
      </vt:variant>
      <vt:variant>
        <vt:i4>1</vt:i4>
      </vt:variant>
      <vt:variant>
        <vt:lpstr>Embedded OLE Servers</vt:lpstr>
      </vt:variant>
      <vt:variant>
        <vt:i4>1</vt:i4>
      </vt:variant>
      <vt:variant>
        <vt:lpstr>Slide Titles</vt:lpstr>
      </vt:variant>
      <vt:variant>
        <vt:i4>47</vt:i4>
      </vt:variant>
    </vt:vector>
  </HeadingPairs>
  <TitlesOfParts>
    <vt:vector size="50" baseType="lpstr">
      <vt:lpstr>Default Design</vt:lpstr>
      <vt:lpstr>wuebbles:Documents:NCAR:CCSM4.projections.April29.doc!OLE_LINK2</vt:lpstr>
      <vt:lpstr>Bitmap Image</vt:lpstr>
      <vt:lpstr>Taking the Science of Climate Change to Exascale </vt:lpstr>
      <vt:lpstr> The Science is Clear:  Climate change is one of the most important issues facing humanity </vt:lpstr>
      <vt:lpstr>One of Many Examples</vt:lpstr>
      <vt:lpstr>Slide 4</vt:lpstr>
      <vt:lpstr>Conditions today appear to be unusual in the context of the last 2,000 years …</vt:lpstr>
      <vt:lpstr>Slide 6</vt:lpstr>
      <vt:lpstr>Natural Drivers of Climate</vt:lpstr>
      <vt:lpstr>Slide 8</vt:lpstr>
      <vt:lpstr>Slide 9</vt:lpstr>
      <vt:lpstr>Slide 10</vt:lpstr>
      <vt:lpstr>Numerical models of the atmosphere</vt:lpstr>
      <vt:lpstr>Atmospheric Model Grids</vt:lpstr>
      <vt:lpstr>Vertical Model Grid</vt:lpstr>
      <vt:lpstr>The Hydrostatic Primitive Equations</vt:lpstr>
      <vt:lpstr>The hydrostatic primitive equations</vt:lpstr>
      <vt:lpstr>Scales of Atmospheric Processes</vt:lpstr>
      <vt:lpstr>Physical parameterizations</vt:lpstr>
      <vt:lpstr>Sub-Grid Processes: Clouds</vt:lpstr>
      <vt:lpstr>The Community Atmospheric Model (CAM)</vt:lpstr>
      <vt:lpstr>Slide 20</vt:lpstr>
      <vt:lpstr>Sea-Surface Temperature: reduced errors</vt:lpstr>
      <vt:lpstr>Slide 22</vt:lpstr>
      <vt:lpstr>Slide 23</vt:lpstr>
      <vt:lpstr> Impact of aerosol changes </vt:lpstr>
      <vt:lpstr>Slide 25</vt:lpstr>
      <vt:lpstr>Slide 26</vt:lpstr>
      <vt:lpstr>Slide 27</vt:lpstr>
      <vt:lpstr>Surface Temperature Change: 21st Century</vt:lpstr>
      <vt:lpstr>Slide 29</vt:lpstr>
      <vt:lpstr>Computational Challenges:  Increasing Model Complexity</vt:lpstr>
      <vt:lpstr>CESM1: Seamless End-to-End Cycle of Model Development, Integration and Prediction with  One Unified Model Code Base </vt:lpstr>
      <vt:lpstr>The Complexity of a Climate Model</vt:lpstr>
      <vt:lpstr>Model Resolution Complexity</vt:lpstr>
      <vt:lpstr>New CPL7 Architecture   </vt:lpstr>
      <vt:lpstr>Advantages of CPL7 </vt:lpstr>
      <vt:lpstr>Load Balancing</vt:lpstr>
      <vt:lpstr>Slide 37</vt:lpstr>
      <vt:lpstr>Slide 38</vt:lpstr>
      <vt:lpstr>Dynamical cores in CAM</vt:lpstr>
      <vt:lpstr>Precipitable water in CAM4 (1/8 degree)</vt:lpstr>
      <vt:lpstr>Resolution: Important to Model Accuracy</vt:lpstr>
      <vt:lpstr>Ultra-High Resolution </vt:lpstr>
      <vt:lpstr>PIO in CESM1</vt:lpstr>
      <vt:lpstr>CCSM/HOMME Scalability  0.125° atm / 0.25° land / 0.1° docn</vt:lpstr>
      <vt:lpstr>The Model for Prediction Across Scales</vt:lpstr>
      <vt:lpstr>Thank You</vt:lpstr>
      <vt:lpstr>Slide 47</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dc:creator>
  <cp:lastModifiedBy>Don Wuebbles</cp:lastModifiedBy>
  <cp:revision>34</cp:revision>
  <dcterms:created xsi:type="dcterms:W3CDTF">2011-06-20T16:51:44Z</dcterms:created>
  <dcterms:modified xsi:type="dcterms:W3CDTF">2011-06-27T02:52:58Z</dcterms:modified>
</cp:coreProperties>
</file>